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5"/>
  </p:notesMasterIdLst>
  <p:handoutMasterIdLst>
    <p:handoutMasterId r:id="rId276"/>
  </p:handoutMasterIdLst>
  <p:sldIdLst>
    <p:sldId id="486" r:id="rId2"/>
    <p:sldId id="485" r:id="rId3"/>
    <p:sldId id="487" r:id="rId4"/>
    <p:sldId id="268" r:id="rId5"/>
    <p:sldId id="298" r:id="rId6"/>
    <p:sldId id="408" r:id="rId7"/>
    <p:sldId id="571" r:id="rId8"/>
    <p:sldId id="257" r:id="rId9"/>
    <p:sldId id="258" r:id="rId10"/>
    <p:sldId id="572" r:id="rId11"/>
    <p:sldId id="269" r:id="rId12"/>
    <p:sldId id="299" r:id="rId13"/>
    <p:sldId id="411" r:id="rId14"/>
    <p:sldId id="573" r:id="rId15"/>
    <p:sldId id="409" r:id="rId16"/>
    <p:sldId id="410" r:id="rId17"/>
    <p:sldId id="574" r:id="rId18"/>
    <p:sldId id="270" r:id="rId19"/>
    <p:sldId id="300" r:id="rId20"/>
    <p:sldId id="575" r:id="rId21"/>
    <p:sldId id="414" r:id="rId22"/>
    <p:sldId id="415" r:id="rId23"/>
    <p:sldId id="412" r:id="rId24"/>
    <p:sldId id="413" r:id="rId25"/>
    <p:sldId id="576" r:id="rId26"/>
    <p:sldId id="271" r:id="rId27"/>
    <p:sldId id="301" r:id="rId28"/>
    <p:sldId id="418" r:id="rId29"/>
    <p:sldId id="577" r:id="rId30"/>
    <p:sldId id="419" r:id="rId31"/>
    <p:sldId id="416" r:id="rId32"/>
    <p:sldId id="417" r:id="rId33"/>
    <p:sldId id="578" r:id="rId34"/>
    <p:sldId id="272" r:id="rId35"/>
    <p:sldId id="302" r:id="rId36"/>
    <p:sldId id="336" r:id="rId37"/>
    <p:sldId id="642" r:id="rId38"/>
    <p:sldId id="420" r:id="rId39"/>
    <p:sldId id="421" r:id="rId40"/>
    <p:sldId id="579" r:id="rId41"/>
    <p:sldId id="273" r:id="rId42"/>
    <p:sldId id="303" r:id="rId43"/>
    <p:sldId id="422" r:id="rId44"/>
    <p:sldId id="423" r:id="rId45"/>
    <p:sldId id="580" r:id="rId46"/>
    <p:sldId id="274" r:id="rId47"/>
    <p:sldId id="304" r:id="rId48"/>
    <p:sldId id="426" r:id="rId49"/>
    <p:sldId id="581" r:id="rId50"/>
    <p:sldId id="427" r:id="rId51"/>
    <p:sldId id="582" r:id="rId52"/>
    <p:sldId id="428" r:id="rId53"/>
    <p:sldId id="583" r:id="rId54"/>
    <p:sldId id="429" r:id="rId55"/>
    <p:sldId id="584" r:id="rId56"/>
    <p:sldId id="430" r:id="rId57"/>
    <p:sldId id="585" r:id="rId58"/>
    <p:sldId id="431" r:id="rId59"/>
    <p:sldId id="586" r:id="rId60"/>
    <p:sldId id="432" r:id="rId61"/>
    <p:sldId id="424" r:id="rId62"/>
    <p:sldId id="425" r:id="rId63"/>
    <p:sldId id="587" r:id="rId64"/>
    <p:sldId id="275" r:id="rId65"/>
    <p:sldId id="305" r:id="rId66"/>
    <p:sldId id="435" r:id="rId67"/>
    <p:sldId id="588" r:id="rId68"/>
    <p:sldId id="433" r:id="rId69"/>
    <p:sldId id="434" r:id="rId70"/>
    <p:sldId id="276" r:id="rId71"/>
    <p:sldId id="306" r:id="rId72"/>
    <p:sldId id="265" r:id="rId73"/>
    <p:sldId id="589" r:id="rId74"/>
    <p:sldId id="358" r:id="rId75"/>
    <p:sldId id="436" r:id="rId76"/>
    <p:sldId id="437" r:id="rId77"/>
    <p:sldId id="590" r:id="rId78"/>
    <p:sldId id="277" r:id="rId79"/>
    <p:sldId id="307" r:id="rId80"/>
    <p:sldId id="440" r:id="rId81"/>
    <p:sldId id="363" r:id="rId82"/>
    <p:sldId id="591" r:id="rId83"/>
    <p:sldId id="438" r:id="rId84"/>
    <p:sldId id="439" r:id="rId85"/>
    <p:sldId id="278" r:id="rId86"/>
    <p:sldId id="308" r:id="rId87"/>
    <p:sldId id="362" r:id="rId88"/>
    <p:sldId id="592" r:id="rId89"/>
    <p:sldId id="441" r:id="rId90"/>
    <p:sldId id="442" r:id="rId91"/>
    <p:sldId id="593" r:id="rId92"/>
    <p:sldId id="279" r:id="rId93"/>
    <p:sldId id="309" r:id="rId94"/>
    <p:sldId id="443" r:id="rId95"/>
    <p:sldId id="444" r:id="rId96"/>
    <p:sldId id="594" r:id="rId97"/>
    <p:sldId id="280" r:id="rId98"/>
    <p:sldId id="310" r:id="rId99"/>
    <p:sldId id="340" r:id="rId100"/>
    <p:sldId id="595" r:id="rId101"/>
    <p:sldId id="445" r:id="rId102"/>
    <p:sldId id="446" r:id="rId103"/>
    <p:sldId id="596" r:id="rId104"/>
    <p:sldId id="281" r:id="rId105"/>
    <p:sldId id="311" r:id="rId106"/>
    <p:sldId id="449" r:id="rId107"/>
    <p:sldId id="597" r:id="rId108"/>
    <p:sldId id="447" r:id="rId109"/>
    <p:sldId id="448" r:id="rId110"/>
    <p:sldId id="598" r:id="rId111"/>
    <p:sldId id="282" r:id="rId112"/>
    <p:sldId id="312" r:id="rId113"/>
    <p:sldId id="452" r:id="rId114"/>
    <p:sldId id="599" r:id="rId115"/>
    <p:sldId id="450" r:id="rId116"/>
    <p:sldId id="451" r:id="rId117"/>
    <p:sldId id="600" r:id="rId118"/>
    <p:sldId id="283" r:id="rId119"/>
    <p:sldId id="313" r:id="rId120"/>
    <p:sldId id="394" r:id="rId121"/>
    <p:sldId id="395" r:id="rId122"/>
    <p:sldId id="601" r:id="rId123"/>
    <p:sldId id="453" r:id="rId124"/>
    <p:sldId id="454" r:id="rId125"/>
    <p:sldId id="602" r:id="rId126"/>
    <p:sldId id="284" r:id="rId127"/>
    <p:sldId id="314" r:id="rId128"/>
    <p:sldId id="457" r:id="rId129"/>
    <p:sldId id="603" r:id="rId130"/>
    <p:sldId id="458" r:id="rId131"/>
    <p:sldId id="604" r:id="rId132"/>
    <p:sldId id="459" r:id="rId133"/>
    <p:sldId id="605" r:id="rId134"/>
    <p:sldId id="460" r:id="rId135"/>
    <p:sldId id="606" r:id="rId136"/>
    <p:sldId id="461" r:id="rId137"/>
    <p:sldId id="607" r:id="rId138"/>
    <p:sldId id="455" r:id="rId139"/>
    <p:sldId id="456" r:id="rId140"/>
    <p:sldId id="608" r:id="rId141"/>
    <p:sldId id="285" r:id="rId142"/>
    <p:sldId id="315" r:id="rId143"/>
    <p:sldId id="462" r:id="rId144"/>
    <p:sldId id="463" r:id="rId145"/>
    <p:sldId id="609" r:id="rId146"/>
    <p:sldId id="286" r:id="rId147"/>
    <p:sldId id="316" r:id="rId148"/>
    <p:sldId id="464" r:id="rId149"/>
    <p:sldId id="610" r:id="rId150"/>
    <p:sldId id="369" r:id="rId151"/>
    <p:sldId id="611" r:id="rId152"/>
    <p:sldId id="328" r:id="rId153"/>
    <p:sldId id="329" r:id="rId154"/>
    <p:sldId id="612" r:id="rId155"/>
    <p:sldId id="287" r:id="rId156"/>
    <p:sldId id="317" r:id="rId157"/>
    <p:sldId id="465" r:id="rId158"/>
    <p:sldId id="613" r:id="rId159"/>
    <p:sldId id="330" r:id="rId160"/>
    <p:sldId id="331" r:id="rId161"/>
    <p:sldId id="614" r:id="rId162"/>
    <p:sldId id="288" r:id="rId163"/>
    <p:sldId id="318" r:id="rId164"/>
    <p:sldId id="466" r:id="rId165"/>
    <p:sldId id="467" r:id="rId166"/>
    <p:sldId id="468" r:id="rId167"/>
    <p:sldId id="469" r:id="rId168"/>
    <p:sldId id="470" r:id="rId169"/>
    <p:sldId id="471" r:id="rId170"/>
    <p:sldId id="615" r:id="rId171"/>
    <p:sldId id="332" r:id="rId172"/>
    <p:sldId id="333" r:id="rId173"/>
    <p:sldId id="616" r:id="rId174"/>
    <p:sldId id="289" r:id="rId175"/>
    <p:sldId id="319" r:id="rId176"/>
    <p:sldId id="472" r:id="rId177"/>
    <p:sldId id="617" r:id="rId178"/>
    <p:sldId id="334" r:id="rId179"/>
    <p:sldId id="335" r:id="rId180"/>
    <p:sldId id="618" r:id="rId181"/>
    <p:sldId id="290" r:id="rId182"/>
    <p:sldId id="320" r:id="rId183"/>
    <p:sldId id="474" r:id="rId184"/>
    <p:sldId id="351" r:id="rId185"/>
    <p:sldId id="619" r:id="rId186"/>
    <p:sldId id="473" r:id="rId187"/>
    <p:sldId id="337" r:id="rId188"/>
    <p:sldId id="620" r:id="rId189"/>
    <p:sldId id="291" r:id="rId190"/>
    <p:sldId id="321" r:id="rId191"/>
    <p:sldId id="338" r:id="rId192"/>
    <p:sldId id="621" r:id="rId193"/>
    <p:sldId id="339" r:id="rId194"/>
    <p:sldId id="292" r:id="rId195"/>
    <p:sldId id="322" r:id="rId196"/>
    <p:sldId id="476" r:id="rId197"/>
    <p:sldId id="623" r:id="rId198"/>
    <p:sldId id="475" r:id="rId199"/>
    <p:sldId id="341" r:id="rId200"/>
    <p:sldId id="293" r:id="rId201"/>
    <p:sldId id="323" r:id="rId202"/>
    <p:sldId id="477" r:id="rId203"/>
    <p:sldId id="624" r:id="rId204"/>
    <p:sldId id="342" r:id="rId205"/>
    <p:sldId id="343" r:id="rId206"/>
    <p:sldId id="625" r:id="rId207"/>
    <p:sldId id="294" r:id="rId208"/>
    <p:sldId id="324" r:id="rId209"/>
    <p:sldId id="478" r:id="rId210"/>
    <p:sldId id="626" r:id="rId211"/>
    <p:sldId id="479" r:id="rId212"/>
    <p:sldId id="627" r:id="rId213"/>
    <p:sldId id="344" r:id="rId214"/>
    <p:sldId id="345" r:id="rId215"/>
    <p:sldId id="628" r:id="rId216"/>
    <p:sldId id="295" r:id="rId217"/>
    <p:sldId id="325" r:id="rId218"/>
    <p:sldId id="480" r:id="rId219"/>
    <p:sldId id="346" r:id="rId220"/>
    <p:sldId id="347" r:id="rId221"/>
    <p:sldId id="629" r:id="rId222"/>
    <p:sldId id="296" r:id="rId223"/>
    <p:sldId id="326" r:id="rId224"/>
    <p:sldId id="481" r:id="rId225"/>
    <p:sldId id="630" r:id="rId226"/>
    <p:sldId id="260" r:id="rId227"/>
    <p:sldId id="631" r:id="rId228"/>
    <p:sldId id="261" r:id="rId229"/>
    <p:sldId id="632" r:id="rId230"/>
    <p:sldId id="482" r:id="rId231"/>
    <p:sldId id="633" r:id="rId232"/>
    <p:sldId id="483" r:id="rId233"/>
    <p:sldId id="634" r:id="rId234"/>
    <p:sldId id="348" r:id="rId235"/>
    <p:sldId id="349" r:id="rId236"/>
    <p:sldId id="635" r:id="rId237"/>
    <p:sldId id="297" r:id="rId238"/>
    <p:sldId id="327" r:id="rId239"/>
    <p:sldId id="350" r:id="rId240"/>
    <p:sldId id="484" r:id="rId241"/>
    <p:sldId id="636" r:id="rId242"/>
    <p:sldId id="559" r:id="rId243"/>
    <p:sldId id="560" r:id="rId244"/>
    <p:sldId id="643" r:id="rId245"/>
    <p:sldId id="644" r:id="rId246"/>
    <p:sldId id="645" r:id="rId247"/>
    <p:sldId id="352" r:id="rId248"/>
    <p:sldId id="353" r:id="rId249"/>
    <p:sldId id="637" r:id="rId250"/>
    <p:sldId id="561" r:id="rId251"/>
    <p:sldId id="646" r:id="rId252"/>
    <p:sldId id="647" r:id="rId253"/>
    <p:sldId id="648" r:id="rId254"/>
    <p:sldId id="649" r:id="rId255"/>
    <p:sldId id="563" r:id="rId256"/>
    <p:sldId id="564" r:id="rId257"/>
    <p:sldId id="356" r:id="rId258"/>
    <p:sldId id="357" r:id="rId259"/>
    <p:sldId id="639" r:id="rId260"/>
    <p:sldId id="565" r:id="rId261"/>
    <p:sldId id="566" r:id="rId262"/>
    <p:sldId id="488" r:id="rId263"/>
    <p:sldId id="359" r:id="rId264"/>
    <p:sldId id="567" r:id="rId265"/>
    <p:sldId id="568" r:id="rId266"/>
    <p:sldId id="360" r:id="rId267"/>
    <p:sldId id="361" r:id="rId268"/>
    <p:sldId id="640" r:id="rId269"/>
    <p:sldId id="569" r:id="rId270"/>
    <p:sldId id="570" r:id="rId271"/>
    <p:sldId id="489" r:id="rId272"/>
    <p:sldId id="490" r:id="rId273"/>
    <p:sldId id="641" r:id="rId274"/>
  </p:sldIdLst>
  <p:sldSz cx="12192000" cy="6858000"/>
  <p:notesSz cx="6858000" cy="9144000"/>
  <p:embeddedFontLst>
    <p:embeddedFont>
      <p:font typeface="Calibri" panose="020F0502020204030204" pitchFamily="34" charset="0"/>
      <p:regular r:id="rId277"/>
      <p:bold r:id="rId278"/>
      <p:italic r:id="rId279"/>
      <p:boldItalic r:id="rId280"/>
    </p:embeddedFont>
    <p:embeddedFont>
      <p:font typeface="Cookies" pitchFamily="2" charset="0"/>
      <p:regular r:id="rId281"/>
    </p:embeddedFont>
    <p:embeddedFont>
      <p:font typeface="Muli" pitchFamily="2" charset="77"/>
      <p:regular r:id="rId282"/>
      <p:bold r:id="rId283"/>
    </p:embeddedFont>
    <p:embeddedFont>
      <p:font typeface="OpenDyslexicAlta" pitchFamily="2" charset="77"/>
      <p:regular r:id="rId284"/>
      <p:bold r:id="rId285"/>
      <p:italic r:id="rId286"/>
      <p:boldItalic r:id="rId2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7" autoAdjust="0"/>
    <p:restoredTop sz="87551" autoAdjust="0"/>
  </p:normalViewPr>
  <p:slideViewPr>
    <p:cSldViewPr snapToGrid="0" snapToObjects="1">
      <p:cViewPr varScale="1">
        <p:scale>
          <a:sx n="111" d="100"/>
          <a:sy n="111" d="100"/>
        </p:scale>
        <p:origin x="824" y="200"/>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font" Target="fonts/font3.fntdata"/><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font" Target="fonts/font4.fntdata"/><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font" Target="fonts/font5.fntdata"/><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font" Target="fonts/font6.fntdata"/><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font" Target="fonts/font7.fntdata"/><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font" Target="fonts/font8.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font" Target="fonts/font9.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font" Target="fonts/font10.fntdata"/><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handoutMaster" Target="handoutMasters/handout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font" Target="fonts/font11.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font" Target="fonts/font1.fntdata"/><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font" Target="fonts/font2.fntdata"/><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viewProps" Target="view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04/03/2020</a:t>
            </a:fld>
            <a:endParaRPr lang="en-GB">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04/03/2020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a:t>
            </a:fld>
            <a:endParaRPr lang="en-GB" dirty="0"/>
          </a:p>
        </p:txBody>
      </p:sp>
    </p:spTree>
    <p:extLst>
      <p:ext uri="{BB962C8B-B14F-4D97-AF65-F5344CB8AC3E}">
        <p14:creationId xmlns:p14="http://schemas.microsoft.com/office/powerpoint/2010/main" val="170291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3818638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243</a:t>
            </a:fld>
            <a:endParaRPr lang="en-GB" dirty="0"/>
          </a:p>
        </p:txBody>
      </p:sp>
    </p:spTree>
    <p:extLst>
      <p:ext uri="{BB962C8B-B14F-4D97-AF65-F5344CB8AC3E}">
        <p14:creationId xmlns:p14="http://schemas.microsoft.com/office/powerpoint/2010/main" val="6976891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246</a:t>
            </a:fld>
            <a:endParaRPr lang="en-GB" dirty="0"/>
          </a:p>
        </p:txBody>
      </p:sp>
    </p:spTree>
    <p:extLst>
      <p:ext uri="{BB962C8B-B14F-4D97-AF65-F5344CB8AC3E}">
        <p14:creationId xmlns:p14="http://schemas.microsoft.com/office/powerpoint/2010/main" val="42211852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250</a:t>
            </a:fld>
            <a:endParaRPr lang="en-GB" dirty="0"/>
          </a:p>
        </p:txBody>
      </p:sp>
    </p:spTree>
    <p:extLst>
      <p:ext uri="{BB962C8B-B14F-4D97-AF65-F5344CB8AC3E}">
        <p14:creationId xmlns:p14="http://schemas.microsoft.com/office/powerpoint/2010/main" val="6897780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251</a:t>
            </a:fld>
            <a:endParaRPr lang="en-GB" dirty="0"/>
          </a:p>
        </p:txBody>
      </p:sp>
    </p:spTree>
    <p:extLst>
      <p:ext uri="{BB962C8B-B14F-4D97-AF65-F5344CB8AC3E}">
        <p14:creationId xmlns:p14="http://schemas.microsoft.com/office/powerpoint/2010/main" val="19869509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255</a:t>
            </a:fld>
            <a:endParaRPr lang="en-GB" dirty="0"/>
          </a:p>
        </p:txBody>
      </p:sp>
    </p:spTree>
    <p:extLst>
      <p:ext uri="{BB962C8B-B14F-4D97-AF65-F5344CB8AC3E}">
        <p14:creationId xmlns:p14="http://schemas.microsoft.com/office/powerpoint/2010/main" val="12152105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256</a:t>
            </a:fld>
            <a:endParaRPr lang="en-GB" dirty="0"/>
          </a:p>
        </p:txBody>
      </p:sp>
    </p:spTree>
    <p:extLst>
      <p:ext uri="{BB962C8B-B14F-4D97-AF65-F5344CB8AC3E}">
        <p14:creationId xmlns:p14="http://schemas.microsoft.com/office/powerpoint/2010/main" val="5809979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259</a:t>
            </a:fld>
            <a:endParaRPr lang="en-GB"/>
          </a:p>
        </p:txBody>
      </p:sp>
    </p:spTree>
    <p:extLst>
      <p:ext uri="{BB962C8B-B14F-4D97-AF65-F5344CB8AC3E}">
        <p14:creationId xmlns:p14="http://schemas.microsoft.com/office/powerpoint/2010/main" val="15911294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260</a:t>
            </a:fld>
            <a:endParaRPr lang="en-GB"/>
          </a:p>
        </p:txBody>
      </p:sp>
    </p:spTree>
    <p:extLst>
      <p:ext uri="{BB962C8B-B14F-4D97-AF65-F5344CB8AC3E}">
        <p14:creationId xmlns:p14="http://schemas.microsoft.com/office/powerpoint/2010/main" val="11072758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261</a:t>
            </a:fld>
            <a:endParaRPr lang="en-GB"/>
          </a:p>
        </p:txBody>
      </p:sp>
    </p:spTree>
    <p:extLst>
      <p:ext uri="{BB962C8B-B14F-4D97-AF65-F5344CB8AC3E}">
        <p14:creationId xmlns:p14="http://schemas.microsoft.com/office/powerpoint/2010/main" val="32130895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264</a:t>
            </a:fld>
            <a:endParaRPr lang="en-GB"/>
          </a:p>
        </p:txBody>
      </p:sp>
    </p:spTree>
    <p:extLst>
      <p:ext uri="{BB962C8B-B14F-4D97-AF65-F5344CB8AC3E}">
        <p14:creationId xmlns:p14="http://schemas.microsoft.com/office/powerpoint/2010/main" val="308702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4781007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265</a:t>
            </a:fld>
            <a:endParaRPr lang="en-GB"/>
          </a:p>
        </p:txBody>
      </p:sp>
    </p:spTree>
    <p:extLst>
      <p:ext uri="{BB962C8B-B14F-4D97-AF65-F5344CB8AC3E}">
        <p14:creationId xmlns:p14="http://schemas.microsoft.com/office/powerpoint/2010/main" val="181857417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269</a:t>
            </a:fld>
            <a:endParaRPr lang="en-GB"/>
          </a:p>
        </p:txBody>
      </p:sp>
    </p:spTree>
    <p:extLst>
      <p:ext uri="{BB962C8B-B14F-4D97-AF65-F5344CB8AC3E}">
        <p14:creationId xmlns:p14="http://schemas.microsoft.com/office/powerpoint/2010/main" val="39127259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270</a:t>
            </a:fld>
            <a:endParaRPr lang="en-GB"/>
          </a:p>
        </p:txBody>
      </p:sp>
    </p:spTree>
    <p:extLst>
      <p:ext uri="{BB962C8B-B14F-4D97-AF65-F5344CB8AC3E}">
        <p14:creationId xmlns:p14="http://schemas.microsoft.com/office/powerpoint/2010/main" val="282648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661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24893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256581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38744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82033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90754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91125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375947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9B26B-16D5-6F4D-96FE-A3FD21D929F8}" type="slidenum">
              <a:rPr lang="en-GB" smtClean="0"/>
              <a:t>3</a:t>
            </a:fld>
            <a:endParaRPr lang="en-GB"/>
          </a:p>
        </p:txBody>
      </p:sp>
    </p:spTree>
    <p:extLst>
      <p:ext uri="{BB962C8B-B14F-4D97-AF65-F5344CB8AC3E}">
        <p14:creationId xmlns:p14="http://schemas.microsoft.com/office/powerpoint/2010/main" val="27631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211158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110256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64</a:t>
            </a:fld>
            <a:endParaRPr lang="en-GB"/>
          </a:p>
        </p:txBody>
      </p:sp>
    </p:spTree>
    <p:extLst>
      <p:ext uri="{BB962C8B-B14F-4D97-AF65-F5344CB8AC3E}">
        <p14:creationId xmlns:p14="http://schemas.microsoft.com/office/powerpoint/2010/main" val="48689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65</a:t>
            </a:fld>
            <a:endParaRPr lang="en-GB"/>
          </a:p>
        </p:txBody>
      </p:sp>
    </p:spTree>
    <p:extLst>
      <p:ext uri="{BB962C8B-B14F-4D97-AF65-F5344CB8AC3E}">
        <p14:creationId xmlns:p14="http://schemas.microsoft.com/office/powerpoint/2010/main" val="365690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70</a:t>
            </a:fld>
            <a:endParaRPr lang="en-GB"/>
          </a:p>
        </p:txBody>
      </p:sp>
    </p:spTree>
    <p:extLst>
      <p:ext uri="{BB962C8B-B14F-4D97-AF65-F5344CB8AC3E}">
        <p14:creationId xmlns:p14="http://schemas.microsoft.com/office/powerpoint/2010/main" val="358149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71</a:t>
            </a:fld>
            <a:endParaRPr lang="en-GB"/>
          </a:p>
        </p:txBody>
      </p:sp>
    </p:spTree>
    <p:extLst>
      <p:ext uri="{BB962C8B-B14F-4D97-AF65-F5344CB8AC3E}">
        <p14:creationId xmlns:p14="http://schemas.microsoft.com/office/powerpoint/2010/main" val="403817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74</a:t>
            </a:fld>
            <a:endParaRPr lang="en-GB"/>
          </a:p>
        </p:txBody>
      </p:sp>
    </p:spTree>
    <p:extLst>
      <p:ext uri="{BB962C8B-B14F-4D97-AF65-F5344CB8AC3E}">
        <p14:creationId xmlns:p14="http://schemas.microsoft.com/office/powerpoint/2010/main" val="3572798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7C66A0-413B-D942-BD25-075929779430}" type="slidenum">
              <a:rPr lang="en-GB" smtClean="0"/>
              <a:pPr/>
              <a:t>77</a:t>
            </a:fld>
            <a:endParaRPr lang="en-GB"/>
          </a:p>
        </p:txBody>
      </p:sp>
    </p:spTree>
    <p:extLst>
      <p:ext uri="{BB962C8B-B14F-4D97-AF65-F5344CB8AC3E}">
        <p14:creationId xmlns:p14="http://schemas.microsoft.com/office/powerpoint/2010/main" val="2818446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78</a:t>
            </a:fld>
            <a:endParaRPr lang="en-GB"/>
          </a:p>
        </p:txBody>
      </p:sp>
    </p:spTree>
    <p:extLst>
      <p:ext uri="{BB962C8B-B14F-4D97-AF65-F5344CB8AC3E}">
        <p14:creationId xmlns:p14="http://schemas.microsoft.com/office/powerpoint/2010/main" val="2017948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79</a:t>
            </a:fld>
            <a:endParaRPr lang="en-GB"/>
          </a:p>
        </p:txBody>
      </p:sp>
    </p:spTree>
    <p:extLst>
      <p:ext uri="{BB962C8B-B14F-4D97-AF65-F5344CB8AC3E}">
        <p14:creationId xmlns:p14="http://schemas.microsoft.com/office/powerpoint/2010/main" val="95616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502618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80</a:t>
            </a:fld>
            <a:endParaRPr lang="en-GB"/>
          </a:p>
        </p:txBody>
      </p:sp>
    </p:spTree>
    <p:extLst>
      <p:ext uri="{BB962C8B-B14F-4D97-AF65-F5344CB8AC3E}">
        <p14:creationId xmlns:p14="http://schemas.microsoft.com/office/powerpoint/2010/main" val="3318874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81</a:t>
            </a:fld>
            <a:endParaRPr lang="en-GB"/>
          </a:p>
        </p:txBody>
      </p:sp>
    </p:spTree>
    <p:extLst>
      <p:ext uri="{BB962C8B-B14F-4D97-AF65-F5344CB8AC3E}">
        <p14:creationId xmlns:p14="http://schemas.microsoft.com/office/powerpoint/2010/main" val="549049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82</a:t>
            </a:fld>
            <a:endParaRPr lang="en-GB"/>
          </a:p>
        </p:txBody>
      </p:sp>
    </p:spTree>
    <p:extLst>
      <p:ext uri="{BB962C8B-B14F-4D97-AF65-F5344CB8AC3E}">
        <p14:creationId xmlns:p14="http://schemas.microsoft.com/office/powerpoint/2010/main" val="2287165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85</a:t>
            </a:fld>
            <a:endParaRPr lang="en-GB"/>
          </a:p>
        </p:txBody>
      </p:sp>
    </p:spTree>
    <p:extLst>
      <p:ext uri="{BB962C8B-B14F-4D97-AF65-F5344CB8AC3E}">
        <p14:creationId xmlns:p14="http://schemas.microsoft.com/office/powerpoint/2010/main" val="106871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86</a:t>
            </a:fld>
            <a:endParaRPr lang="en-GB"/>
          </a:p>
        </p:txBody>
      </p:sp>
    </p:spTree>
    <p:extLst>
      <p:ext uri="{BB962C8B-B14F-4D97-AF65-F5344CB8AC3E}">
        <p14:creationId xmlns:p14="http://schemas.microsoft.com/office/powerpoint/2010/main" val="3013793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92</a:t>
            </a:fld>
            <a:endParaRPr lang="en-GB" dirty="0"/>
          </a:p>
        </p:txBody>
      </p:sp>
    </p:spTree>
    <p:extLst>
      <p:ext uri="{BB962C8B-B14F-4D97-AF65-F5344CB8AC3E}">
        <p14:creationId xmlns:p14="http://schemas.microsoft.com/office/powerpoint/2010/main" val="567413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93</a:t>
            </a:fld>
            <a:endParaRPr lang="en-GB" dirty="0"/>
          </a:p>
        </p:txBody>
      </p:sp>
    </p:spTree>
    <p:extLst>
      <p:ext uri="{BB962C8B-B14F-4D97-AF65-F5344CB8AC3E}">
        <p14:creationId xmlns:p14="http://schemas.microsoft.com/office/powerpoint/2010/main" val="2889551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97</a:t>
            </a:fld>
            <a:endParaRPr lang="en-GB"/>
          </a:p>
        </p:txBody>
      </p:sp>
    </p:spTree>
    <p:extLst>
      <p:ext uri="{BB962C8B-B14F-4D97-AF65-F5344CB8AC3E}">
        <p14:creationId xmlns:p14="http://schemas.microsoft.com/office/powerpoint/2010/main" val="1410161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98</a:t>
            </a:fld>
            <a:endParaRPr lang="en-GB"/>
          </a:p>
        </p:txBody>
      </p:sp>
    </p:spTree>
    <p:extLst>
      <p:ext uri="{BB962C8B-B14F-4D97-AF65-F5344CB8AC3E}">
        <p14:creationId xmlns:p14="http://schemas.microsoft.com/office/powerpoint/2010/main" val="284116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99</a:t>
            </a:fld>
            <a:endParaRPr lang="en-GB"/>
          </a:p>
        </p:txBody>
      </p:sp>
    </p:spTree>
    <p:extLst>
      <p:ext uri="{BB962C8B-B14F-4D97-AF65-F5344CB8AC3E}">
        <p14:creationId xmlns:p14="http://schemas.microsoft.com/office/powerpoint/2010/main" val="202550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84731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100</a:t>
            </a:fld>
            <a:endParaRPr lang="en-GB"/>
          </a:p>
        </p:txBody>
      </p:sp>
    </p:spTree>
    <p:extLst>
      <p:ext uri="{BB962C8B-B14F-4D97-AF65-F5344CB8AC3E}">
        <p14:creationId xmlns:p14="http://schemas.microsoft.com/office/powerpoint/2010/main" val="3402282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104</a:t>
            </a:fld>
            <a:endParaRPr lang="en-GB"/>
          </a:p>
        </p:txBody>
      </p:sp>
    </p:spTree>
    <p:extLst>
      <p:ext uri="{BB962C8B-B14F-4D97-AF65-F5344CB8AC3E}">
        <p14:creationId xmlns:p14="http://schemas.microsoft.com/office/powerpoint/2010/main" val="3737054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105</a:t>
            </a:fld>
            <a:endParaRPr lang="en-GB"/>
          </a:p>
        </p:txBody>
      </p:sp>
    </p:spTree>
    <p:extLst>
      <p:ext uri="{BB962C8B-B14F-4D97-AF65-F5344CB8AC3E}">
        <p14:creationId xmlns:p14="http://schemas.microsoft.com/office/powerpoint/2010/main" val="260798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111</a:t>
            </a:fld>
            <a:endParaRPr lang="en-GB"/>
          </a:p>
        </p:txBody>
      </p:sp>
    </p:spTree>
    <p:extLst>
      <p:ext uri="{BB962C8B-B14F-4D97-AF65-F5344CB8AC3E}">
        <p14:creationId xmlns:p14="http://schemas.microsoft.com/office/powerpoint/2010/main" val="611132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112</a:t>
            </a:fld>
            <a:endParaRPr lang="en-GB"/>
          </a:p>
        </p:txBody>
      </p:sp>
    </p:spTree>
    <p:extLst>
      <p:ext uri="{BB962C8B-B14F-4D97-AF65-F5344CB8AC3E}">
        <p14:creationId xmlns:p14="http://schemas.microsoft.com/office/powerpoint/2010/main" val="2666648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113</a:t>
            </a:fld>
            <a:endParaRPr lang="en-GB"/>
          </a:p>
        </p:txBody>
      </p:sp>
    </p:spTree>
    <p:extLst>
      <p:ext uri="{BB962C8B-B14F-4D97-AF65-F5344CB8AC3E}">
        <p14:creationId xmlns:p14="http://schemas.microsoft.com/office/powerpoint/2010/main" val="964089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114</a:t>
            </a:fld>
            <a:endParaRPr lang="en-GB"/>
          </a:p>
        </p:txBody>
      </p:sp>
    </p:spTree>
    <p:extLst>
      <p:ext uri="{BB962C8B-B14F-4D97-AF65-F5344CB8AC3E}">
        <p14:creationId xmlns:p14="http://schemas.microsoft.com/office/powerpoint/2010/main" val="96253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118</a:t>
            </a:fld>
            <a:endParaRPr lang="en-GB"/>
          </a:p>
        </p:txBody>
      </p:sp>
    </p:spTree>
    <p:extLst>
      <p:ext uri="{BB962C8B-B14F-4D97-AF65-F5344CB8AC3E}">
        <p14:creationId xmlns:p14="http://schemas.microsoft.com/office/powerpoint/2010/main" val="4050284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119</a:t>
            </a:fld>
            <a:endParaRPr lang="en-GB"/>
          </a:p>
        </p:txBody>
      </p:sp>
    </p:spTree>
    <p:extLst>
      <p:ext uri="{BB962C8B-B14F-4D97-AF65-F5344CB8AC3E}">
        <p14:creationId xmlns:p14="http://schemas.microsoft.com/office/powerpoint/2010/main" val="1957674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120</a:t>
            </a:fld>
            <a:endParaRPr lang="en-GB"/>
          </a:p>
        </p:txBody>
      </p:sp>
    </p:spTree>
    <p:extLst>
      <p:ext uri="{BB962C8B-B14F-4D97-AF65-F5344CB8AC3E}">
        <p14:creationId xmlns:p14="http://schemas.microsoft.com/office/powerpoint/2010/main" val="143977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125542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121</a:t>
            </a:fld>
            <a:endParaRPr lang="en-GB"/>
          </a:p>
        </p:txBody>
      </p:sp>
    </p:spTree>
    <p:extLst>
      <p:ext uri="{BB962C8B-B14F-4D97-AF65-F5344CB8AC3E}">
        <p14:creationId xmlns:p14="http://schemas.microsoft.com/office/powerpoint/2010/main" val="606561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122</a:t>
            </a:fld>
            <a:endParaRPr lang="en-GB"/>
          </a:p>
        </p:txBody>
      </p:sp>
    </p:spTree>
    <p:extLst>
      <p:ext uri="{BB962C8B-B14F-4D97-AF65-F5344CB8AC3E}">
        <p14:creationId xmlns:p14="http://schemas.microsoft.com/office/powerpoint/2010/main" val="1857430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126</a:t>
            </a:fld>
            <a:endParaRPr lang="en-GB"/>
          </a:p>
        </p:txBody>
      </p:sp>
    </p:spTree>
    <p:extLst>
      <p:ext uri="{BB962C8B-B14F-4D97-AF65-F5344CB8AC3E}">
        <p14:creationId xmlns:p14="http://schemas.microsoft.com/office/powerpoint/2010/main" val="1588124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127</a:t>
            </a:fld>
            <a:endParaRPr lang="en-GB"/>
          </a:p>
        </p:txBody>
      </p:sp>
    </p:spTree>
    <p:extLst>
      <p:ext uri="{BB962C8B-B14F-4D97-AF65-F5344CB8AC3E}">
        <p14:creationId xmlns:p14="http://schemas.microsoft.com/office/powerpoint/2010/main" val="2705326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141</a:t>
            </a:fld>
            <a:endParaRPr lang="en-GB"/>
          </a:p>
        </p:txBody>
      </p:sp>
    </p:spTree>
    <p:extLst>
      <p:ext uri="{BB962C8B-B14F-4D97-AF65-F5344CB8AC3E}">
        <p14:creationId xmlns:p14="http://schemas.microsoft.com/office/powerpoint/2010/main" val="2266717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142</a:t>
            </a:fld>
            <a:endParaRPr lang="en-GB"/>
          </a:p>
        </p:txBody>
      </p:sp>
    </p:spTree>
    <p:extLst>
      <p:ext uri="{BB962C8B-B14F-4D97-AF65-F5344CB8AC3E}">
        <p14:creationId xmlns:p14="http://schemas.microsoft.com/office/powerpoint/2010/main" val="303049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145</a:t>
            </a:fld>
            <a:endParaRPr lang="en-GB"/>
          </a:p>
        </p:txBody>
      </p:sp>
    </p:spTree>
    <p:extLst>
      <p:ext uri="{BB962C8B-B14F-4D97-AF65-F5344CB8AC3E}">
        <p14:creationId xmlns:p14="http://schemas.microsoft.com/office/powerpoint/2010/main" val="3690418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146</a:t>
            </a:fld>
            <a:endParaRPr lang="en-GB"/>
          </a:p>
        </p:txBody>
      </p:sp>
    </p:spTree>
    <p:extLst>
      <p:ext uri="{BB962C8B-B14F-4D97-AF65-F5344CB8AC3E}">
        <p14:creationId xmlns:p14="http://schemas.microsoft.com/office/powerpoint/2010/main" val="37872481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147</a:t>
            </a:fld>
            <a:endParaRPr lang="en-GB"/>
          </a:p>
        </p:txBody>
      </p:sp>
    </p:spTree>
    <p:extLst>
      <p:ext uri="{BB962C8B-B14F-4D97-AF65-F5344CB8AC3E}">
        <p14:creationId xmlns:p14="http://schemas.microsoft.com/office/powerpoint/2010/main" val="1114199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155</a:t>
            </a:fld>
            <a:endParaRPr lang="en-GB"/>
          </a:p>
        </p:txBody>
      </p:sp>
    </p:spTree>
    <p:extLst>
      <p:ext uri="{BB962C8B-B14F-4D97-AF65-F5344CB8AC3E}">
        <p14:creationId xmlns:p14="http://schemas.microsoft.com/office/powerpoint/2010/main" val="68625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7545877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156</a:t>
            </a:fld>
            <a:endParaRPr lang="en-GB"/>
          </a:p>
        </p:txBody>
      </p:sp>
    </p:spTree>
    <p:extLst>
      <p:ext uri="{BB962C8B-B14F-4D97-AF65-F5344CB8AC3E}">
        <p14:creationId xmlns:p14="http://schemas.microsoft.com/office/powerpoint/2010/main" val="6918810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162</a:t>
            </a:fld>
            <a:endParaRPr lang="en-GB"/>
          </a:p>
        </p:txBody>
      </p:sp>
    </p:spTree>
    <p:extLst>
      <p:ext uri="{BB962C8B-B14F-4D97-AF65-F5344CB8AC3E}">
        <p14:creationId xmlns:p14="http://schemas.microsoft.com/office/powerpoint/2010/main" val="161368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163</a:t>
            </a:fld>
            <a:endParaRPr lang="en-GB"/>
          </a:p>
        </p:txBody>
      </p:sp>
    </p:spTree>
    <p:extLst>
      <p:ext uri="{BB962C8B-B14F-4D97-AF65-F5344CB8AC3E}">
        <p14:creationId xmlns:p14="http://schemas.microsoft.com/office/powerpoint/2010/main" val="29319214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164</a:t>
            </a:fld>
            <a:endParaRPr lang="en-GB"/>
          </a:p>
        </p:txBody>
      </p:sp>
    </p:spTree>
    <p:extLst>
      <p:ext uri="{BB962C8B-B14F-4D97-AF65-F5344CB8AC3E}">
        <p14:creationId xmlns:p14="http://schemas.microsoft.com/office/powerpoint/2010/main" val="34322092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165</a:t>
            </a:fld>
            <a:endParaRPr lang="en-GB"/>
          </a:p>
        </p:txBody>
      </p:sp>
    </p:spTree>
    <p:extLst>
      <p:ext uri="{BB962C8B-B14F-4D97-AF65-F5344CB8AC3E}">
        <p14:creationId xmlns:p14="http://schemas.microsoft.com/office/powerpoint/2010/main" val="2649616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166</a:t>
            </a:fld>
            <a:endParaRPr lang="en-GB"/>
          </a:p>
        </p:txBody>
      </p:sp>
    </p:spTree>
    <p:extLst>
      <p:ext uri="{BB962C8B-B14F-4D97-AF65-F5344CB8AC3E}">
        <p14:creationId xmlns:p14="http://schemas.microsoft.com/office/powerpoint/2010/main" val="658749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167</a:t>
            </a:fld>
            <a:endParaRPr lang="en-GB"/>
          </a:p>
        </p:txBody>
      </p:sp>
    </p:spTree>
    <p:extLst>
      <p:ext uri="{BB962C8B-B14F-4D97-AF65-F5344CB8AC3E}">
        <p14:creationId xmlns:p14="http://schemas.microsoft.com/office/powerpoint/2010/main" val="3437534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168</a:t>
            </a:fld>
            <a:endParaRPr lang="en-GB"/>
          </a:p>
        </p:txBody>
      </p:sp>
    </p:spTree>
    <p:extLst>
      <p:ext uri="{BB962C8B-B14F-4D97-AF65-F5344CB8AC3E}">
        <p14:creationId xmlns:p14="http://schemas.microsoft.com/office/powerpoint/2010/main" val="844920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169</a:t>
            </a:fld>
            <a:endParaRPr lang="en-GB"/>
          </a:p>
        </p:txBody>
      </p:sp>
    </p:spTree>
    <p:extLst>
      <p:ext uri="{BB962C8B-B14F-4D97-AF65-F5344CB8AC3E}">
        <p14:creationId xmlns:p14="http://schemas.microsoft.com/office/powerpoint/2010/main" val="42222242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170</a:t>
            </a:fld>
            <a:endParaRPr lang="en-GB" dirty="0"/>
          </a:p>
        </p:txBody>
      </p:sp>
    </p:spTree>
    <p:extLst>
      <p:ext uri="{BB962C8B-B14F-4D97-AF65-F5344CB8AC3E}">
        <p14:creationId xmlns:p14="http://schemas.microsoft.com/office/powerpoint/2010/main" val="76107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0994520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174</a:t>
            </a:fld>
            <a:endParaRPr lang="en-GB"/>
          </a:p>
        </p:txBody>
      </p:sp>
    </p:spTree>
    <p:extLst>
      <p:ext uri="{BB962C8B-B14F-4D97-AF65-F5344CB8AC3E}">
        <p14:creationId xmlns:p14="http://schemas.microsoft.com/office/powerpoint/2010/main" val="11274409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175</a:t>
            </a:fld>
            <a:endParaRPr lang="en-GB"/>
          </a:p>
        </p:txBody>
      </p:sp>
    </p:spTree>
    <p:extLst>
      <p:ext uri="{BB962C8B-B14F-4D97-AF65-F5344CB8AC3E}">
        <p14:creationId xmlns:p14="http://schemas.microsoft.com/office/powerpoint/2010/main" val="2656166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181</a:t>
            </a:fld>
            <a:endParaRPr lang="en-GB"/>
          </a:p>
        </p:txBody>
      </p:sp>
    </p:spTree>
    <p:extLst>
      <p:ext uri="{BB962C8B-B14F-4D97-AF65-F5344CB8AC3E}">
        <p14:creationId xmlns:p14="http://schemas.microsoft.com/office/powerpoint/2010/main" val="2655287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182</a:t>
            </a:fld>
            <a:endParaRPr lang="en-GB"/>
          </a:p>
        </p:txBody>
      </p:sp>
    </p:spTree>
    <p:extLst>
      <p:ext uri="{BB962C8B-B14F-4D97-AF65-F5344CB8AC3E}">
        <p14:creationId xmlns:p14="http://schemas.microsoft.com/office/powerpoint/2010/main" val="16797666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189</a:t>
            </a:fld>
            <a:endParaRPr lang="en-GB"/>
          </a:p>
        </p:txBody>
      </p:sp>
    </p:spTree>
    <p:extLst>
      <p:ext uri="{BB962C8B-B14F-4D97-AF65-F5344CB8AC3E}">
        <p14:creationId xmlns:p14="http://schemas.microsoft.com/office/powerpoint/2010/main" val="15242176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190</a:t>
            </a:fld>
            <a:endParaRPr lang="en-GB"/>
          </a:p>
        </p:txBody>
      </p:sp>
    </p:spTree>
    <p:extLst>
      <p:ext uri="{BB962C8B-B14F-4D97-AF65-F5344CB8AC3E}">
        <p14:creationId xmlns:p14="http://schemas.microsoft.com/office/powerpoint/2010/main" val="1332944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194</a:t>
            </a:fld>
            <a:endParaRPr lang="en-GB"/>
          </a:p>
        </p:txBody>
      </p:sp>
    </p:spTree>
    <p:extLst>
      <p:ext uri="{BB962C8B-B14F-4D97-AF65-F5344CB8AC3E}">
        <p14:creationId xmlns:p14="http://schemas.microsoft.com/office/powerpoint/2010/main" val="3711702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195</a:t>
            </a:fld>
            <a:endParaRPr lang="en-GB"/>
          </a:p>
        </p:txBody>
      </p:sp>
    </p:spTree>
    <p:extLst>
      <p:ext uri="{BB962C8B-B14F-4D97-AF65-F5344CB8AC3E}">
        <p14:creationId xmlns:p14="http://schemas.microsoft.com/office/powerpoint/2010/main" val="3950843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200</a:t>
            </a:fld>
            <a:endParaRPr lang="en-GB"/>
          </a:p>
        </p:txBody>
      </p:sp>
    </p:spTree>
    <p:extLst>
      <p:ext uri="{BB962C8B-B14F-4D97-AF65-F5344CB8AC3E}">
        <p14:creationId xmlns:p14="http://schemas.microsoft.com/office/powerpoint/2010/main" val="4255668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201</a:t>
            </a:fld>
            <a:endParaRPr lang="en-GB"/>
          </a:p>
        </p:txBody>
      </p:sp>
    </p:spTree>
    <p:extLst>
      <p:ext uri="{BB962C8B-B14F-4D97-AF65-F5344CB8AC3E}">
        <p14:creationId xmlns:p14="http://schemas.microsoft.com/office/powerpoint/2010/main" val="54524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9097149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207</a:t>
            </a:fld>
            <a:endParaRPr lang="en-GB"/>
          </a:p>
        </p:txBody>
      </p:sp>
    </p:spTree>
    <p:extLst>
      <p:ext uri="{BB962C8B-B14F-4D97-AF65-F5344CB8AC3E}">
        <p14:creationId xmlns:p14="http://schemas.microsoft.com/office/powerpoint/2010/main" val="30155417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208</a:t>
            </a:fld>
            <a:endParaRPr lang="en-GB"/>
          </a:p>
        </p:txBody>
      </p:sp>
    </p:spTree>
    <p:extLst>
      <p:ext uri="{BB962C8B-B14F-4D97-AF65-F5344CB8AC3E}">
        <p14:creationId xmlns:p14="http://schemas.microsoft.com/office/powerpoint/2010/main" val="19109367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211</a:t>
            </a:fld>
            <a:endParaRPr lang="en-GB"/>
          </a:p>
        </p:txBody>
      </p:sp>
    </p:spTree>
    <p:extLst>
      <p:ext uri="{BB962C8B-B14F-4D97-AF65-F5344CB8AC3E}">
        <p14:creationId xmlns:p14="http://schemas.microsoft.com/office/powerpoint/2010/main" val="5490490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212</a:t>
            </a:fld>
            <a:endParaRPr lang="en-GB"/>
          </a:p>
        </p:txBody>
      </p:sp>
    </p:spTree>
    <p:extLst>
      <p:ext uri="{BB962C8B-B14F-4D97-AF65-F5344CB8AC3E}">
        <p14:creationId xmlns:p14="http://schemas.microsoft.com/office/powerpoint/2010/main" val="30759606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216</a:t>
            </a:fld>
            <a:endParaRPr lang="en-GB"/>
          </a:p>
        </p:txBody>
      </p:sp>
    </p:spTree>
    <p:extLst>
      <p:ext uri="{BB962C8B-B14F-4D97-AF65-F5344CB8AC3E}">
        <p14:creationId xmlns:p14="http://schemas.microsoft.com/office/powerpoint/2010/main" val="36149153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217</a:t>
            </a:fld>
            <a:endParaRPr lang="en-GB"/>
          </a:p>
        </p:txBody>
      </p:sp>
    </p:spTree>
    <p:extLst>
      <p:ext uri="{BB962C8B-B14F-4D97-AF65-F5344CB8AC3E}">
        <p14:creationId xmlns:p14="http://schemas.microsoft.com/office/powerpoint/2010/main" val="132285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222</a:t>
            </a:fld>
            <a:endParaRPr lang="en-GB"/>
          </a:p>
        </p:txBody>
      </p:sp>
    </p:spTree>
    <p:extLst>
      <p:ext uri="{BB962C8B-B14F-4D97-AF65-F5344CB8AC3E}">
        <p14:creationId xmlns:p14="http://schemas.microsoft.com/office/powerpoint/2010/main" val="2035256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223</a:t>
            </a:fld>
            <a:endParaRPr lang="en-GB"/>
          </a:p>
        </p:txBody>
      </p:sp>
    </p:spTree>
    <p:extLst>
      <p:ext uri="{BB962C8B-B14F-4D97-AF65-F5344CB8AC3E}">
        <p14:creationId xmlns:p14="http://schemas.microsoft.com/office/powerpoint/2010/main" val="18304932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note:</a:t>
            </a:r>
            <a:r>
              <a:rPr lang="en-GB" baseline="0"/>
              <a:t>  This is a near homophone because accept and except are no pronounced in exactly the same way. </a:t>
            </a:r>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226</a:t>
            </a:fld>
            <a:endParaRPr lang="en-GB"/>
          </a:p>
        </p:txBody>
      </p:sp>
    </p:spTree>
    <p:extLst>
      <p:ext uri="{BB962C8B-B14F-4D97-AF65-F5344CB8AC3E}">
        <p14:creationId xmlns:p14="http://schemas.microsoft.com/office/powerpoint/2010/main" val="2631628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note:</a:t>
            </a:r>
            <a:r>
              <a:rPr lang="en-GB" baseline="0"/>
              <a:t>  This is a near homophone because accept and except are no pronounced in exactly the same way. </a:t>
            </a:r>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227</a:t>
            </a:fld>
            <a:endParaRPr lang="en-GB"/>
          </a:p>
        </p:txBody>
      </p:sp>
    </p:spTree>
    <p:extLst>
      <p:ext uri="{BB962C8B-B14F-4D97-AF65-F5344CB8AC3E}">
        <p14:creationId xmlns:p14="http://schemas.microsoft.com/office/powerpoint/2010/main" val="185256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0552031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228</a:t>
            </a:fld>
            <a:endParaRPr lang="en-GB"/>
          </a:p>
        </p:txBody>
      </p:sp>
    </p:spTree>
    <p:extLst>
      <p:ext uri="{BB962C8B-B14F-4D97-AF65-F5344CB8AC3E}">
        <p14:creationId xmlns:p14="http://schemas.microsoft.com/office/powerpoint/2010/main" val="7277199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229</a:t>
            </a:fld>
            <a:endParaRPr lang="en-GB"/>
          </a:p>
        </p:txBody>
      </p:sp>
    </p:spTree>
    <p:extLst>
      <p:ext uri="{BB962C8B-B14F-4D97-AF65-F5344CB8AC3E}">
        <p14:creationId xmlns:p14="http://schemas.microsoft.com/office/powerpoint/2010/main" val="29383496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230</a:t>
            </a:fld>
            <a:endParaRPr lang="en-GB"/>
          </a:p>
        </p:txBody>
      </p:sp>
    </p:spTree>
    <p:extLst>
      <p:ext uri="{BB962C8B-B14F-4D97-AF65-F5344CB8AC3E}">
        <p14:creationId xmlns:p14="http://schemas.microsoft.com/office/powerpoint/2010/main" val="33528952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231</a:t>
            </a:fld>
            <a:endParaRPr lang="en-GB"/>
          </a:p>
        </p:txBody>
      </p:sp>
    </p:spTree>
    <p:extLst>
      <p:ext uri="{BB962C8B-B14F-4D97-AF65-F5344CB8AC3E}">
        <p14:creationId xmlns:p14="http://schemas.microsoft.com/office/powerpoint/2010/main" val="4176483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232</a:t>
            </a:fld>
            <a:endParaRPr lang="en-GB"/>
          </a:p>
        </p:txBody>
      </p:sp>
    </p:spTree>
    <p:extLst>
      <p:ext uri="{BB962C8B-B14F-4D97-AF65-F5344CB8AC3E}">
        <p14:creationId xmlns:p14="http://schemas.microsoft.com/office/powerpoint/2010/main" val="23300397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233</a:t>
            </a:fld>
            <a:endParaRPr lang="en-GB"/>
          </a:p>
        </p:txBody>
      </p:sp>
    </p:spTree>
    <p:extLst>
      <p:ext uri="{BB962C8B-B14F-4D97-AF65-F5344CB8AC3E}">
        <p14:creationId xmlns:p14="http://schemas.microsoft.com/office/powerpoint/2010/main" val="23599833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237</a:t>
            </a:fld>
            <a:endParaRPr lang="en-GB" dirty="0"/>
          </a:p>
        </p:txBody>
      </p:sp>
    </p:spTree>
    <p:extLst>
      <p:ext uri="{BB962C8B-B14F-4D97-AF65-F5344CB8AC3E}">
        <p14:creationId xmlns:p14="http://schemas.microsoft.com/office/powerpoint/2010/main" val="27208492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238</a:t>
            </a:fld>
            <a:endParaRPr lang="en-GB" dirty="0"/>
          </a:p>
        </p:txBody>
      </p:sp>
    </p:spTree>
    <p:extLst>
      <p:ext uri="{BB962C8B-B14F-4D97-AF65-F5344CB8AC3E}">
        <p14:creationId xmlns:p14="http://schemas.microsoft.com/office/powerpoint/2010/main" val="36363135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241</a:t>
            </a:fld>
            <a:endParaRPr lang="en-GB"/>
          </a:p>
        </p:txBody>
      </p:sp>
    </p:spTree>
    <p:extLst>
      <p:ext uri="{BB962C8B-B14F-4D97-AF65-F5344CB8AC3E}">
        <p14:creationId xmlns:p14="http://schemas.microsoft.com/office/powerpoint/2010/main" val="19876384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242</a:t>
            </a:fld>
            <a:endParaRPr lang="en-GB" dirty="0"/>
          </a:p>
        </p:txBody>
      </p:sp>
    </p:spTree>
    <p:extLst>
      <p:ext uri="{BB962C8B-B14F-4D97-AF65-F5344CB8AC3E}">
        <p14:creationId xmlns:p14="http://schemas.microsoft.com/office/powerpoint/2010/main" val="2190315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3963012723"/>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332234636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702731128"/>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rgbClr val="8FAADC"/>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rgbClr val="8FAADC"/>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rgbClr val="8FAADC"/>
                    </a:solidFill>
                  </a:tcPr>
                </a:tc>
                <a:extLst>
                  <a:ext uri="{0D108BD9-81ED-4DB2-BD59-A6C34878D82A}">
                    <a16:rowId xmlns:a16="http://schemas.microsoft.com/office/drawing/2014/main" val="10000"/>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image" Target="../media/image23.tiff"/><Relationship Id="rId1" Type="http://schemas.openxmlformats.org/officeDocument/2006/relationships/slideLayout" Target="../slideLayouts/slideLayout4.xml"/><Relationship Id="rId6" Type="http://schemas.openxmlformats.org/officeDocument/2006/relationships/image" Target="../media/image27.tiff"/><Relationship Id="rId11" Type="http://schemas.openxmlformats.org/officeDocument/2006/relationships/image" Target="../media/image32.tiff"/><Relationship Id="rId5" Type="http://schemas.openxmlformats.org/officeDocument/2006/relationships/image" Target="../media/image26.tiff"/><Relationship Id="rId10" Type="http://schemas.openxmlformats.org/officeDocument/2006/relationships/image" Target="../media/image31.tiff"/><Relationship Id="rId4" Type="http://schemas.openxmlformats.org/officeDocument/2006/relationships/image" Target="../media/image25.tiff"/><Relationship Id="rId9" Type="http://schemas.openxmlformats.org/officeDocument/2006/relationships/image" Target="../media/image30.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image" Target="../media/image23.tiff"/><Relationship Id="rId1" Type="http://schemas.openxmlformats.org/officeDocument/2006/relationships/slideLayout" Target="../slideLayouts/slideLayout4.xml"/><Relationship Id="rId6" Type="http://schemas.openxmlformats.org/officeDocument/2006/relationships/image" Target="../media/image27.tiff"/><Relationship Id="rId11" Type="http://schemas.openxmlformats.org/officeDocument/2006/relationships/image" Target="../media/image32.tiff"/><Relationship Id="rId5" Type="http://schemas.openxmlformats.org/officeDocument/2006/relationships/image" Target="../media/image26.tiff"/><Relationship Id="rId10" Type="http://schemas.openxmlformats.org/officeDocument/2006/relationships/image" Target="../media/image31.tiff"/><Relationship Id="rId4" Type="http://schemas.openxmlformats.org/officeDocument/2006/relationships/image" Target="../media/image25.tiff"/><Relationship Id="rId9" Type="http://schemas.openxmlformats.org/officeDocument/2006/relationships/image" Target="../media/image30.tif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3</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27826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6507966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84984261"/>
              </p:ext>
            </p:extLst>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67316030"/>
              </p:ext>
            </p:extLst>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66941899"/>
              </p:ext>
            </p:extLst>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r>
                        <a:rPr lang="en-GB" sz="2400" b="0" i="0">
                          <a:solidFill>
                            <a:srgbClr val="FF3860"/>
                          </a:solidFill>
                          <a:latin typeface="OpenDyslexicAlta" pitchFamily="2" charset="77"/>
                          <a:ea typeface="OpenDyslexic" charset="0"/>
                          <a:cs typeface="OpenDyslexic" charset="0"/>
                        </a:rPr>
                        <a:t>a</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extLst>
              <p:ext uri="{D42A27DB-BD31-4B8C-83A1-F6EECF244321}">
                <p14:modId xmlns:p14="http://schemas.microsoft.com/office/powerpoint/2010/main" val="899962317"/>
              </p:ext>
            </p:extLst>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r>
                        <a:rPr lang="en-GB" sz="2400" b="0" i="0">
                          <a:solidFill>
                            <a:srgbClr val="FF3860"/>
                          </a:solidFill>
                          <a:latin typeface="OpenDyslexicAlta" pitchFamily="2" charset="77"/>
                          <a:ea typeface="OpenDyslexic" charset="0"/>
                          <a:cs typeface="OpenDyslexic" charset="0"/>
                        </a:rPr>
                        <a:t>m</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207275998"/>
              </p:ext>
            </p:extLst>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23814835"/>
              </p:ext>
            </p:extLst>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f</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80957605"/>
              </p:ext>
            </p:extLst>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990876320"/>
              </p:ext>
            </p:extLst>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163848203"/>
              </p:ext>
            </p:extLst>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h</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48418129"/>
              </p:ext>
            </p:extLst>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c</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75743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err="1">
                <a:latin typeface="OpenDyslexicAlta" pitchFamily="2" charset="77"/>
              </a:rPr>
              <a:t>ch</a:t>
            </a:r>
            <a:r>
              <a:rPr lang="en-GB" dirty="0">
                <a:latin typeface="OpenDyslexicAlta" pitchFamily="2" charset="77"/>
              </a:rPr>
              <a:t> </a:t>
            </a:r>
            <a:r>
              <a:rPr lang="en-GB" u="sng" dirty="0">
                <a:solidFill>
                  <a:srgbClr val="FF3860"/>
                </a:solidFill>
                <a:latin typeface="OpenDyslexicAlta" pitchFamily="2" charset="77"/>
              </a:rPr>
              <a:t>a</a:t>
            </a:r>
            <a:r>
              <a:rPr lang="en-GB" dirty="0">
                <a:latin typeface="OpenDyslexicAlta" pitchFamily="2" charset="77"/>
              </a:rPr>
              <a:t> </a:t>
            </a:r>
            <a:r>
              <a:rPr lang="en-GB" u="sng" dirty="0" err="1">
                <a:solidFill>
                  <a:srgbClr val="FF3860"/>
                </a:solidFill>
                <a:latin typeface="OpenDyslexicAlta" pitchFamily="2" charset="77"/>
              </a:rPr>
              <a:t>i</a:t>
            </a:r>
            <a:r>
              <a:rPr lang="en-GB" dirty="0">
                <a:latin typeface="OpenDyslexicAlta" pitchFamily="2" charset="77"/>
              </a:rPr>
              <a:t> </a:t>
            </a:r>
            <a:r>
              <a:rPr lang="en-GB" u="sng" dirty="0">
                <a:solidFill>
                  <a:srgbClr val="FF3860"/>
                </a:solidFill>
                <a:latin typeface="OpenDyslexicAlta" pitchFamily="2" charset="77"/>
              </a:rPr>
              <a:t>n</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416119" y="3525599"/>
            <a:ext cx="1732992" cy="369332"/>
          </a:xfrm>
          <a:prstGeom prst="rect">
            <a:avLst/>
          </a:prstGeom>
          <a:noFill/>
        </p:spPr>
        <p:txBody>
          <a:bodyPr wrap="square" rtlCol="0">
            <a:spAutoFit/>
          </a:bodyPr>
          <a:lstStyle/>
          <a:p>
            <a:r>
              <a:rPr lang="en-GB" dirty="0" err="1">
                <a:latin typeface="OpenDyslexicAlta" pitchFamily="2" charset="77"/>
              </a:rPr>
              <a:t>st</a:t>
            </a:r>
            <a:r>
              <a:rPr lang="en-GB" dirty="0">
                <a:latin typeface="OpenDyslexicAlta" pitchFamily="2" charset="77"/>
              </a:rPr>
              <a:t> </a:t>
            </a:r>
            <a:r>
              <a:rPr lang="en-GB" u="sng" dirty="0">
                <a:solidFill>
                  <a:srgbClr val="FF3860"/>
                </a:solidFill>
                <a:latin typeface="OpenDyslexicAlta" pitchFamily="2" charset="77"/>
              </a:rPr>
              <a:t>r</a:t>
            </a:r>
            <a:r>
              <a:rPr lang="en-GB" dirty="0">
                <a:latin typeface="OpenDyslexicAlta" pitchFamily="2" charset="77"/>
              </a:rPr>
              <a:t> </a:t>
            </a:r>
            <a:r>
              <a:rPr lang="en-GB" u="sng" dirty="0">
                <a:solidFill>
                  <a:srgbClr val="FF3860"/>
                </a:solidFill>
                <a:latin typeface="OpenDyslexicAlta" pitchFamily="2" charset="77"/>
              </a:rPr>
              <a:t>a </a:t>
            </a:r>
            <a:r>
              <a:rPr lang="en-GB" dirty="0" err="1">
                <a:solidFill>
                  <a:srgbClr val="FF3860"/>
                </a:solidFill>
                <a:latin typeface="OpenDyslexicAlta" pitchFamily="2" charset="77"/>
              </a:rPr>
              <a:t>i</a:t>
            </a:r>
            <a:r>
              <a:rPr lang="en-GB" dirty="0">
                <a:solidFill>
                  <a:srgbClr val="FF3860"/>
                </a:solidFill>
                <a:latin typeface="OpenDyslexicAlta" pitchFamily="2" charset="77"/>
              </a:rPr>
              <a:t> </a:t>
            </a:r>
            <a:r>
              <a:rPr lang="en-GB" u="sng" dirty="0">
                <a:solidFill>
                  <a:srgbClr val="FF3860"/>
                </a:solidFill>
                <a:latin typeface="OpenDyslexicAlta" pitchFamily="2" charset="77"/>
              </a:rPr>
              <a:t>g</a:t>
            </a:r>
            <a:r>
              <a:rPr lang="en-GB" dirty="0">
                <a:latin typeface="OpenDyslexicAlta" pitchFamily="2" charset="77"/>
              </a:rPr>
              <a:t> </a:t>
            </a:r>
            <a:r>
              <a:rPr lang="en-GB" u="sng" dirty="0">
                <a:solidFill>
                  <a:srgbClr val="FF3860"/>
                </a:solidFill>
                <a:latin typeface="OpenDyslexicAlta" pitchFamily="2" charset="77"/>
              </a:rPr>
              <a:t>h</a:t>
            </a:r>
            <a:r>
              <a:rPr lang="en-GB" dirty="0">
                <a:latin typeface="OpenDyslexicAlta" pitchFamily="2" charset="77"/>
              </a:rPr>
              <a:t> t</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0" y="6168866"/>
            <a:ext cx="1542025" cy="369332"/>
          </a:xfrm>
          <a:prstGeom prst="rect">
            <a:avLst/>
          </a:prstGeom>
          <a:noFill/>
        </p:spPr>
        <p:txBody>
          <a:bodyPr wrap="square" rtlCol="0">
            <a:spAutoFit/>
          </a:bodyPr>
          <a:lstStyle/>
          <a:p>
            <a:r>
              <a:rPr lang="en-GB" dirty="0">
                <a:latin typeface="OpenDyslexicAlta" pitchFamily="2" charset="77"/>
              </a:rPr>
              <a:t>w </a:t>
            </a:r>
            <a:r>
              <a:rPr lang="en-GB" u="sng" dirty="0">
                <a:solidFill>
                  <a:srgbClr val="FF3860"/>
                </a:solidFill>
                <a:latin typeface="OpenDyslexicAlta" pitchFamily="2" charset="77"/>
              </a:rPr>
              <a:t>a</a:t>
            </a:r>
            <a:r>
              <a:rPr lang="en-GB" dirty="0">
                <a:latin typeface="OpenDyslexicAlta" pitchFamily="2" charset="77"/>
              </a:rPr>
              <a:t> </a:t>
            </a:r>
            <a:r>
              <a:rPr lang="en-GB" u="sng" dirty="0" err="1">
                <a:solidFill>
                  <a:srgbClr val="FF3860"/>
                </a:solidFill>
                <a:latin typeface="OpenDyslexicAlta" pitchFamily="2" charset="77"/>
              </a:rPr>
              <a:t>i</a:t>
            </a:r>
            <a:r>
              <a:rPr lang="en-GB" dirty="0">
                <a:latin typeface="OpenDyslexicAlta" pitchFamily="2" charset="77"/>
              </a:rPr>
              <a:t> </a:t>
            </a:r>
            <a:r>
              <a:rPr lang="en-GB" u="sng" dirty="0">
                <a:solidFill>
                  <a:srgbClr val="FF3860"/>
                </a:solidFill>
                <a:latin typeface="OpenDyslexicAlta" pitchFamily="2" charset="77"/>
              </a:rPr>
              <a:t>t</a:t>
            </a:r>
            <a:r>
              <a:rPr lang="en-GB" dirty="0">
                <a:latin typeface="OpenDyslexicAlta" pitchFamily="2" charset="77"/>
              </a:rPr>
              <a:t> </a:t>
            </a:r>
            <a:r>
              <a:rPr lang="en-GB" u="sng" dirty="0">
                <a:solidFill>
                  <a:srgbClr val="FF3860"/>
                </a:solidFill>
                <a:latin typeface="OpenDyslexicAlta" pitchFamily="2" charset="77"/>
              </a:rPr>
              <a:t>e</a:t>
            </a:r>
            <a:r>
              <a:rPr lang="en-GB" dirty="0">
                <a:latin typeface="OpenDyslexicAlta" pitchFamily="2" charset="77"/>
              </a:rPr>
              <a:t> r</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dirty="0">
                <a:latin typeface="OpenDyslexicAlta" pitchFamily="2" charset="77"/>
              </a:rPr>
              <a:t>w </a:t>
            </a:r>
            <a:r>
              <a:rPr lang="en-GB" u="sng" dirty="0">
                <a:solidFill>
                  <a:srgbClr val="FF3860"/>
                </a:solidFill>
                <a:latin typeface="OpenDyslexicAlta" pitchFamily="2" charset="77"/>
              </a:rPr>
              <a:t>a</a:t>
            </a:r>
            <a:r>
              <a:rPr lang="en-GB" dirty="0">
                <a:solidFill>
                  <a:srgbClr val="FF3860"/>
                </a:solidFill>
                <a:latin typeface="OpenDyslexicAlta" pitchFamily="2" charset="77"/>
              </a:rPr>
              <a:t> </a:t>
            </a:r>
            <a:r>
              <a:rPr lang="en-GB" u="sng" dirty="0" err="1">
                <a:solidFill>
                  <a:srgbClr val="FF3860"/>
                </a:solidFill>
                <a:latin typeface="OpenDyslexicAlta" pitchFamily="2" charset="77"/>
              </a:rPr>
              <a:t>i</a:t>
            </a:r>
            <a:r>
              <a:rPr lang="en-GB" dirty="0">
                <a:solidFill>
                  <a:srgbClr val="FF3860"/>
                </a:solidFill>
                <a:latin typeface="OpenDyslexicAlta" pitchFamily="2" charset="77"/>
              </a:rPr>
              <a:t> </a:t>
            </a:r>
            <a:r>
              <a:rPr lang="en-GB" dirty="0">
                <a:latin typeface="OpenDyslexicAlta" pitchFamily="2" charset="77"/>
              </a:rPr>
              <a:t>s </a:t>
            </a:r>
            <a:r>
              <a:rPr lang="en-GB" u="sng" dirty="0">
                <a:solidFill>
                  <a:srgbClr val="FF3860"/>
                </a:solidFill>
                <a:latin typeface="OpenDyslexicAlta" pitchFamily="2" charset="77"/>
              </a:rPr>
              <a:t>t</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369332"/>
          </a:xfrm>
          <a:prstGeom prst="rect">
            <a:avLst/>
          </a:prstGeom>
          <a:noFill/>
        </p:spPr>
        <p:txBody>
          <a:bodyPr wrap="square" rtlCol="0">
            <a:spAutoFit/>
          </a:bodyPr>
          <a:lstStyle/>
          <a:p>
            <a:r>
              <a:rPr lang="en-GB" u="sng" dirty="0">
                <a:solidFill>
                  <a:srgbClr val="FF3860"/>
                </a:solidFill>
                <a:latin typeface="OpenDyslexicAlta" pitchFamily="2" charset="77"/>
              </a:rPr>
              <a:t>p</a:t>
            </a:r>
            <a:r>
              <a:rPr lang="en-GB" u="sng" dirty="0">
                <a:latin typeface="OpenDyslexicAlta" pitchFamily="2" charset="77"/>
              </a:rPr>
              <a:t> </a:t>
            </a:r>
            <a:r>
              <a:rPr lang="en-GB" dirty="0">
                <a:latin typeface="OpenDyslexicAlta" pitchFamily="2" charset="77"/>
              </a:rPr>
              <a:t>a </a:t>
            </a:r>
            <a:r>
              <a:rPr lang="en-GB" u="sng" dirty="0" err="1">
                <a:solidFill>
                  <a:srgbClr val="FF3860"/>
                </a:solidFill>
                <a:latin typeface="OpenDyslexicAlta" pitchFamily="2" charset="77"/>
              </a:rPr>
              <a:t>i</a:t>
            </a:r>
            <a:r>
              <a:rPr lang="en-GB" dirty="0">
                <a:solidFill>
                  <a:srgbClr val="FF3860"/>
                </a:solidFill>
                <a:latin typeface="OpenDyslexicAlta" pitchFamily="2" charset="77"/>
              </a:rPr>
              <a:t> </a:t>
            </a:r>
            <a:r>
              <a:rPr lang="en-GB" u="sng" dirty="0" err="1">
                <a:solidFill>
                  <a:srgbClr val="FF3860"/>
                </a:solidFill>
                <a:latin typeface="OpenDyslexicAlta" pitchFamily="2" charset="77"/>
              </a:rPr>
              <a:t>n</a:t>
            </a:r>
            <a:r>
              <a:rPr lang="en-GB" dirty="0" err="1">
                <a:latin typeface="OpenDyslexicAlta" pitchFamily="2" charset="77"/>
              </a:rPr>
              <a:t>t</a:t>
            </a:r>
            <a:endParaRPr lang="en-GB" dirty="0">
              <a:latin typeface="OpenDyslexicAlta" pitchFamily="2" charset="77"/>
            </a:endParaRP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dirty="0">
                <a:latin typeface="OpenDyslexicAlta" pitchFamily="2" charset="77"/>
              </a:rPr>
              <a:t>f </a:t>
            </a:r>
            <a:r>
              <a:rPr lang="en-GB" u="sng" dirty="0">
                <a:solidFill>
                  <a:srgbClr val="FF3860"/>
                </a:solidFill>
                <a:latin typeface="OpenDyslexicAlta" pitchFamily="2" charset="77"/>
              </a:rPr>
              <a:t>a</a:t>
            </a:r>
            <a:r>
              <a:rPr lang="en-GB" dirty="0">
                <a:latin typeface="OpenDyslexicAlta" pitchFamily="2" charset="77"/>
              </a:rPr>
              <a:t> </a:t>
            </a:r>
            <a:r>
              <a:rPr lang="en-GB" u="sng" dirty="0" err="1">
                <a:solidFill>
                  <a:srgbClr val="FF3860"/>
                </a:solidFill>
                <a:latin typeface="OpenDyslexicAlta" pitchFamily="2" charset="77"/>
              </a:rPr>
              <a:t>i</a:t>
            </a:r>
            <a:r>
              <a:rPr lang="en-GB" dirty="0">
                <a:latin typeface="OpenDyslexicAlta" pitchFamily="2" charset="77"/>
              </a:rPr>
              <a:t> n t</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dirty="0">
                <a:latin typeface="OpenDyslexicAlta" pitchFamily="2" charset="77"/>
              </a:rPr>
              <a:t>s </a:t>
            </a:r>
            <a:r>
              <a:rPr lang="en-GB" u="sng" dirty="0">
                <a:solidFill>
                  <a:srgbClr val="FF3860"/>
                </a:solidFill>
                <a:latin typeface="OpenDyslexicAlta" pitchFamily="2" charset="77"/>
              </a:rPr>
              <a:t>n</a:t>
            </a:r>
            <a:r>
              <a:rPr lang="en-GB" dirty="0">
                <a:latin typeface="OpenDyslexicAlta" pitchFamily="2" charset="77"/>
              </a:rPr>
              <a:t> </a:t>
            </a:r>
            <a:r>
              <a:rPr lang="en-GB" u="sng" dirty="0">
                <a:solidFill>
                  <a:srgbClr val="FF3860"/>
                </a:solidFill>
                <a:latin typeface="OpenDyslexicAlta" pitchFamily="2" charset="77"/>
              </a:rPr>
              <a:t>a </a:t>
            </a:r>
            <a:r>
              <a:rPr lang="en-GB" u="sng" dirty="0" err="1">
                <a:solidFill>
                  <a:srgbClr val="FF3860"/>
                </a:solidFill>
                <a:latin typeface="OpenDyslexicAlta" pitchFamily="2" charset="77"/>
              </a:rPr>
              <a:t>i</a:t>
            </a:r>
            <a:r>
              <a:rPr lang="en-GB" u="sng" dirty="0">
                <a:solidFill>
                  <a:srgbClr val="FF3860"/>
                </a:solidFill>
                <a:latin typeface="OpenDyslexicAlta" pitchFamily="2" charset="77"/>
              </a:rPr>
              <a:t> </a:t>
            </a:r>
            <a:r>
              <a:rPr lang="en-GB" dirty="0">
                <a:latin typeface="OpenDyslexicAlta" pitchFamily="2" charset="77"/>
              </a:rPr>
              <a:t>l</a:t>
            </a:r>
          </a:p>
        </p:txBody>
      </p:sp>
      <p:pic>
        <p:nvPicPr>
          <p:cNvPr id="10242" name="Picture 2" descr="Street Highway Road Straight Road Road Roa">
            <a:extLst>
              <a:ext uri="{FF2B5EF4-FFF2-40B4-BE49-F238E27FC236}">
                <a16:creationId xmlns:a16="http://schemas.microsoft.com/office/drawing/2014/main" id="{308D5008-4C50-4730-98CE-12CC5277DC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2078" y="2103536"/>
            <a:ext cx="2974578" cy="14872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aint, Color, Brush, Painter, Bucket">
            <a:extLst>
              <a:ext uri="{FF2B5EF4-FFF2-40B4-BE49-F238E27FC236}">
                <a16:creationId xmlns:a16="http://schemas.microsoft.com/office/drawing/2014/main" id="{246E27CD-AC3D-42C0-95D6-890D7250BE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583" y="1882292"/>
            <a:ext cx="1842416" cy="205384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Edward Lear Sketch Vintage Victorian Old F">
            <a:extLst>
              <a:ext uri="{FF2B5EF4-FFF2-40B4-BE49-F238E27FC236}">
                <a16:creationId xmlns:a16="http://schemas.microsoft.com/office/drawing/2014/main" id="{31040BE7-C698-4B58-90A9-0C70F07CA7B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4324" y="4903750"/>
            <a:ext cx="2232964" cy="136058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igure Person Stick Standing Slim Fit Wais">
            <a:extLst>
              <a:ext uri="{FF2B5EF4-FFF2-40B4-BE49-F238E27FC236}">
                <a16:creationId xmlns:a16="http://schemas.microsoft.com/office/drawing/2014/main" id="{70C979D9-9ED3-42A7-B6F5-D6979FFD88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27287" y="2086359"/>
            <a:ext cx="1262508" cy="205384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49F12E7-8413-47B5-AD75-B0919F271263}"/>
              </a:ext>
            </a:extLst>
          </p:cNvPr>
          <p:cNvCxnSpPr>
            <a:cxnSpLocks/>
          </p:cNvCxnSpPr>
          <p:nvPr/>
        </p:nvCxnSpPr>
        <p:spPr>
          <a:xfrm flipH="1">
            <a:off x="4251002" y="3114972"/>
            <a:ext cx="7387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50" name="Picture 10" descr="Chain Metal Chain Link Links Of The Chain">
            <a:extLst>
              <a:ext uri="{FF2B5EF4-FFF2-40B4-BE49-F238E27FC236}">
                <a16:creationId xmlns:a16="http://schemas.microsoft.com/office/drawing/2014/main" id="{BCB916D5-EB5A-4D7F-AF76-FFDBEC7E775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48939" y="2511749"/>
            <a:ext cx="2143216" cy="12064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52" name="Picture 12" descr="Snail Animal Fun Surprised Snail Shell She">
            <a:extLst>
              <a:ext uri="{FF2B5EF4-FFF2-40B4-BE49-F238E27FC236}">
                <a16:creationId xmlns:a16="http://schemas.microsoft.com/office/drawing/2014/main" id="{6899E585-5281-4ABA-B871-2BD5E60F04C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38662" y="4903750"/>
            <a:ext cx="1912348" cy="1316191"/>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Waiter Service Character Cute Happy Job Ma">
            <a:extLst>
              <a:ext uri="{FF2B5EF4-FFF2-40B4-BE49-F238E27FC236}">
                <a16:creationId xmlns:a16="http://schemas.microsoft.com/office/drawing/2014/main" id="{95B8A2F8-E3D9-44C0-AE0B-0D73E008DA9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49111" y="4387979"/>
            <a:ext cx="1755865" cy="16960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0F78800-1C3F-B84C-AF39-A1EF8311741F}"/>
              </a:ext>
            </a:extLst>
          </p:cNvPr>
          <p:cNvSpPr/>
          <p:nvPr/>
        </p:nvSpPr>
        <p:spPr>
          <a:xfrm>
            <a:off x="438150" y="218686"/>
            <a:ext cx="1379032" cy="369332"/>
          </a:xfrm>
          <a:prstGeom prst="rect">
            <a:avLst/>
          </a:prstGeom>
        </p:spPr>
        <p:txBody>
          <a:bodyPr wrap="none">
            <a:spAutoFit/>
          </a:bodyPr>
          <a:lstStyle/>
          <a:p>
            <a:pPr algn="ctr"/>
            <a:r>
              <a:rPr lang="en-GB" dirty="0">
                <a:solidFill>
                  <a:srgbClr val="FF3860"/>
                </a:solidFill>
                <a:latin typeface="OpenDyslexicAlta" pitchFamily="2" charset="77"/>
              </a:rPr>
              <a:t>Answers: </a:t>
            </a:r>
          </a:p>
        </p:txBody>
      </p:sp>
    </p:spTree>
    <p:extLst>
      <p:ext uri="{BB962C8B-B14F-4D97-AF65-F5344CB8AC3E}">
        <p14:creationId xmlns:p14="http://schemas.microsoft.com/office/powerpoint/2010/main" val="8726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80">
                                          <p:stCondLst>
                                            <p:cond delay="0"/>
                                          </p:stCondLst>
                                        </p:cTn>
                                        <p:tgtEl>
                                          <p:spTgt spid="18"/>
                                        </p:tgtEl>
                                      </p:cBhvr>
                                    </p:animEffect>
                                    <p:anim calcmode="lin" valueType="num">
                                      <p:cBhvr>
                                        <p:cTn id="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7" dur="26">
                                          <p:stCondLst>
                                            <p:cond delay="650"/>
                                          </p:stCondLst>
                                        </p:cTn>
                                        <p:tgtEl>
                                          <p:spTgt spid="18"/>
                                        </p:tgtEl>
                                      </p:cBhvr>
                                      <p:to x="100000" y="60000"/>
                                    </p:animScale>
                                    <p:animScale>
                                      <p:cBhvr>
                                        <p:cTn id="78" dur="166" decel="50000">
                                          <p:stCondLst>
                                            <p:cond delay="676"/>
                                          </p:stCondLst>
                                        </p:cTn>
                                        <p:tgtEl>
                                          <p:spTgt spid="18"/>
                                        </p:tgtEl>
                                      </p:cBhvr>
                                      <p:to x="100000" y="100000"/>
                                    </p:animScale>
                                    <p:animScale>
                                      <p:cBhvr>
                                        <p:cTn id="79" dur="26">
                                          <p:stCondLst>
                                            <p:cond delay="1312"/>
                                          </p:stCondLst>
                                        </p:cTn>
                                        <p:tgtEl>
                                          <p:spTgt spid="18"/>
                                        </p:tgtEl>
                                      </p:cBhvr>
                                      <p:to x="100000" y="80000"/>
                                    </p:animScale>
                                    <p:animScale>
                                      <p:cBhvr>
                                        <p:cTn id="80" dur="166" decel="50000">
                                          <p:stCondLst>
                                            <p:cond delay="1338"/>
                                          </p:stCondLst>
                                        </p:cTn>
                                        <p:tgtEl>
                                          <p:spTgt spid="18"/>
                                        </p:tgtEl>
                                      </p:cBhvr>
                                      <p:to x="100000" y="100000"/>
                                    </p:animScale>
                                    <p:animScale>
                                      <p:cBhvr>
                                        <p:cTn id="81" dur="26">
                                          <p:stCondLst>
                                            <p:cond delay="1642"/>
                                          </p:stCondLst>
                                        </p:cTn>
                                        <p:tgtEl>
                                          <p:spTgt spid="18"/>
                                        </p:tgtEl>
                                      </p:cBhvr>
                                      <p:to x="100000" y="90000"/>
                                    </p:animScale>
                                    <p:animScale>
                                      <p:cBhvr>
                                        <p:cTn id="82" dur="166" decel="50000">
                                          <p:stCondLst>
                                            <p:cond delay="1668"/>
                                          </p:stCondLst>
                                        </p:cTn>
                                        <p:tgtEl>
                                          <p:spTgt spid="18"/>
                                        </p:tgtEl>
                                      </p:cBhvr>
                                      <p:to x="100000" y="100000"/>
                                    </p:animScale>
                                    <p:animScale>
                                      <p:cBhvr>
                                        <p:cTn id="83" dur="26">
                                          <p:stCondLst>
                                            <p:cond delay="1808"/>
                                          </p:stCondLst>
                                        </p:cTn>
                                        <p:tgtEl>
                                          <p:spTgt spid="18"/>
                                        </p:tgtEl>
                                      </p:cBhvr>
                                      <p:to x="100000" y="95000"/>
                                    </p:animScale>
                                    <p:animScale>
                                      <p:cBhvr>
                                        <p:cTn id="84" dur="166" decel="50000">
                                          <p:stCondLst>
                                            <p:cond delay="1834"/>
                                          </p:stCondLst>
                                        </p:cTn>
                                        <p:tgtEl>
                                          <p:spTgt spid="18"/>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80">
                                          <p:stCondLst>
                                            <p:cond delay="0"/>
                                          </p:stCondLst>
                                        </p:cTn>
                                        <p:tgtEl>
                                          <p:spTgt spid="15"/>
                                        </p:tgtEl>
                                      </p:cBhvr>
                                    </p:animEffect>
                                    <p:anim calcmode="lin" valueType="num">
                                      <p:cBhvr>
                                        <p:cTn id="10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9" dur="26">
                                          <p:stCondLst>
                                            <p:cond delay="650"/>
                                          </p:stCondLst>
                                        </p:cTn>
                                        <p:tgtEl>
                                          <p:spTgt spid="15"/>
                                        </p:tgtEl>
                                      </p:cBhvr>
                                      <p:to x="100000" y="60000"/>
                                    </p:animScale>
                                    <p:animScale>
                                      <p:cBhvr>
                                        <p:cTn id="110" dur="166" decel="50000">
                                          <p:stCondLst>
                                            <p:cond delay="676"/>
                                          </p:stCondLst>
                                        </p:cTn>
                                        <p:tgtEl>
                                          <p:spTgt spid="15"/>
                                        </p:tgtEl>
                                      </p:cBhvr>
                                      <p:to x="100000" y="100000"/>
                                    </p:animScale>
                                    <p:animScale>
                                      <p:cBhvr>
                                        <p:cTn id="111" dur="26">
                                          <p:stCondLst>
                                            <p:cond delay="1312"/>
                                          </p:stCondLst>
                                        </p:cTn>
                                        <p:tgtEl>
                                          <p:spTgt spid="15"/>
                                        </p:tgtEl>
                                      </p:cBhvr>
                                      <p:to x="100000" y="80000"/>
                                    </p:animScale>
                                    <p:animScale>
                                      <p:cBhvr>
                                        <p:cTn id="112" dur="166" decel="50000">
                                          <p:stCondLst>
                                            <p:cond delay="1338"/>
                                          </p:stCondLst>
                                        </p:cTn>
                                        <p:tgtEl>
                                          <p:spTgt spid="15"/>
                                        </p:tgtEl>
                                      </p:cBhvr>
                                      <p:to x="100000" y="100000"/>
                                    </p:animScale>
                                    <p:animScale>
                                      <p:cBhvr>
                                        <p:cTn id="113" dur="26">
                                          <p:stCondLst>
                                            <p:cond delay="1642"/>
                                          </p:stCondLst>
                                        </p:cTn>
                                        <p:tgtEl>
                                          <p:spTgt spid="15"/>
                                        </p:tgtEl>
                                      </p:cBhvr>
                                      <p:to x="100000" y="90000"/>
                                    </p:animScale>
                                    <p:animScale>
                                      <p:cBhvr>
                                        <p:cTn id="114" dur="166" decel="50000">
                                          <p:stCondLst>
                                            <p:cond delay="1668"/>
                                          </p:stCondLst>
                                        </p:cTn>
                                        <p:tgtEl>
                                          <p:spTgt spid="15"/>
                                        </p:tgtEl>
                                      </p:cBhvr>
                                      <p:to x="100000" y="100000"/>
                                    </p:animScale>
                                    <p:animScale>
                                      <p:cBhvr>
                                        <p:cTn id="115" dur="26">
                                          <p:stCondLst>
                                            <p:cond delay="1808"/>
                                          </p:stCondLst>
                                        </p:cTn>
                                        <p:tgtEl>
                                          <p:spTgt spid="15"/>
                                        </p:tgtEl>
                                      </p:cBhvr>
                                      <p:to x="100000" y="95000"/>
                                    </p:animScale>
                                    <p:animScale>
                                      <p:cBhvr>
                                        <p:cTn id="11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1390046"/>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092308230"/>
                    </a:ext>
                  </a:extLst>
                </a:gridCol>
                <a:gridCol w="1858433">
                  <a:extLst>
                    <a:ext uri="{9D8B030D-6E8A-4147-A177-3AD203B41FA5}">
                      <a16:colId xmlns:a16="http://schemas.microsoft.com/office/drawing/2014/main" val="344527925"/>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straight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painter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fainted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waist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strainer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chained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claimed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failure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snail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waiter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7308672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long vowel /a/ sound spelled ‘ai’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tx1"/>
                        </a:solidFill>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16333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straight</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painter</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fainted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waist</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strainer</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chained</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claimed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failure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snail</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waiter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6568620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solidFill>
                            <a:schemeClr val="tx1"/>
                          </a:solidFill>
                          <a:latin typeface="Muli" pitchFamily="2" charset="77"/>
                        </a:rPr>
                        <a:t>The long vowel /a/ sound spelled ‘</a:t>
                      </a:r>
                      <a:r>
                        <a:rPr lang="en-GB" sz="1400" baseline="0" err="1">
                          <a:solidFill>
                            <a:schemeClr val="tx1"/>
                          </a:solidFill>
                          <a:latin typeface="Muli" pitchFamily="2" charset="77"/>
                        </a:rPr>
                        <a:t>ai</a:t>
                      </a:r>
                      <a:r>
                        <a:rPr lang="en-GB" sz="1400" baseline="0">
                          <a:solidFill>
                            <a:schemeClr val="tx1"/>
                          </a:solidFill>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solidFill>
                          <a:schemeClr val="tx1"/>
                        </a:solidFill>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43557" y="1701983"/>
          <a:ext cx="8403515" cy="4572000"/>
        </p:xfrm>
        <a:graphic>
          <a:graphicData uri="http://schemas.openxmlformats.org/drawingml/2006/table">
            <a:tbl>
              <a:tblPr firstRow="1">
                <a:tableStyleId>{5940675A-B579-460E-94D1-54222C63F5DA}</a:tableStyleId>
              </a:tblPr>
              <a:tblGrid>
                <a:gridCol w="1680703">
                  <a:extLst>
                    <a:ext uri="{9D8B030D-6E8A-4147-A177-3AD203B41FA5}">
                      <a16:colId xmlns:a16="http://schemas.microsoft.com/office/drawing/2014/main" val="20000"/>
                    </a:ext>
                  </a:extLst>
                </a:gridCol>
                <a:gridCol w="1680703">
                  <a:extLst>
                    <a:ext uri="{9D8B030D-6E8A-4147-A177-3AD203B41FA5}">
                      <a16:colId xmlns:a16="http://schemas.microsoft.com/office/drawing/2014/main" val="20001"/>
                    </a:ext>
                  </a:extLst>
                </a:gridCol>
                <a:gridCol w="1680703">
                  <a:extLst>
                    <a:ext uri="{9D8B030D-6E8A-4147-A177-3AD203B41FA5}">
                      <a16:colId xmlns:a16="http://schemas.microsoft.com/office/drawing/2014/main" val="20002"/>
                    </a:ext>
                  </a:extLst>
                </a:gridCol>
                <a:gridCol w="1680703">
                  <a:extLst>
                    <a:ext uri="{9D8B030D-6E8A-4147-A177-3AD203B41FA5}">
                      <a16:colId xmlns:a16="http://schemas.microsoft.com/office/drawing/2014/main" val="20003"/>
                    </a:ext>
                  </a:extLst>
                </a:gridCol>
                <a:gridCol w="1680703">
                  <a:extLst>
                    <a:ext uri="{9D8B030D-6E8A-4147-A177-3AD203B41FA5}">
                      <a16:colId xmlns:a16="http://schemas.microsoft.com/office/drawing/2014/main" val="20004"/>
                    </a:ext>
                  </a:extLst>
                </a:gridCol>
              </a:tblGrid>
              <a:tr h="281707">
                <a:tc>
                  <a:txBody>
                    <a:bodyPr/>
                    <a:lstStyle/>
                    <a:p>
                      <a:endParaRPr lang="en-GB" b="0" i="0">
                        <a:latin typeface="Muli" pitchFamily="2" charset="77"/>
                      </a:endParaRPr>
                    </a:p>
                    <a:p>
                      <a:endParaRPr lang="en-GB"/>
                    </a:p>
                    <a:p>
                      <a:endParaRPr lang="en-GB"/>
                    </a:p>
                    <a:p>
                      <a:endParaRPr lang="en-GB"/>
                    </a:p>
                    <a:p>
                      <a:endParaRPr lang="en-GB"/>
                    </a:p>
                    <a:p>
                      <a:endParaRPr lang="en-GB"/>
                    </a:p>
                  </a:txBody>
                  <a:tcPr/>
                </a:tc>
                <a:tc>
                  <a:txBody>
                    <a:bodyPr/>
                    <a:lstStyle/>
                    <a:p>
                      <a:endParaRPr lang="en-GB" b="0" i="0">
                        <a:latin typeface="Muli" pitchFamily="2" charset="77"/>
                      </a:endParaRPr>
                    </a:p>
                  </a:txBody>
                  <a:tcPr/>
                </a:tc>
                <a:tc>
                  <a:txBody>
                    <a:bodyPr/>
                    <a:lstStyle/>
                    <a:p>
                      <a:endParaRPr lang="en-GB" b="0" i="0">
                        <a:latin typeface="Muli" pitchFamily="2" charset="77"/>
                      </a:endParaRPr>
                    </a:p>
                  </a:txBody>
                  <a:tcPr/>
                </a:tc>
                <a:tc>
                  <a:txBody>
                    <a:bodyPr/>
                    <a:lstStyle/>
                    <a:p>
                      <a:endParaRPr lang="en-GB" b="0" i="0">
                        <a:latin typeface="Muli" pitchFamily="2" charset="77"/>
                      </a:endParaRPr>
                    </a:p>
                  </a:txBody>
                  <a:tcPr/>
                </a:tc>
                <a:tc>
                  <a:txBody>
                    <a:bodyPr/>
                    <a:lstStyle/>
                    <a:p>
                      <a:endParaRPr lang="en-GB" b="0" i="0">
                        <a:latin typeface="Muli" pitchFamily="2" charset="77"/>
                      </a:endParaRPr>
                    </a:p>
                  </a:txBody>
                  <a:tcPr/>
                </a:tc>
                <a:extLst>
                  <a:ext uri="{0D108BD9-81ED-4DB2-BD59-A6C34878D82A}">
                    <a16:rowId xmlns:a16="http://schemas.microsoft.com/office/drawing/2014/main" val="10000"/>
                  </a:ext>
                </a:extLst>
              </a:tr>
              <a:tr h="281707">
                <a:tc>
                  <a:txBody>
                    <a:bodyPr/>
                    <a:lstStyle/>
                    <a:p>
                      <a:pPr algn="ctr"/>
                      <a:r>
                        <a:rPr lang="en-GB" sz="2400" b="0" i="0">
                          <a:latin typeface="OpenDyslexicAlta" pitchFamily="2" charset="77"/>
                          <a:ea typeface="OpenDyslexic" charset="0"/>
                          <a:cs typeface="OpenDyslexic" charset="0"/>
                        </a:rPr>
                        <a:t>snail</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281707">
                <a:tc>
                  <a:txBody>
                    <a:bodyPr/>
                    <a:lstStyle/>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281707">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5284261"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a:latin typeface="OpenDyslexicAlta" pitchFamily="2" charset="77"/>
                          <a:ea typeface="OpenDyslexic" charset="0"/>
                          <a:cs typeface="OpenDyslexic" charset="0"/>
                        </a:rPr>
                        <a:t>w</a:t>
                      </a:r>
                    </a:p>
                  </a:txBody>
                  <a:tcPr>
                    <a:solidFill>
                      <a:schemeClr val="accent6">
                        <a:lumMod val="40000"/>
                        <a:lumOff val="60000"/>
                      </a:schemeClr>
                    </a:solidFill>
                  </a:tcPr>
                </a:tc>
                <a:tc>
                  <a:txBody>
                    <a:bodyPr/>
                    <a:lstStyle/>
                    <a:p>
                      <a:pPr algn="ctr"/>
                      <a:r>
                        <a:rPr lang="en-GB" sz="2800" b="0" i="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s</a:t>
                      </a:r>
                    </a:p>
                  </a:txBody>
                  <a:tcPr>
                    <a:solidFill>
                      <a:schemeClr val="accent6">
                        <a:lumMod val="40000"/>
                        <a:lumOff val="6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t</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endParaRPr lang="en-GB" sz="2800" b="0" i="0">
                        <a:latin typeface="OpenDyslexicAlta" pitchFamily="2" charset="77"/>
                        <a:ea typeface="OpenDyslexic" charset="0"/>
                        <a:cs typeface="OpenDyslexic" charset="0"/>
                      </a:endParaRP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597024"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n</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s</a:t>
                      </a:r>
                    </a:p>
                  </a:txBody>
                  <a:tcPr>
                    <a:solidFill>
                      <a:schemeClr val="accent1">
                        <a:lumMod val="20000"/>
                        <a:lumOff val="8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a</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l</a:t>
                      </a:r>
                    </a:p>
                  </a:txBody>
                  <a:tcPr>
                    <a:solidFill>
                      <a:schemeClr val="accent1">
                        <a:lumMod val="20000"/>
                        <a:lumOff val="80000"/>
                      </a:schemeClr>
                    </a:solidFill>
                  </a:tcPr>
                </a:tc>
                <a:tc>
                  <a:txBody>
                    <a:bodyPr/>
                    <a:lstStyle/>
                    <a:p>
                      <a:pPr algn="ctr"/>
                      <a:endParaRPr lang="en-GB" sz="2800" b="0" i="0">
                        <a:latin typeface="OpenDyslexicAlta" pitchFamily="2" charset="77"/>
                        <a:ea typeface="OpenDyslexic" charset="0"/>
                        <a:cs typeface="OpenDyslexic"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71277982"/>
              </p:ext>
            </p:extLst>
          </p:nvPr>
        </p:nvGraphicFramePr>
        <p:xfrm>
          <a:off x="6964738" y="197696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g</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h</a:t>
                      </a:r>
                    </a:p>
                  </a:txBody>
                  <a:tcPr>
                    <a:solidFill>
                      <a:schemeClr val="accent2">
                        <a:lumMod val="20000"/>
                        <a:lumOff val="80000"/>
                      </a:schemeClr>
                    </a:solidFill>
                  </a:tcPr>
                </a:tc>
                <a:tc>
                  <a:txBody>
                    <a:bodyPr/>
                    <a:lstStyle/>
                    <a:p>
                      <a:pPr algn="ctr"/>
                      <a:r>
                        <a:rPr lang="en-GB" sz="2500" b="0" i="0" dirty="0">
                          <a:latin typeface="OpenDyslexicAlta" pitchFamily="2" charset="77"/>
                          <a:ea typeface="OpenDyslexic" charset="0"/>
                          <a:cs typeface="OpenDyslexic" charset="0"/>
                        </a:rPr>
                        <a:t>t</a:t>
                      </a:r>
                    </a:p>
                  </a:txBody>
                  <a:tcPr>
                    <a:solidFill>
                      <a:schemeClr val="accent2">
                        <a:lumMod val="20000"/>
                        <a:lumOff val="80000"/>
                      </a:schemeClr>
                    </a:solidFill>
                  </a:tcPr>
                </a:tc>
                <a:tc>
                  <a:txBody>
                    <a:bodyPr/>
                    <a:lstStyle/>
                    <a:p>
                      <a:pPr algn="ctr"/>
                      <a:endParaRPr lang="en-GB" sz="2500" b="0" i="0" dirty="0">
                        <a:latin typeface="OpenDyslexicAlta" pitchFamily="2" charset="77"/>
                        <a:ea typeface="OpenDyslexic" charset="0"/>
                        <a:cs typeface="OpenDyslexic"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nvGraphicFramePr>
        <p:xfrm>
          <a:off x="10339212"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f</a:t>
                      </a:r>
                    </a:p>
                  </a:txBody>
                  <a:tcPr>
                    <a:solidFill>
                      <a:schemeClr val="accent6">
                        <a:lumMod val="40000"/>
                        <a:lumOff val="6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6">
                        <a:lumMod val="40000"/>
                        <a:lumOff val="60000"/>
                      </a:schemeClr>
                    </a:solidFill>
                  </a:tcPr>
                </a:tc>
                <a:extLst>
                  <a:ext uri="{0D108BD9-81ED-4DB2-BD59-A6C34878D82A}">
                    <a16:rowId xmlns:a16="http://schemas.microsoft.com/office/drawing/2014/main" val="10001"/>
                  </a:ext>
                </a:extLst>
              </a:tr>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nvGraphicFramePr>
        <p:xfrm>
          <a:off x="8651975" y="1973611"/>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extLst>
                  <a:ext uri="{0D108BD9-81ED-4DB2-BD59-A6C34878D82A}">
                    <a16:rowId xmlns:a16="http://schemas.microsoft.com/office/drawing/2014/main" val="10000"/>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h</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n</a:t>
                      </a:r>
                    </a:p>
                  </a:txBody>
                  <a:tcPr>
                    <a:solidFill>
                      <a:srgbClr val="F5DBF6"/>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d</a:t>
                      </a: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nvGraphicFramePr>
        <p:xfrm>
          <a:off x="6964738"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m</a:t>
                      </a:r>
                    </a:p>
                  </a:txBody>
                  <a:tcPr>
                    <a:solidFill>
                      <a:srgbClr val="F5DBF6"/>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l</a:t>
                      </a:r>
                    </a:p>
                  </a:txBody>
                  <a:tcPr>
                    <a:solidFill>
                      <a:srgbClr val="F5DBF6"/>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d</a:t>
                      </a:r>
                    </a:p>
                  </a:txBody>
                  <a:tcPr>
                    <a:solidFill>
                      <a:srgbClr val="F5DBF6"/>
                    </a:solidFill>
                  </a:tcPr>
                </a:tc>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nvGraphicFramePr>
        <p:xfrm>
          <a:off x="8652293"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a</a:t>
                      </a:r>
                    </a:p>
                  </a:txBody>
                  <a:tcPr>
                    <a:solidFill>
                      <a:srgbClr val="FBFFAF"/>
                    </a:solidFill>
                  </a:tcPr>
                </a:tc>
                <a:extLst>
                  <a:ext uri="{0D108BD9-81ED-4DB2-BD59-A6C34878D82A}">
                    <a16:rowId xmlns:a16="http://schemas.microsoft.com/office/drawing/2014/main" val="10000"/>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l</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f</a:t>
                      </a:r>
                    </a:p>
                  </a:txBody>
                  <a:tcPr>
                    <a:solidFill>
                      <a:srgbClr val="FBFFAF"/>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u</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3786960" y="1285477"/>
            <a:ext cx="7916708" cy="369332"/>
          </a:xfrm>
          <a:prstGeom prst="rect">
            <a:avLst/>
          </a:prstGeom>
          <a:solidFill>
            <a:schemeClr val="accent5">
              <a:lumMod val="60000"/>
              <a:lumOff val="40000"/>
            </a:schemeClr>
          </a:solidFill>
          <a:ln>
            <a:solidFill>
              <a:schemeClr val="tx1"/>
            </a:solidFill>
          </a:ln>
        </p:spPr>
        <p:txBody>
          <a:bodyPr wrap="square" rtlCol="0">
            <a:spAutoFit/>
          </a:bodyPr>
          <a:lstStyle/>
          <a:p>
            <a:r>
              <a:rPr lang="en-GB">
                <a:latin typeface="OpenDyslexicAlta" pitchFamily="2" charset="77"/>
                <a:ea typeface="OpenDyslexic" charset="0"/>
                <a:cs typeface="OpenDyslexic" charset="0"/>
              </a:rPr>
              <a:t>Unscramble each block to find your hidden spelling words.</a:t>
            </a:r>
          </a:p>
        </p:txBody>
      </p:sp>
      <p:graphicFrame>
        <p:nvGraphicFramePr>
          <p:cNvPr id="18" name="Table 17"/>
          <p:cNvGraphicFramePr>
            <a:graphicFrameLocks noGrp="1"/>
          </p:cNvGraphicFramePr>
          <p:nvPr/>
        </p:nvGraphicFramePr>
        <p:xfrm>
          <a:off x="5280881" y="4166789"/>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e</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5">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r</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p</a:t>
                      </a:r>
                    </a:p>
                  </a:txBody>
                  <a:tcPr>
                    <a:solidFill>
                      <a:schemeClr val="accent5">
                        <a:lumMod val="20000"/>
                        <a:lumOff val="80000"/>
                      </a:schemeClr>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nvGraphicFramePr>
        <p:xfrm>
          <a:off x="3597024"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n</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0" name="Table 19"/>
          <p:cNvGraphicFramePr>
            <a:graphicFrameLocks noGrp="1"/>
          </p:cNvGraphicFramePr>
          <p:nvPr/>
        </p:nvGraphicFramePr>
        <p:xfrm>
          <a:off x="10339212" y="1941642"/>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a</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t</a:t>
                      </a:r>
                    </a:p>
                  </a:txBody>
                  <a:tcPr>
                    <a:solidFill>
                      <a:srgbClr val="FBFFAF"/>
                    </a:solidFill>
                  </a:tcPr>
                </a:tc>
                <a:extLst>
                  <a:ext uri="{0D108BD9-81ED-4DB2-BD59-A6C34878D82A}">
                    <a16:rowId xmlns:a16="http://schemas.microsoft.com/office/drawing/2014/main" val="10000"/>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w</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38536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straight</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painter</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fainted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waist</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strainer</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chained</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claimed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failure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snail</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waiter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7387063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baseline="0" dirty="0">
                          <a:solidFill>
                            <a:schemeClr val="tx1"/>
                          </a:solidFill>
                          <a:latin typeface="Muli" pitchFamily="2" charset="77"/>
                        </a:rPr>
                        <a:t>The long vowel /a/ sound spelled ‘ai’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u="none" baseline="0" dirty="0">
                        <a:solidFill>
                          <a:schemeClr val="tx1"/>
                        </a:solidFill>
                        <a:latin typeface="Muli" pitchFamily="2" charset="77"/>
                      </a:endParaRPr>
                    </a:p>
                    <a:p>
                      <a:r>
                        <a:rPr lang="en-GB" sz="1400" u="none" baseline="0" dirty="0">
                          <a:solidFill>
                            <a:srgbClr val="FF3860"/>
                          </a:solidFill>
                          <a:latin typeface="Muli" pitchFamily="2" charset="77"/>
                        </a:rPr>
                        <a:t>Answers: </a:t>
                      </a:r>
                      <a:endParaRPr lang="en-GB" sz="1400" u="none"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4460412"/>
              </p:ext>
            </p:extLst>
          </p:nvPr>
        </p:nvGraphicFramePr>
        <p:xfrm>
          <a:off x="3543557" y="1701983"/>
          <a:ext cx="8403515" cy="4572000"/>
        </p:xfrm>
        <a:graphic>
          <a:graphicData uri="http://schemas.openxmlformats.org/drawingml/2006/table">
            <a:tbl>
              <a:tblPr firstRow="1">
                <a:tableStyleId>{5940675A-B579-460E-94D1-54222C63F5DA}</a:tableStyleId>
              </a:tblPr>
              <a:tblGrid>
                <a:gridCol w="1680703">
                  <a:extLst>
                    <a:ext uri="{9D8B030D-6E8A-4147-A177-3AD203B41FA5}">
                      <a16:colId xmlns:a16="http://schemas.microsoft.com/office/drawing/2014/main" val="20000"/>
                    </a:ext>
                  </a:extLst>
                </a:gridCol>
                <a:gridCol w="1680703">
                  <a:extLst>
                    <a:ext uri="{9D8B030D-6E8A-4147-A177-3AD203B41FA5}">
                      <a16:colId xmlns:a16="http://schemas.microsoft.com/office/drawing/2014/main" val="20001"/>
                    </a:ext>
                  </a:extLst>
                </a:gridCol>
                <a:gridCol w="1680703">
                  <a:extLst>
                    <a:ext uri="{9D8B030D-6E8A-4147-A177-3AD203B41FA5}">
                      <a16:colId xmlns:a16="http://schemas.microsoft.com/office/drawing/2014/main" val="20002"/>
                    </a:ext>
                  </a:extLst>
                </a:gridCol>
                <a:gridCol w="1680703">
                  <a:extLst>
                    <a:ext uri="{9D8B030D-6E8A-4147-A177-3AD203B41FA5}">
                      <a16:colId xmlns:a16="http://schemas.microsoft.com/office/drawing/2014/main" val="20003"/>
                    </a:ext>
                  </a:extLst>
                </a:gridCol>
                <a:gridCol w="1680703">
                  <a:extLst>
                    <a:ext uri="{9D8B030D-6E8A-4147-A177-3AD203B41FA5}">
                      <a16:colId xmlns:a16="http://schemas.microsoft.com/office/drawing/2014/main" val="20004"/>
                    </a:ext>
                  </a:extLst>
                </a:gridCol>
              </a:tblGrid>
              <a:tr h="281707">
                <a:tc>
                  <a:txBody>
                    <a:bodyPr/>
                    <a:lstStyle/>
                    <a:p>
                      <a:endParaRPr lang="en-GB" b="0" i="0">
                        <a:latin typeface="Muli" pitchFamily="2" charset="77"/>
                      </a:endParaRPr>
                    </a:p>
                    <a:p>
                      <a:endParaRPr lang="en-GB"/>
                    </a:p>
                    <a:p>
                      <a:endParaRPr lang="en-GB"/>
                    </a:p>
                    <a:p>
                      <a:endParaRPr lang="en-GB"/>
                    </a:p>
                    <a:p>
                      <a:endParaRPr lang="en-GB"/>
                    </a:p>
                    <a:p>
                      <a:endParaRPr lang="en-GB"/>
                    </a:p>
                  </a:txBody>
                  <a:tcPr/>
                </a:tc>
                <a:tc>
                  <a:txBody>
                    <a:bodyPr/>
                    <a:lstStyle/>
                    <a:p>
                      <a:endParaRPr lang="en-GB" b="0" i="0">
                        <a:latin typeface="Muli" pitchFamily="2" charset="77"/>
                      </a:endParaRPr>
                    </a:p>
                  </a:txBody>
                  <a:tcPr/>
                </a:tc>
                <a:tc>
                  <a:txBody>
                    <a:bodyPr/>
                    <a:lstStyle/>
                    <a:p>
                      <a:endParaRPr lang="en-GB" b="0" i="0">
                        <a:latin typeface="Muli" pitchFamily="2" charset="77"/>
                      </a:endParaRPr>
                    </a:p>
                  </a:txBody>
                  <a:tcPr/>
                </a:tc>
                <a:tc>
                  <a:txBody>
                    <a:bodyPr/>
                    <a:lstStyle/>
                    <a:p>
                      <a:endParaRPr lang="en-GB" b="0" i="0">
                        <a:latin typeface="Muli" pitchFamily="2" charset="77"/>
                      </a:endParaRPr>
                    </a:p>
                  </a:txBody>
                  <a:tcPr/>
                </a:tc>
                <a:tc>
                  <a:txBody>
                    <a:bodyPr/>
                    <a:lstStyle/>
                    <a:p>
                      <a:endParaRPr lang="en-GB" b="0" i="0">
                        <a:latin typeface="Muli" pitchFamily="2" charset="77"/>
                      </a:endParaRPr>
                    </a:p>
                  </a:txBody>
                  <a:tcPr/>
                </a:tc>
                <a:extLst>
                  <a:ext uri="{0D108BD9-81ED-4DB2-BD59-A6C34878D82A}">
                    <a16:rowId xmlns:a16="http://schemas.microsoft.com/office/drawing/2014/main" val="10000"/>
                  </a:ext>
                </a:extLst>
              </a:tr>
              <a:tr h="281707">
                <a:tc>
                  <a:txBody>
                    <a:bodyPr/>
                    <a:lstStyle/>
                    <a:p>
                      <a:pPr algn="ctr"/>
                      <a:r>
                        <a:rPr lang="en-GB" sz="2400" b="0" i="0" dirty="0">
                          <a:latin typeface="OpenDyslexicAlta" pitchFamily="2" charset="77"/>
                          <a:ea typeface="OpenDyslexic" charset="0"/>
                          <a:cs typeface="OpenDyslexic" charset="0"/>
                        </a:rPr>
                        <a:t>snail</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waist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straight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chained</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waiter</a:t>
                      </a:r>
                    </a:p>
                  </a:txBody>
                  <a:tcPr/>
                </a:tc>
                <a:extLst>
                  <a:ext uri="{0D108BD9-81ED-4DB2-BD59-A6C34878D82A}">
                    <a16:rowId xmlns:a16="http://schemas.microsoft.com/office/drawing/2014/main" val="10001"/>
                  </a:ext>
                </a:extLst>
              </a:tr>
              <a:tr h="281707">
                <a:tc>
                  <a:txBody>
                    <a:bodyPr/>
                    <a:lstStyle/>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281707">
                <a:tc>
                  <a:txBody>
                    <a:bodyPr/>
                    <a:lstStyle/>
                    <a:p>
                      <a:pPr algn="ctr"/>
                      <a:r>
                        <a:rPr lang="en-GB" sz="2400" b="0" i="0" dirty="0">
                          <a:solidFill>
                            <a:srgbClr val="FF3860"/>
                          </a:solidFill>
                          <a:latin typeface="OpenDyslexicAlta" pitchFamily="2" charset="77"/>
                          <a:ea typeface="OpenDyslexic" charset="0"/>
                          <a:cs typeface="OpenDyslexic" charset="0"/>
                        </a:rPr>
                        <a:t>strainer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painter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claimed</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failure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fainted</a:t>
                      </a: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5284261"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a:latin typeface="OpenDyslexicAlta" pitchFamily="2" charset="77"/>
                          <a:ea typeface="OpenDyslexic" charset="0"/>
                          <a:cs typeface="OpenDyslexic" charset="0"/>
                        </a:rPr>
                        <a:t>w</a:t>
                      </a:r>
                    </a:p>
                  </a:txBody>
                  <a:tcPr>
                    <a:solidFill>
                      <a:schemeClr val="accent6">
                        <a:lumMod val="40000"/>
                        <a:lumOff val="60000"/>
                      </a:schemeClr>
                    </a:solidFill>
                  </a:tcPr>
                </a:tc>
                <a:tc>
                  <a:txBody>
                    <a:bodyPr/>
                    <a:lstStyle/>
                    <a:p>
                      <a:pPr algn="ctr"/>
                      <a:r>
                        <a:rPr lang="en-GB" sz="2800" b="0" i="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s</a:t>
                      </a:r>
                    </a:p>
                  </a:txBody>
                  <a:tcPr>
                    <a:solidFill>
                      <a:schemeClr val="accent6">
                        <a:lumMod val="40000"/>
                        <a:lumOff val="6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t</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endParaRPr lang="en-GB" sz="2800" b="0" i="0">
                        <a:latin typeface="OpenDyslexicAlta" pitchFamily="2" charset="77"/>
                        <a:ea typeface="OpenDyslexic" charset="0"/>
                        <a:cs typeface="OpenDyslexic" charset="0"/>
                      </a:endParaRP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597024"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n</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s</a:t>
                      </a:r>
                    </a:p>
                  </a:txBody>
                  <a:tcPr>
                    <a:solidFill>
                      <a:schemeClr val="accent1">
                        <a:lumMod val="20000"/>
                        <a:lumOff val="8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a</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l</a:t>
                      </a:r>
                    </a:p>
                  </a:txBody>
                  <a:tcPr>
                    <a:solidFill>
                      <a:schemeClr val="accent1">
                        <a:lumMod val="20000"/>
                        <a:lumOff val="80000"/>
                      </a:schemeClr>
                    </a:solidFill>
                  </a:tcPr>
                </a:tc>
                <a:tc>
                  <a:txBody>
                    <a:bodyPr/>
                    <a:lstStyle/>
                    <a:p>
                      <a:pPr algn="ctr"/>
                      <a:endParaRPr lang="en-GB" sz="2800" b="0" i="0">
                        <a:latin typeface="OpenDyslexicAlta" pitchFamily="2" charset="77"/>
                        <a:ea typeface="OpenDyslexic" charset="0"/>
                        <a:cs typeface="OpenDyslexic"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49968359"/>
              </p:ext>
            </p:extLst>
          </p:nvPr>
        </p:nvGraphicFramePr>
        <p:xfrm>
          <a:off x="6964738" y="197696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g</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h</a:t>
                      </a:r>
                    </a:p>
                  </a:txBody>
                  <a:tcPr>
                    <a:solidFill>
                      <a:schemeClr val="accent2">
                        <a:lumMod val="20000"/>
                        <a:lumOff val="80000"/>
                      </a:schemeClr>
                    </a:solidFill>
                  </a:tcPr>
                </a:tc>
                <a:tc>
                  <a:txBody>
                    <a:bodyPr/>
                    <a:lstStyle/>
                    <a:p>
                      <a:pPr algn="ctr"/>
                      <a:r>
                        <a:rPr lang="en-GB" sz="2500" b="0" i="0" dirty="0">
                          <a:latin typeface="OpenDyslexicAlta" pitchFamily="2" charset="77"/>
                          <a:ea typeface="OpenDyslexic" charset="0"/>
                          <a:cs typeface="OpenDyslexic" charset="0"/>
                        </a:rPr>
                        <a:t>t</a:t>
                      </a:r>
                    </a:p>
                  </a:txBody>
                  <a:tcPr>
                    <a:solidFill>
                      <a:schemeClr val="accent2">
                        <a:lumMod val="20000"/>
                        <a:lumOff val="80000"/>
                      </a:schemeClr>
                    </a:solidFill>
                  </a:tcPr>
                </a:tc>
                <a:tc>
                  <a:txBody>
                    <a:bodyPr/>
                    <a:lstStyle/>
                    <a:p>
                      <a:pPr algn="ctr"/>
                      <a:endParaRPr lang="en-GB" sz="2500" b="0" i="0" dirty="0">
                        <a:latin typeface="OpenDyslexicAlta" pitchFamily="2" charset="77"/>
                        <a:ea typeface="OpenDyslexic" charset="0"/>
                        <a:cs typeface="OpenDyslexic"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nvGraphicFramePr>
        <p:xfrm>
          <a:off x="10339212"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f</a:t>
                      </a:r>
                    </a:p>
                  </a:txBody>
                  <a:tcPr>
                    <a:solidFill>
                      <a:schemeClr val="accent6">
                        <a:lumMod val="40000"/>
                        <a:lumOff val="6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6">
                        <a:lumMod val="40000"/>
                        <a:lumOff val="60000"/>
                      </a:schemeClr>
                    </a:solidFill>
                  </a:tcPr>
                </a:tc>
                <a:extLst>
                  <a:ext uri="{0D108BD9-81ED-4DB2-BD59-A6C34878D82A}">
                    <a16:rowId xmlns:a16="http://schemas.microsoft.com/office/drawing/2014/main" val="10001"/>
                  </a:ext>
                </a:extLst>
              </a:tr>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nvGraphicFramePr>
        <p:xfrm>
          <a:off x="8651975" y="1973611"/>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extLst>
                  <a:ext uri="{0D108BD9-81ED-4DB2-BD59-A6C34878D82A}">
                    <a16:rowId xmlns:a16="http://schemas.microsoft.com/office/drawing/2014/main" val="10000"/>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h</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n</a:t>
                      </a:r>
                    </a:p>
                  </a:txBody>
                  <a:tcPr>
                    <a:solidFill>
                      <a:srgbClr val="F5DBF6"/>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d</a:t>
                      </a: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nvGraphicFramePr>
        <p:xfrm>
          <a:off x="6964738"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m</a:t>
                      </a:r>
                    </a:p>
                  </a:txBody>
                  <a:tcPr>
                    <a:solidFill>
                      <a:srgbClr val="F5DBF6"/>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l</a:t>
                      </a:r>
                    </a:p>
                  </a:txBody>
                  <a:tcPr>
                    <a:solidFill>
                      <a:srgbClr val="F5DBF6"/>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d</a:t>
                      </a:r>
                    </a:p>
                  </a:txBody>
                  <a:tcPr>
                    <a:solidFill>
                      <a:srgbClr val="F5DBF6"/>
                    </a:solidFill>
                  </a:tcPr>
                </a:tc>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nvGraphicFramePr>
        <p:xfrm>
          <a:off x="8652293"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a</a:t>
                      </a:r>
                    </a:p>
                  </a:txBody>
                  <a:tcPr>
                    <a:solidFill>
                      <a:srgbClr val="FBFFAF"/>
                    </a:solidFill>
                  </a:tcPr>
                </a:tc>
                <a:extLst>
                  <a:ext uri="{0D108BD9-81ED-4DB2-BD59-A6C34878D82A}">
                    <a16:rowId xmlns:a16="http://schemas.microsoft.com/office/drawing/2014/main" val="10000"/>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l</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f</a:t>
                      </a:r>
                    </a:p>
                  </a:txBody>
                  <a:tcPr>
                    <a:solidFill>
                      <a:srgbClr val="FBFFAF"/>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u</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3786960" y="1285477"/>
            <a:ext cx="7916708" cy="369332"/>
          </a:xfrm>
          <a:prstGeom prst="rect">
            <a:avLst/>
          </a:prstGeom>
          <a:solidFill>
            <a:schemeClr val="accent5">
              <a:lumMod val="60000"/>
              <a:lumOff val="40000"/>
            </a:schemeClr>
          </a:solidFill>
          <a:ln>
            <a:solidFill>
              <a:schemeClr val="tx1"/>
            </a:solidFill>
          </a:ln>
        </p:spPr>
        <p:txBody>
          <a:bodyPr wrap="square" rtlCol="0">
            <a:spAutoFit/>
          </a:bodyPr>
          <a:lstStyle/>
          <a:p>
            <a:r>
              <a:rPr lang="en-GB">
                <a:latin typeface="OpenDyslexicAlta" pitchFamily="2" charset="77"/>
                <a:ea typeface="OpenDyslexic" charset="0"/>
                <a:cs typeface="OpenDyslexic" charset="0"/>
              </a:rPr>
              <a:t>Unscramble each block to find your hidden spelling words.</a:t>
            </a:r>
          </a:p>
        </p:txBody>
      </p:sp>
      <p:graphicFrame>
        <p:nvGraphicFramePr>
          <p:cNvPr id="18" name="Table 17"/>
          <p:cNvGraphicFramePr>
            <a:graphicFrameLocks noGrp="1"/>
          </p:cNvGraphicFramePr>
          <p:nvPr/>
        </p:nvGraphicFramePr>
        <p:xfrm>
          <a:off x="5280881" y="4166789"/>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e</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5">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r</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p</a:t>
                      </a:r>
                    </a:p>
                  </a:txBody>
                  <a:tcPr>
                    <a:solidFill>
                      <a:schemeClr val="accent5">
                        <a:lumMod val="20000"/>
                        <a:lumOff val="80000"/>
                      </a:schemeClr>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nvGraphicFramePr>
        <p:xfrm>
          <a:off x="3597024"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t</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n</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0" name="Table 19"/>
          <p:cNvGraphicFramePr>
            <a:graphicFrameLocks noGrp="1"/>
          </p:cNvGraphicFramePr>
          <p:nvPr/>
        </p:nvGraphicFramePr>
        <p:xfrm>
          <a:off x="10339212" y="1941642"/>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a</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t</a:t>
                      </a:r>
                    </a:p>
                  </a:txBody>
                  <a:tcPr>
                    <a:solidFill>
                      <a:srgbClr val="FBFFAF"/>
                    </a:solidFill>
                  </a:tcPr>
                </a:tc>
                <a:extLst>
                  <a:ext uri="{0D108BD9-81ED-4DB2-BD59-A6C34878D82A}">
                    <a16:rowId xmlns:a16="http://schemas.microsoft.com/office/drawing/2014/main" val="10000"/>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w</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50019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long /a/ vowel sound spelled ’</a:t>
            </a:r>
            <a:r>
              <a:rPr lang="en-GB" err="1"/>
              <a:t>ei</a:t>
            </a:r>
            <a:r>
              <a:rPr lang="en-GB"/>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14</a:t>
            </a:r>
          </a:p>
        </p:txBody>
      </p:sp>
    </p:spTree>
    <p:extLst>
      <p:ext uri="{BB962C8B-B14F-4D97-AF65-F5344CB8AC3E}">
        <p14:creationId xmlns:p14="http://schemas.microsoft.com/office/powerpoint/2010/main" val="26422322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Spelling Rule: The long /a/ vowel sound spelled ’</a:t>
            </a:r>
            <a:r>
              <a:rPr lang="en-GB" err="1"/>
              <a:t>ei</a:t>
            </a:r>
            <a:r>
              <a:rPr lang="en-GB"/>
              <a:t>.’</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443112627"/>
              </p:ext>
            </p:extLst>
          </p:nvPr>
        </p:nvGraphicFramePr>
        <p:xfrm>
          <a:off x="3429000" y="1243905"/>
          <a:ext cx="8363607" cy="545592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497213">
                <a:tc>
                  <a:txBody>
                    <a:bodyPr/>
                    <a:lstStyle/>
                    <a:p>
                      <a:r>
                        <a:rPr lang="en-GB" sz="1700" b="0" i="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Today children will look at the long vowel /a/ spelled with the digraph ‘</a:t>
                      </a:r>
                      <a:r>
                        <a:rPr lang="en-GB" sz="1700" b="0" i="0" err="1">
                          <a:latin typeface="Muli" pitchFamily="2" charset="77"/>
                        </a:rPr>
                        <a:t>ei</a:t>
                      </a:r>
                      <a:r>
                        <a:rPr lang="en-GB" sz="1700" b="0" i="0">
                          <a:latin typeface="Muli" pitchFamily="2" charset="77"/>
                        </a:rPr>
                        <a:t>’.  </a:t>
                      </a:r>
                    </a:p>
                  </a:txBody>
                  <a:tcPr/>
                </a:tc>
                <a:extLst>
                  <a:ext uri="{0D108BD9-81ED-4DB2-BD59-A6C34878D82A}">
                    <a16:rowId xmlns:a16="http://schemas.microsoft.com/office/drawing/2014/main" val="10000"/>
                  </a:ext>
                </a:extLst>
              </a:tr>
              <a:tr h="2070597">
                <a:tc>
                  <a:txBody>
                    <a:bodyPr/>
                    <a:lstStyle/>
                    <a:p>
                      <a:r>
                        <a:rPr lang="en-GB" sz="1700" b="0" i="0">
                          <a:latin typeface="Muli" pitchFamily="2" charset="77"/>
                        </a:rPr>
                        <a:t>Main Teaching Activity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Give children 3 minutes to work in pairs to write down as many words as they can with the long vowel /a/ sound.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i="0">
                        <a:latin typeface="Muli"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Feedback all of the words. Ask children if they can group words based on their spellings. ‘ai’ words, ‘</a:t>
                      </a:r>
                      <a:r>
                        <a:rPr lang="en-GB" sz="1700" b="0" i="0" err="1">
                          <a:latin typeface="Muli" pitchFamily="2" charset="77"/>
                        </a:rPr>
                        <a:t>ei</a:t>
                      </a:r>
                      <a:r>
                        <a:rPr lang="en-GB" sz="1700" b="0" i="0">
                          <a:latin typeface="Muli" pitchFamily="2" charset="77"/>
                        </a:rPr>
                        <a:t>’ words ‘ay’ words, ‘</a:t>
                      </a:r>
                      <a:r>
                        <a:rPr lang="en-GB" sz="1700" b="0" i="0" err="1">
                          <a:latin typeface="Muli" pitchFamily="2" charset="77"/>
                        </a:rPr>
                        <a:t>a__e</a:t>
                      </a:r>
                      <a:r>
                        <a:rPr lang="en-GB" sz="1700" b="0" i="0">
                          <a:latin typeface="Muli" pitchFamily="2" charset="77"/>
                        </a:rPr>
                        <a:t>’  words, ‘</a:t>
                      </a:r>
                      <a:r>
                        <a:rPr lang="en-GB" sz="1700" b="0" i="0" err="1">
                          <a:latin typeface="Muli" pitchFamily="2" charset="77"/>
                        </a:rPr>
                        <a:t>ey</a:t>
                      </a:r>
                      <a:r>
                        <a:rPr lang="en-GB" sz="1700" b="0" i="0">
                          <a:latin typeface="Muli" pitchFamily="2" charset="77"/>
                        </a:rPr>
                        <a:t>’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i="0">
                        <a:latin typeface="Muli"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Explain that today you will look at words spelled using the ‘</a:t>
                      </a:r>
                      <a:r>
                        <a:rPr lang="en-GB" sz="1700" b="0" i="0" err="1">
                          <a:latin typeface="Muli" pitchFamily="2" charset="77"/>
                        </a:rPr>
                        <a:t>ei</a:t>
                      </a:r>
                      <a:r>
                        <a:rPr lang="en-GB" sz="1700" b="0" i="0">
                          <a:latin typeface="Muli" pitchFamily="2" charset="77"/>
                        </a:rPr>
                        <a:t>’ spelling.</a:t>
                      </a:r>
                    </a:p>
                  </a:txBody>
                  <a:tcPr/>
                </a:tc>
                <a:extLst>
                  <a:ext uri="{0D108BD9-81ED-4DB2-BD59-A6C34878D82A}">
                    <a16:rowId xmlns:a16="http://schemas.microsoft.com/office/drawing/2014/main" val="10001"/>
                  </a:ext>
                </a:extLst>
              </a:tr>
              <a:tr h="2274567">
                <a:tc>
                  <a:txBody>
                    <a:bodyPr/>
                    <a:lstStyle/>
                    <a:p>
                      <a:r>
                        <a:rPr lang="en-GB" sz="1700" b="0" i="0">
                          <a:latin typeface="Muli" pitchFamily="2" charset="77"/>
                        </a:rPr>
                        <a:t>Independent Activity</a:t>
                      </a:r>
                    </a:p>
                  </a:txBody>
                  <a:tcPr/>
                </a:tc>
                <a:tc>
                  <a:txBody>
                    <a:bodyPr/>
                    <a:lstStyle/>
                    <a:p>
                      <a:r>
                        <a:rPr lang="en-GB" sz="1700" b="0" i="0">
                          <a:latin typeface="Muli" pitchFamily="2" charset="77"/>
                        </a:rPr>
                        <a:t>Get the children to look at the spelling test that Jane has done on the power point slide. She has only got 2 out of 10. Can they see the 8 mistakes she has made? Get them to write all of the correct spellings on their whiteboards.</a:t>
                      </a:r>
                    </a:p>
                    <a:p>
                      <a:endParaRPr lang="en-GB" sz="1700" b="0" i="0">
                        <a:latin typeface="Muli" pitchFamily="2" charset="77"/>
                      </a:endParaRPr>
                    </a:p>
                    <a:p>
                      <a:r>
                        <a:rPr lang="en-GB" sz="1700" b="0" i="0">
                          <a:latin typeface="Muli" pitchFamily="2" charset="77"/>
                        </a:rPr>
                        <a:t>Share the correct spellings together.</a:t>
                      </a:r>
                      <a:br>
                        <a:rPr lang="en-GB" sz="1700" b="0" i="0">
                          <a:latin typeface="Muli" pitchFamily="2" charset="77"/>
                        </a:rPr>
                      </a:br>
                      <a:endParaRPr lang="en-GB" sz="1700" b="0" i="0">
                        <a:latin typeface="Muli" pitchFamily="2" charset="77"/>
                      </a:endParaRPr>
                    </a:p>
                    <a:p>
                      <a:r>
                        <a:rPr lang="en-GB" sz="1700" b="0" i="0">
                          <a:latin typeface="Muli" pitchFamily="2" charset="77"/>
                        </a:rPr>
                        <a:t>To extend children they can also write 3 sentences using words from the spelling list.</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59426777"/>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vein</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weigh</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eight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neighbour</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sleigh</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reins</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veil</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3499409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9984182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Spelling Rule: The long /a/ vowel sound spelled ’</a:t>
                      </a:r>
                      <a:r>
                        <a:rPr lang="en-GB" sz="1400" err="1"/>
                        <a:t>ei</a:t>
                      </a:r>
                      <a:r>
                        <a:rPr lang="en-GB" sz="140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20530078"/>
              </p:ext>
            </p:extLst>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naybour</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weigh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aight</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slaigh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rayn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frayt</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reins</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vayl</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aighteen</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vayn</a:t>
                      </a:r>
                      <a:endParaRPr lang="en-GB" sz="2400" b="0" i="0">
                        <a:latin typeface="OpenDyslexicAlta" pitchFamily="2" charset="77"/>
                        <a:ea typeface="OpenDyslexic" charset="0"/>
                        <a:cs typeface="OpenDyslex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Jane has scored 2/10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extLst>
              <p:ext uri="{D42A27DB-BD31-4B8C-83A1-F6EECF244321}">
                <p14:modId xmlns:p14="http://schemas.microsoft.com/office/powerpoint/2010/main" val="2120993099"/>
              </p:ext>
            </p:extLst>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vein</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weigh</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eight</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neighbour</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sleigh</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reins</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veil</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5DE4A76D-0F02-489C-8C9E-BB27F5F63089}"/>
              </a:ext>
            </a:extLst>
          </p:cNvPr>
          <p:cNvSpPr/>
          <p:nvPr/>
        </p:nvSpPr>
        <p:spPr>
          <a:xfrm>
            <a:off x="263403" y="1600662"/>
            <a:ext cx="3339586" cy="5110492"/>
          </a:xfrm>
          <a:prstGeom prst="roundRect">
            <a:avLst>
              <a:gd name="adj" fmla="val 3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Tree>
    <p:extLst>
      <p:ext uri="{BB962C8B-B14F-4D97-AF65-F5344CB8AC3E}">
        <p14:creationId xmlns:p14="http://schemas.microsoft.com/office/powerpoint/2010/main" val="10270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3738305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dirty="0">
                          <a:latin typeface="Muli" pitchFamily="2" charset="77"/>
                        </a:rPr>
                        <a:t>Spelling Rule: The long /a/ vowel sound spelled ’</a:t>
                      </a:r>
                      <a:r>
                        <a:rPr lang="en-GB" sz="1400" dirty="0" err="1"/>
                        <a:t>ei</a:t>
                      </a:r>
                      <a:r>
                        <a:rPr lang="en-GB" sz="14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rgbClr val="FF3860"/>
                          </a:solidFill>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naybour</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weigh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aight</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slaigh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rayn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frayt</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reins</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vayl</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aighteen</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vayn</a:t>
                      </a:r>
                      <a:endParaRPr lang="en-GB" sz="2400" b="0" i="0">
                        <a:latin typeface="OpenDyslexicAlta" pitchFamily="2" charset="77"/>
                        <a:ea typeface="OpenDyslexic" charset="0"/>
                        <a:cs typeface="OpenDyslex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04379000"/>
              </p:ext>
            </p:extLst>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r>
                        <a:rPr lang="en-GB" sz="1800" b="0" i="0" dirty="0">
                          <a:solidFill>
                            <a:srgbClr val="FF3860"/>
                          </a:solidFill>
                          <a:latin typeface="OpenDyslexicAlta" pitchFamily="2" charset="77"/>
                          <a:ea typeface="OpenDyslexic" charset="0"/>
                          <a:cs typeface="OpenDyslexic" charset="0"/>
                        </a:rPr>
                        <a:t>neighbour</a:t>
                      </a:r>
                    </a:p>
                  </a:txBody>
                  <a:tcPr/>
                </a:tc>
                <a:extLst>
                  <a:ext uri="{0D108BD9-81ED-4DB2-BD59-A6C34878D82A}">
                    <a16:rowId xmlns:a16="http://schemas.microsoft.com/office/drawing/2014/main" val="10000"/>
                  </a:ext>
                </a:extLst>
              </a:tr>
              <a:tr h="457200">
                <a:tc>
                  <a:txBody>
                    <a:bodyPr/>
                    <a:lstStyle/>
                    <a:p>
                      <a:r>
                        <a:rPr lang="en-GB" sz="1800" b="0" i="0" dirty="0">
                          <a:solidFill>
                            <a:srgbClr val="FF3860"/>
                          </a:solidFill>
                          <a:latin typeface="OpenDyslexicAlta" pitchFamily="2" charset="77"/>
                          <a:ea typeface="OpenDyslexic" charset="0"/>
                          <a:cs typeface="OpenDyslexic" charset="0"/>
                        </a:rPr>
                        <a:t>weigh</a:t>
                      </a:r>
                    </a:p>
                  </a:txBody>
                  <a:tcPr/>
                </a:tc>
                <a:extLst>
                  <a:ext uri="{0D108BD9-81ED-4DB2-BD59-A6C34878D82A}">
                    <a16:rowId xmlns:a16="http://schemas.microsoft.com/office/drawing/2014/main" val="10001"/>
                  </a:ext>
                </a:extLst>
              </a:tr>
              <a:tr h="457200">
                <a:tc>
                  <a:txBody>
                    <a:bodyPr/>
                    <a:lstStyle/>
                    <a:p>
                      <a:r>
                        <a:rPr lang="en-GB" sz="1800" b="0" i="0" dirty="0">
                          <a:solidFill>
                            <a:srgbClr val="FF3860"/>
                          </a:solidFill>
                          <a:latin typeface="OpenDyslexicAlta" pitchFamily="2" charset="77"/>
                          <a:ea typeface="OpenDyslexic" charset="0"/>
                          <a:cs typeface="OpenDyslexic" charset="0"/>
                        </a:rPr>
                        <a:t>eight</a:t>
                      </a:r>
                    </a:p>
                  </a:txBody>
                  <a:tcPr/>
                </a:tc>
                <a:extLst>
                  <a:ext uri="{0D108BD9-81ED-4DB2-BD59-A6C34878D82A}">
                    <a16:rowId xmlns:a16="http://schemas.microsoft.com/office/drawing/2014/main" val="10002"/>
                  </a:ext>
                </a:extLst>
              </a:tr>
              <a:tr h="457200">
                <a:tc>
                  <a:txBody>
                    <a:bodyPr/>
                    <a:lstStyle/>
                    <a:p>
                      <a:r>
                        <a:rPr lang="en-GB" sz="1800" b="0" i="0" dirty="0">
                          <a:solidFill>
                            <a:srgbClr val="FF3860"/>
                          </a:solidFill>
                          <a:latin typeface="OpenDyslexicAlta" pitchFamily="2" charset="77"/>
                          <a:ea typeface="OpenDyslexic" charset="0"/>
                          <a:cs typeface="OpenDyslexic" charset="0"/>
                        </a:rPr>
                        <a:t>sleigh</a:t>
                      </a:r>
                    </a:p>
                  </a:txBody>
                  <a:tcPr/>
                </a:tc>
                <a:extLst>
                  <a:ext uri="{0D108BD9-81ED-4DB2-BD59-A6C34878D82A}">
                    <a16:rowId xmlns:a16="http://schemas.microsoft.com/office/drawing/2014/main" val="10003"/>
                  </a:ext>
                </a:extLst>
              </a:tr>
              <a:tr h="457200">
                <a:tc>
                  <a:txBody>
                    <a:bodyPr/>
                    <a:lstStyle/>
                    <a:p>
                      <a:r>
                        <a:rPr lang="en-GB" sz="1800" b="0" i="0" dirty="0">
                          <a:solidFill>
                            <a:srgbClr val="FF3860"/>
                          </a:solidFill>
                          <a:latin typeface="OpenDyslexicAlta" pitchFamily="2" charset="77"/>
                          <a:ea typeface="OpenDyslexic" charset="0"/>
                          <a:cs typeface="OpenDyslexic" charset="0"/>
                        </a:rPr>
                        <a:t>reign</a:t>
                      </a:r>
                    </a:p>
                  </a:txBody>
                  <a:tcPr/>
                </a:tc>
                <a:extLst>
                  <a:ext uri="{0D108BD9-81ED-4DB2-BD59-A6C34878D82A}">
                    <a16:rowId xmlns:a16="http://schemas.microsoft.com/office/drawing/2014/main" val="10004"/>
                  </a:ext>
                </a:extLst>
              </a:tr>
              <a:tr h="457200">
                <a:tc>
                  <a:txBody>
                    <a:bodyPr/>
                    <a:lstStyle/>
                    <a:p>
                      <a:r>
                        <a:rPr lang="en-GB" sz="1800" b="0" i="0" dirty="0">
                          <a:solidFill>
                            <a:srgbClr val="FF3860"/>
                          </a:solidFill>
                          <a:latin typeface="OpenDyslexicAlta" pitchFamily="2" charset="77"/>
                          <a:ea typeface="OpenDyslexic" charset="0"/>
                          <a:cs typeface="OpenDyslexic" charset="0"/>
                        </a:rPr>
                        <a:t>freight</a:t>
                      </a:r>
                    </a:p>
                  </a:txBody>
                  <a:tcPr/>
                </a:tc>
                <a:extLst>
                  <a:ext uri="{0D108BD9-81ED-4DB2-BD59-A6C34878D82A}">
                    <a16:rowId xmlns:a16="http://schemas.microsoft.com/office/drawing/2014/main" val="10005"/>
                  </a:ext>
                </a:extLst>
              </a:tr>
              <a:tr h="457200">
                <a:tc>
                  <a:txBody>
                    <a:bodyPr/>
                    <a:lstStyle/>
                    <a:p>
                      <a:r>
                        <a:rPr lang="en-GB" sz="1800" b="0" i="0" dirty="0">
                          <a:solidFill>
                            <a:srgbClr val="FF3860"/>
                          </a:solidFill>
                          <a:latin typeface="OpenDyslexicAlta" pitchFamily="2" charset="77"/>
                          <a:ea typeface="OpenDyslexic" charset="0"/>
                          <a:cs typeface="OpenDyslexic" charset="0"/>
                        </a:rPr>
                        <a:t>reins</a:t>
                      </a:r>
                    </a:p>
                  </a:txBody>
                  <a:tcPr/>
                </a:tc>
                <a:extLst>
                  <a:ext uri="{0D108BD9-81ED-4DB2-BD59-A6C34878D82A}">
                    <a16:rowId xmlns:a16="http://schemas.microsoft.com/office/drawing/2014/main" val="10006"/>
                  </a:ext>
                </a:extLst>
              </a:tr>
              <a:tr h="457200">
                <a:tc>
                  <a:txBody>
                    <a:bodyPr/>
                    <a:lstStyle/>
                    <a:p>
                      <a:r>
                        <a:rPr lang="en-GB" sz="1800" b="0" i="0" dirty="0">
                          <a:solidFill>
                            <a:srgbClr val="FF3860"/>
                          </a:solidFill>
                          <a:latin typeface="OpenDyslexicAlta" pitchFamily="2" charset="77"/>
                          <a:ea typeface="OpenDyslexic" charset="0"/>
                          <a:cs typeface="OpenDyslexic" charset="0"/>
                        </a:rPr>
                        <a:t>veil</a:t>
                      </a:r>
                    </a:p>
                  </a:txBody>
                  <a:tcPr/>
                </a:tc>
                <a:extLst>
                  <a:ext uri="{0D108BD9-81ED-4DB2-BD59-A6C34878D82A}">
                    <a16:rowId xmlns:a16="http://schemas.microsoft.com/office/drawing/2014/main" val="10007"/>
                  </a:ext>
                </a:extLst>
              </a:tr>
              <a:tr h="457200">
                <a:tc>
                  <a:txBody>
                    <a:bodyPr/>
                    <a:lstStyle/>
                    <a:p>
                      <a:r>
                        <a:rPr lang="en-GB" sz="1800" b="0" i="0" dirty="0">
                          <a:solidFill>
                            <a:srgbClr val="FF3860"/>
                          </a:solidFill>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10008"/>
                  </a:ext>
                </a:extLst>
              </a:tr>
              <a:tr h="457200">
                <a:tc>
                  <a:txBody>
                    <a:bodyPr/>
                    <a:lstStyle/>
                    <a:p>
                      <a:r>
                        <a:rPr lang="en-GB" sz="1800" b="0" i="0" dirty="0">
                          <a:solidFill>
                            <a:srgbClr val="FF3860"/>
                          </a:solidFill>
                          <a:latin typeface="OpenDyslexicAlta" pitchFamily="2" charset="77"/>
                          <a:ea typeface="OpenDyslexic" charset="0"/>
                          <a:cs typeface="OpenDyslexic" charset="0"/>
                        </a:rPr>
                        <a:t>vein</a:t>
                      </a: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Jane has scored 2/10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vein</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weigh</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eight</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neighbour</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sleigh</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reins</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veil</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968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2857630"/>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570330396"/>
                    </a:ext>
                  </a:extLst>
                </a:gridCol>
                <a:gridCol w="1858433">
                  <a:extLst>
                    <a:ext uri="{9D8B030D-6E8A-4147-A177-3AD203B41FA5}">
                      <a16:colId xmlns:a16="http://schemas.microsoft.com/office/drawing/2014/main" val="29060145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vein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weigh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eight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neighbour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sleigh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reign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freight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reins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veil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eighteen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9082472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uli" pitchFamily="2" charset="77"/>
                        </a:rPr>
                        <a:t>Spelling</a:t>
                      </a:r>
                      <a:r>
                        <a:rPr lang="en-GB" sz="1400" baseline="0">
                          <a:latin typeface="Muli" pitchFamily="2" charset="77"/>
                        </a:rPr>
                        <a:t> Rule: The long /a/ vowel sound spelled ’</a:t>
                      </a:r>
                      <a:r>
                        <a:rPr lang="en-GB" sz="1400" baseline="0" err="1">
                          <a:latin typeface="Muli" pitchFamily="2" charset="77"/>
                        </a:rPr>
                        <a:t>ei</a:t>
                      </a:r>
                      <a:r>
                        <a:rPr lang="en-GB" sz="1400" baseline="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70591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809869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vein</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weigh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eight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neighbour</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sleigh</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reins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veil</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836825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long /a/ vowel sound spelled ’</a:t>
                      </a:r>
                      <a:r>
                        <a:rPr lang="en-GB" sz="1400" b="0" i="0" baseline="0" dirty="0" err="1">
                          <a:latin typeface="Muli" pitchFamily="2" charset="77"/>
                        </a:rPr>
                        <a:t>ei</a:t>
                      </a:r>
                      <a:r>
                        <a:rPr lang="en-GB" sz="14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3929" y="1467796"/>
            <a:ext cx="1013908" cy="1367067"/>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369" y="2593002"/>
            <a:ext cx="1484391" cy="842701"/>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2912" y="1615073"/>
            <a:ext cx="1067656" cy="821275"/>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1672" y="1289160"/>
            <a:ext cx="1960033" cy="1237271"/>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8157" y="1353511"/>
            <a:ext cx="789885" cy="1292540"/>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1315" y="5315035"/>
            <a:ext cx="1480684" cy="1340997"/>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57829" y="1587323"/>
            <a:ext cx="1732005" cy="1156474"/>
          </a:xfrm>
          <a:prstGeom prst="rect">
            <a:avLst/>
          </a:prstGeom>
        </p:spPr>
      </p:pic>
      <p:pic>
        <p:nvPicPr>
          <p:cNvPr id="20" name="Picture 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85549" y="5076914"/>
            <a:ext cx="2322588" cy="1280562"/>
          </a:xfrm>
          <a:prstGeom prst="rect">
            <a:avLst/>
          </a:prstGeom>
        </p:spPr>
      </p:pic>
      <p:pic>
        <p:nvPicPr>
          <p:cNvPr id="21" name="Picture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60837" y="2870393"/>
            <a:ext cx="1640459" cy="1163701"/>
          </a:xfrm>
          <a:prstGeom prst="rect">
            <a:avLst/>
          </a:prstGeom>
        </p:spPr>
      </p:pic>
      <p:sp>
        <p:nvSpPr>
          <p:cNvPr id="23" name="TextBox 22"/>
          <p:cNvSpPr txBox="1"/>
          <p:nvPr/>
        </p:nvSpPr>
        <p:spPr>
          <a:xfrm>
            <a:off x="6221315" y="3055055"/>
            <a:ext cx="1054153"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vein</a:t>
            </a:r>
          </a:p>
        </p:txBody>
      </p:sp>
      <p:sp>
        <p:nvSpPr>
          <p:cNvPr id="25" name="TextBox 24"/>
          <p:cNvSpPr txBox="1"/>
          <p:nvPr/>
        </p:nvSpPr>
        <p:spPr>
          <a:xfrm>
            <a:off x="4887145" y="4319804"/>
            <a:ext cx="1334170"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weigh</a:t>
            </a:r>
          </a:p>
        </p:txBody>
      </p:sp>
      <p:sp>
        <p:nvSpPr>
          <p:cNvPr id="26" name="TextBox 25"/>
          <p:cNvSpPr txBox="1"/>
          <p:nvPr/>
        </p:nvSpPr>
        <p:spPr>
          <a:xfrm>
            <a:off x="5628688" y="3687429"/>
            <a:ext cx="1054153"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eight</a:t>
            </a:r>
          </a:p>
        </p:txBody>
      </p:sp>
      <p:sp>
        <p:nvSpPr>
          <p:cNvPr id="27" name="TextBox 26"/>
          <p:cNvSpPr txBox="1"/>
          <p:nvPr/>
        </p:nvSpPr>
        <p:spPr>
          <a:xfrm>
            <a:off x="7911689" y="2990579"/>
            <a:ext cx="2242214"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neighbour</a:t>
            </a:r>
          </a:p>
        </p:txBody>
      </p:sp>
      <p:sp>
        <p:nvSpPr>
          <p:cNvPr id="28" name="TextBox 27"/>
          <p:cNvSpPr txBox="1"/>
          <p:nvPr/>
        </p:nvSpPr>
        <p:spPr>
          <a:xfrm>
            <a:off x="6789775" y="3475468"/>
            <a:ext cx="1388273"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sleigh</a:t>
            </a:r>
          </a:p>
        </p:txBody>
      </p:sp>
      <p:sp>
        <p:nvSpPr>
          <p:cNvPr id="29" name="TextBox 28"/>
          <p:cNvSpPr txBox="1"/>
          <p:nvPr/>
        </p:nvSpPr>
        <p:spPr>
          <a:xfrm>
            <a:off x="8429642" y="3581494"/>
            <a:ext cx="1054153"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reign</a:t>
            </a:r>
          </a:p>
        </p:txBody>
      </p:sp>
      <p:sp>
        <p:nvSpPr>
          <p:cNvPr id="30" name="TextBox 29"/>
          <p:cNvSpPr txBox="1"/>
          <p:nvPr/>
        </p:nvSpPr>
        <p:spPr>
          <a:xfrm>
            <a:off x="6682841" y="4302688"/>
            <a:ext cx="1488601"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freight</a:t>
            </a:r>
          </a:p>
        </p:txBody>
      </p:sp>
      <p:sp>
        <p:nvSpPr>
          <p:cNvPr id="32" name="TextBox 31"/>
          <p:cNvSpPr txBox="1"/>
          <p:nvPr/>
        </p:nvSpPr>
        <p:spPr>
          <a:xfrm>
            <a:off x="8641080" y="4144369"/>
            <a:ext cx="1054153"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veil</a:t>
            </a:r>
          </a:p>
        </p:txBody>
      </p:sp>
      <p:sp>
        <p:nvSpPr>
          <p:cNvPr id="33" name="TextBox 32"/>
          <p:cNvSpPr txBox="1"/>
          <p:nvPr/>
        </p:nvSpPr>
        <p:spPr>
          <a:xfrm>
            <a:off x="4649068" y="5076914"/>
            <a:ext cx="1916991"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eighteen</a:t>
            </a:r>
          </a:p>
        </p:txBody>
      </p:sp>
      <p:pic>
        <p:nvPicPr>
          <p:cNvPr id="34" name="Picture 3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79189" y="2580251"/>
            <a:ext cx="1244854" cy="2060448"/>
          </a:xfrm>
          <a:prstGeom prst="rect">
            <a:avLst/>
          </a:prstGeom>
        </p:spPr>
      </p:pic>
      <p:sp>
        <p:nvSpPr>
          <p:cNvPr id="35" name="TextBox 34"/>
          <p:cNvSpPr txBox="1"/>
          <p:nvPr/>
        </p:nvSpPr>
        <p:spPr>
          <a:xfrm>
            <a:off x="8396156" y="5290474"/>
            <a:ext cx="3290819" cy="1200329"/>
          </a:xfrm>
          <a:prstGeom prst="rect">
            <a:avLst/>
          </a:prstGeom>
          <a:solidFill>
            <a:schemeClr val="accent5">
              <a:lumMod val="40000"/>
              <a:lumOff val="60000"/>
            </a:schemeClr>
          </a:solidFill>
          <a:ln>
            <a:solidFill>
              <a:schemeClr val="tx1"/>
            </a:solidFill>
          </a:ln>
        </p:spPr>
        <p:txBody>
          <a:bodyPr wrap="square" rtlCol="0">
            <a:spAutoFit/>
          </a:bodyPr>
          <a:lstStyle/>
          <a:p>
            <a:r>
              <a:rPr lang="en-GB">
                <a:latin typeface="OpenDyslexicAlta" pitchFamily="2" charset="77"/>
                <a:ea typeface="OpenDyslexic" charset="0"/>
                <a:cs typeface="OpenDyslexic" charset="0"/>
              </a:rPr>
              <a:t>Match the image to the picture. Can you say the word in a sentence and spell it out loud?</a:t>
            </a:r>
          </a:p>
        </p:txBody>
      </p:sp>
      <p:sp>
        <p:nvSpPr>
          <p:cNvPr id="24" name="TextBox 23">
            <a:extLst>
              <a:ext uri="{FF2B5EF4-FFF2-40B4-BE49-F238E27FC236}">
                <a16:creationId xmlns:a16="http://schemas.microsoft.com/office/drawing/2014/main" id="{BF0FBC54-B0C6-084B-AE54-B2C2AE21C3A8}"/>
              </a:ext>
            </a:extLst>
          </p:cNvPr>
          <p:cNvSpPr txBox="1"/>
          <p:nvPr/>
        </p:nvSpPr>
        <p:spPr>
          <a:xfrm>
            <a:off x="9513743" y="4171723"/>
            <a:ext cx="1054153"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reins</a:t>
            </a:r>
          </a:p>
        </p:txBody>
      </p:sp>
    </p:spTree>
    <p:extLst>
      <p:ext uri="{BB962C8B-B14F-4D97-AF65-F5344CB8AC3E}">
        <p14:creationId xmlns:p14="http://schemas.microsoft.com/office/powerpoint/2010/main" val="36171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/u/ sound spelled ‘</a:t>
            </a:r>
            <a:r>
              <a:rPr lang="en-GB" err="1"/>
              <a:t>ou</a:t>
            </a:r>
            <a:r>
              <a:rPr lang="en-GB"/>
              <a:t>’. </a:t>
            </a:r>
          </a:p>
          <a:p>
            <a:r>
              <a:rPr lang="en-GB"/>
              <a:t>This digraph is only found in the middle of words. </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a:t>
            </a:r>
          </a:p>
        </p:txBody>
      </p:sp>
    </p:spTree>
    <p:extLst>
      <p:ext uri="{BB962C8B-B14F-4D97-AF65-F5344CB8AC3E}">
        <p14:creationId xmlns:p14="http://schemas.microsoft.com/office/powerpoint/2010/main" val="40049029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vein</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weigh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eight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neighbour</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sleigh</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reins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veil</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4276462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long /a/ vowel sound spelled ’</a:t>
                      </a:r>
                      <a:r>
                        <a:rPr lang="en-GB" sz="1400" b="0" i="0" baseline="0" dirty="0" err="1">
                          <a:latin typeface="Muli" pitchFamily="2" charset="77"/>
                        </a:rPr>
                        <a:t>ei</a:t>
                      </a:r>
                      <a:r>
                        <a:rPr lang="en-GB" sz="14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3929" y="1467796"/>
            <a:ext cx="1013908" cy="1367067"/>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369" y="2593002"/>
            <a:ext cx="1484391" cy="842701"/>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2912" y="1615073"/>
            <a:ext cx="1067656" cy="821275"/>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1672" y="1289160"/>
            <a:ext cx="1960033" cy="1237271"/>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8157" y="1353511"/>
            <a:ext cx="789885" cy="1292540"/>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1315" y="5315035"/>
            <a:ext cx="1480684" cy="1340997"/>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57829" y="1587323"/>
            <a:ext cx="1732005" cy="1156474"/>
          </a:xfrm>
          <a:prstGeom prst="rect">
            <a:avLst/>
          </a:prstGeom>
        </p:spPr>
      </p:pic>
      <p:pic>
        <p:nvPicPr>
          <p:cNvPr id="20" name="Picture 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85549" y="5076914"/>
            <a:ext cx="2322588" cy="1280562"/>
          </a:xfrm>
          <a:prstGeom prst="rect">
            <a:avLst/>
          </a:prstGeom>
        </p:spPr>
      </p:pic>
      <p:pic>
        <p:nvPicPr>
          <p:cNvPr id="21" name="Picture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60837" y="2870393"/>
            <a:ext cx="1640459" cy="1163701"/>
          </a:xfrm>
          <a:prstGeom prst="rect">
            <a:avLst/>
          </a:prstGeom>
        </p:spPr>
      </p:pic>
      <p:sp>
        <p:nvSpPr>
          <p:cNvPr id="23" name="TextBox 22"/>
          <p:cNvSpPr txBox="1"/>
          <p:nvPr/>
        </p:nvSpPr>
        <p:spPr>
          <a:xfrm>
            <a:off x="9903278" y="2524923"/>
            <a:ext cx="1054153"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vein</a:t>
            </a:r>
          </a:p>
        </p:txBody>
      </p:sp>
      <p:sp>
        <p:nvSpPr>
          <p:cNvPr id="25" name="TextBox 24"/>
          <p:cNvSpPr txBox="1"/>
          <p:nvPr/>
        </p:nvSpPr>
        <p:spPr>
          <a:xfrm>
            <a:off x="10567126" y="4104631"/>
            <a:ext cx="1334170"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weigh</a:t>
            </a:r>
          </a:p>
        </p:txBody>
      </p:sp>
      <p:sp>
        <p:nvSpPr>
          <p:cNvPr id="26" name="TextBox 25"/>
          <p:cNvSpPr txBox="1"/>
          <p:nvPr/>
        </p:nvSpPr>
        <p:spPr>
          <a:xfrm>
            <a:off x="9648549" y="1232799"/>
            <a:ext cx="1054153"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eight</a:t>
            </a:r>
          </a:p>
        </p:txBody>
      </p:sp>
      <p:sp>
        <p:nvSpPr>
          <p:cNvPr id="27" name="TextBox 26"/>
          <p:cNvSpPr txBox="1"/>
          <p:nvPr/>
        </p:nvSpPr>
        <p:spPr>
          <a:xfrm>
            <a:off x="6965177" y="2574929"/>
            <a:ext cx="2242214"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neighbour</a:t>
            </a:r>
          </a:p>
        </p:txBody>
      </p:sp>
      <p:sp>
        <p:nvSpPr>
          <p:cNvPr id="28" name="TextBox 27"/>
          <p:cNvSpPr txBox="1"/>
          <p:nvPr/>
        </p:nvSpPr>
        <p:spPr>
          <a:xfrm>
            <a:off x="5633818" y="3414026"/>
            <a:ext cx="1388273"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sleigh</a:t>
            </a:r>
          </a:p>
        </p:txBody>
      </p:sp>
      <p:sp>
        <p:nvSpPr>
          <p:cNvPr id="29" name="TextBox 28"/>
          <p:cNvSpPr txBox="1"/>
          <p:nvPr/>
        </p:nvSpPr>
        <p:spPr>
          <a:xfrm>
            <a:off x="4760573" y="5166976"/>
            <a:ext cx="1054153"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reign</a:t>
            </a:r>
          </a:p>
        </p:txBody>
      </p:sp>
      <p:sp>
        <p:nvSpPr>
          <p:cNvPr id="30" name="TextBox 29"/>
          <p:cNvSpPr txBox="1"/>
          <p:nvPr/>
        </p:nvSpPr>
        <p:spPr>
          <a:xfrm>
            <a:off x="3467220" y="1181075"/>
            <a:ext cx="1488601"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freight</a:t>
            </a:r>
          </a:p>
        </p:txBody>
      </p:sp>
      <p:sp>
        <p:nvSpPr>
          <p:cNvPr id="32" name="TextBox 31"/>
          <p:cNvSpPr txBox="1"/>
          <p:nvPr/>
        </p:nvSpPr>
        <p:spPr>
          <a:xfrm>
            <a:off x="3163477" y="3452243"/>
            <a:ext cx="1054153"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veil</a:t>
            </a:r>
          </a:p>
        </p:txBody>
      </p:sp>
      <p:sp>
        <p:nvSpPr>
          <p:cNvPr id="33" name="TextBox 32"/>
          <p:cNvSpPr txBox="1"/>
          <p:nvPr/>
        </p:nvSpPr>
        <p:spPr>
          <a:xfrm>
            <a:off x="4999376" y="1184159"/>
            <a:ext cx="1916991" cy="461665"/>
          </a:xfrm>
          <a:prstGeom prst="rect">
            <a:avLst/>
          </a:prstGeom>
          <a:noFill/>
        </p:spPr>
        <p:txBody>
          <a:bodyPr wrap="square" rtlCol="0">
            <a:spAutoFit/>
          </a:bodyPr>
          <a:lstStyle/>
          <a:p>
            <a:pPr algn="ctr"/>
            <a:r>
              <a:rPr lang="en-GB" sz="2400">
                <a:solidFill>
                  <a:srgbClr val="FF3860"/>
                </a:solidFill>
                <a:latin typeface="OpenDyslexicAlta" pitchFamily="2" charset="77"/>
                <a:ea typeface="OpenDyslexic" charset="0"/>
                <a:cs typeface="OpenDyslexic" charset="0"/>
              </a:rPr>
              <a:t>eighteen</a:t>
            </a:r>
          </a:p>
        </p:txBody>
      </p:sp>
      <p:pic>
        <p:nvPicPr>
          <p:cNvPr id="34" name="Picture 3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79189" y="2580251"/>
            <a:ext cx="1244854" cy="2060448"/>
          </a:xfrm>
          <a:prstGeom prst="rect">
            <a:avLst/>
          </a:prstGeom>
        </p:spPr>
      </p:pic>
      <p:sp>
        <p:nvSpPr>
          <p:cNvPr id="35" name="TextBox 34"/>
          <p:cNvSpPr txBox="1"/>
          <p:nvPr/>
        </p:nvSpPr>
        <p:spPr>
          <a:xfrm>
            <a:off x="8396156" y="5290474"/>
            <a:ext cx="3290819" cy="1200329"/>
          </a:xfrm>
          <a:prstGeom prst="rect">
            <a:avLst/>
          </a:prstGeom>
          <a:solidFill>
            <a:schemeClr val="accent5">
              <a:lumMod val="40000"/>
              <a:lumOff val="60000"/>
            </a:schemeClr>
          </a:solidFill>
          <a:ln>
            <a:solidFill>
              <a:schemeClr val="tx1"/>
            </a:solidFill>
          </a:ln>
        </p:spPr>
        <p:txBody>
          <a:bodyPr wrap="square" rtlCol="0">
            <a:spAutoFit/>
          </a:bodyPr>
          <a:lstStyle/>
          <a:p>
            <a:r>
              <a:rPr lang="en-GB" dirty="0">
                <a:latin typeface="OpenDyslexicAlta" pitchFamily="2" charset="77"/>
                <a:ea typeface="OpenDyslexic" charset="0"/>
                <a:cs typeface="OpenDyslexic" charset="0"/>
              </a:rPr>
              <a:t>Match the image to the picture. Can you say the word in a sentence and spell it out loud?</a:t>
            </a:r>
          </a:p>
        </p:txBody>
      </p:sp>
      <p:sp>
        <p:nvSpPr>
          <p:cNvPr id="48" name="TextBox 47">
            <a:extLst>
              <a:ext uri="{FF2B5EF4-FFF2-40B4-BE49-F238E27FC236}">
                <a16:creationId xmlns:a16="http://schemas.microsoft.com/office/drawing/2014/main" id="{9666BEDF-53C3-C143-B67B-A142F61ACF87}"/>
              </a:ext>
            </a:extLst>
          </p:cNvPr>
          <p:cNvSpPr txBox="1"/>
          <p:nvPr/>
        </p:nvSpPr>
        <p:spPr>
          <a:xfrm>
            <a:off x="7117289" y="5147142"/>
            <a:ext cx="1054153" cy="461665"/>
          </a:xfrm>
          <a:prstGeom prst="rect">
            <a:avLst/>
          </a:prstGeom>
          <a:noFill/>
        </p:spPr>
        <p:txBody>
          <a:bodyPr wrap="square" rtlCol="0">
            <a:spAutoFit/>
          </a:bodyPr>
          <a:lstStyle/>
          <a:p>
            <a:pPr algn="ctr"/>
            <a:r>
              <a:rPr lang="en-GB" sz="2400" dirty="0">
                <a:solidFill>
                  <a:srgbClr val="FF3860"/>
                </a:solidFill>
                <a:latin typeface="OpenDyslexicAlta" pitchFamily="2" charset="77"/>
                <a:ea typeface="OpenDyslexic" charset="0"/>
                <a:cs typeface="OpenDyslexic" charset="0"/>
              </a:rPr>
              <a:t>reins</a:t>
            </a:r>
          </a:p>
        </p:txBody>
      </p:sp>
    </p:spTree>
    <p:extLst>
      <p:ext uri="{BB962C8B-B14F-4D97-AF65-F5344CB8AC3E}">
        <p14:creationId xmlns:p14="http://schemas.microsoft.com/office/powerpoint/2010/main" val="33733035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long /a/ vowel sound spelled ’</a:t>
            </a:r>
            <a:r>
              <a:rPr lang="en-GB" err="1"/>
              <a:t>ey</a:t>
            </a:r>
            <a:r>
              <a:rPr lang="en-GB"/>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15</a:t>
            </a:r>
          </a:p>
        </p:txBody>
      </p:sp>
    </p:spTree>
    <p:extLst>
      <p:ext uri="{BB962C8B-B14F-4D97-AF65-F5344CB8AC3E}">
        <p14:creationId xmlns:p14="http://schemas.microsoft.com/office/powerpoint/2010/main" val="20288860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The long /a/ vowel sound spelled ’</a:t>
            </a:r>
            <a:r>
              <a:rPr lang="en-GB" err="1"/>
              <a:t>ey</a:t>
            </a:r>
            <a:r>
              <a:rPr lang="en-GB"/>
              <a:t>.’</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983219083"/>
              </p:ext>
            </p:extLst>
          </p:nvPr>
        </p:nvGraphicFramePr>
        <p:xfrm>
          <a:off x="3429000" y="1311275"/>
          <a:ext cx="8363607" cy="5264031"/>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next long /a/ vowel sound they children will look at is words spelled with ‘</a:t>
                      </a:r>
                      <a:r>
                        <a:rPr lang="en-GB" sz="1700" b="0" i="0" err="1">
                          <a:latin typeface="Muli" pitchFamily="2" charset="77"/>
                        </a:rPr>
                        <a:t>ey</a:t>
                      </a:r>
                      <a:r>
                        <a:rPr lang="en-GB" sz="1700" b="0" i="0">
                          <a:latin typeface="Muli" pitchFamily="2" charset="77"/>
                        </a:rPr>
                        <a:t>’. Ask children if they can think of any words with ‘</a:t>
                      </a:r>
                      <a:r>
                        <a:rPr lang="en-GB" sz="1700" b="0" i="0" err="1">
                          <a:latin typeface="Muli" pitchFamily="2" charset="77"/>
                        </a:rPr>
                        <a:t>ey</a:t>
                      </a:r>
                      <a:r>
                        <a:rPr lang="en-GB" sz="1700" b="0" i="0">
                          <a:latin typeface="Muli" pitchFamily="2" charset="77"/>
                        </a:rPr>
                        <a:t>’ in them.</a:t>
                      </a:r>
                    </a:p>
                  </a:txBody>
                  <a:tcPr/>
                </a:tc>
                <a:extLst>
                  <a:ext uri="{0D108BD9-81ED-4DB2-BD59-A6C34878D82A}">
                    <a16:rowId xmlns:a16="http://schemas.microsoft.com/office/drawing/2014/main" val="10000"/>
                  </a:ext>
                </a:extLst>
              </a:tr>
              <a:tr h="1919188">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Use the power point slide to show the spelling list. Ask children to copy the words on their whiteboards and circle the long /a/ sound in each word. </a:t>
                      </a:r>
                    </a:p>
                    <a:p>
                      <a:endParaRPr lang="en-GB" sz="1700" b="0" i="0" baseline="0">
                        <a:latin typeface="Muli" pitchFamily="2" charset="77"/>
                      </a:endParaRPr>
                    </a:p>
                    <a:p>
                      <a:r>
                        <a:rPr lang="en-GB" sz="1700" b="0" i="0" baseline="0">
                          <a:latin typeface="Muli" pitchFamily="2" charset="77"/>
                        </a:rPr>
                        <a:t>Feedback and discuss how the /a/ sound is actually spelled with as ‘</a:t>
                      </a:r>
                      <a:r>
                        <a:rPr lang="en-GB" sz="1700" b="0" i="0" baseline="0" err="1">
                          <a:latin typeface="Muli" pitchFamily="2" charset="77"/>
                        </a:rPr>
                        <a:t>ey</a:t>
                      </a:r>
                      <a:r>
                        <a:rPr lang="en-GB" sz="1700" b="0" i="0" baseline="0">
                          <a:latin typeface="Muli" pitchFamily="2" charset="77"/>
                        </a:rPr>
                        <a:t>’ in these words.</a:t>
                      </a:r>
                    </a:p>
                    <a:p>
                      <a:endParaRPr lang="en-GB" sz="1700" b="0" i="0" baseline="0">
                        <a:latin typeface="Muli" pitchFamily="2" charset="77"/>
                      </a:endParaRP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Children to write out the sentences on the slide and input the correct word from their spelling list in to the gap.</a:t>
                      </a:r>
                    </a:p>
                    <a:p>
                      <a:endParaRPr lang="en-GB" sz="1700" b="0" i="0">
                        <a:latin typeface="Muli" pitchFamily="2" charset="77"/>
                      </a:endParaRPr>
                    </a:p>
                    <a:p>
                      <a:r>
                        <a:rPr lang="en-GB" sz="1700" b="0" i="0">
                          <a:latin typeface="Muli" pitchFamily="2" charset="77"/>
                        </a:rPr>
                        <a:t>Share sentences with the class.</a:t>
                      </a:r>
                    </a:p>
                    <a:p>
                      <a:endParaRPr lang="en-GB" sz="1700" b="0" i="0">
                        <a:latin typeface="Muli" pitchFamily="2" charset="77"/>
                      </a:endParaRPr>
                    </a:p>
                    <a:p>
                      <a:r>
                        <a:rPr lang="en-GB" sz="1700" b="0" i="0">
                          <a:latin typeface="Muli" pitchFamily="2" charset="77"/>
                        </a:rPr>
                        <a:t>To extend the class, you could ask the children to make the sentences more exiting by adding adjectives/adverbs etc.</a:t>
                      </a:r>
                    </a:p>
                    <a:p>
                      <a:endParaRPr lang="en-GB" sz="17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75525344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prey</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convey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survey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grey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osprey</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they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surveyor</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41852973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8390918"/>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prey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convey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survey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grey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osprey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they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surveyor</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358094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The long /a/ vowel sound spelled ’</a:t>
                      </a:r>
                      <a:r>
                        <a:rPr lang="en-GB" sz="1400" b="0" i="0" dirty="0" err="1">
                          <a:latin typeface="Muli" pitchFamily="2" charset="77"/>
                        </a:rPr>
                        <a:t>ey</a:t>
                      </a:r>
                      <a:r>
                        <a:rPr lang="en-GB" sz="1400" b="0" i="0" dirty="0">
                          <a:latin typeface="Muli" pitchFamily="2" charset="77"/>
                        </a:rPr>
                        <a:t>.’</a:t>
                      </a: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1396998"/>
            <a:ext cx="8742275" cy="5355312"/>
          </a:xfrm>
          <a:prstGeom prst="rect">
            <a:avLst/>
          </a:prstGeom>
          <a:noFill/>
        </p:spPr>
        <p:txBody>
          <a:bodyPr wrap="square" rtlCol="0">
            <a:spAutoFit/>
          </a:bodyPr>
          <a:lstStyle/>
          <a:p>
            <a:endParaRPr lang="en-GB" u="sng">
              <a:latin typeface="OpenDyslexicAlta" pitchFamily="2" charset="77"/>
              <a:ea typeface="OpenDyslexic" charset="0"/>
              <a:cs typeface="OpenDyslexic" charset="0"/>
            </a:endParaRPr>
          </a:p>
          <a:p>
            <a:r>
              <a:rPr lang="en-GB" u="sng">
                <a:latin typeface="OpenDyslexicAlta" pitchFamily="2" charset="77"/>
                <a:ea typeface="OpenDyslexic" charset="0"/>
                <a:cs typeface="OpenDyslexic" charset="0"/>
              </a:rPr>
              <a:t>Write the correct spelling into each sentence. </a:t>
            </a:r>
          </a:p>
          <a:p>
            <a:endParaRPr lang="en-GB" u="sng">
              <a:latin typeface="OpenDyslexicAlta" pitchFamily="2" charset="77"/>
              <a:ea typeface="OpenDyslexic" charset="0"/>
              <a:cs typeface="OpenDyslexic" charset="0"/>
            </a:endParaRPr>
          </a:p>
          <a:p>
            <a:endParaRPr lang="en-GB">
              <a:latin typeface="OpenDyslexicAlta" pitchFamily="2" charset="77"/>
              <a:ea typeface="OpenDyslexic" charset="0"/>
              <a:cs typeface="OpenDyslexic" charset="0"/>
            </a:endParaRPr>
          </a:p>
          <a:p>
            <a:r>
              <a:rPr lang="en-GB">
                <a:latin typeface="OpenDyslexicAlta" pitchFamily="2" charset="77"/>
                <a:ea typeface="OpenDyslexic" charset="0"/>
                <a:cs typeface="OpenDyslexic" charset="0"/>
              </a:rPr>
              <a:t>In the past, servants had to _____________ their master. </a:t>
            </a:r>
          </a:p>
          <a:p>
            <a:endParaRPr lang="en-GB">
              <a:latin typeface="OpenDyslexicAlta" pitchFamily="2" charset="77"/>
              <a:ea typeface="OpenDyslexic" charset="0"/>
              <a:cs typeface="OpenDyslexic" charset="0"/>
            </a:endParaRPr>
          </a:p>
          <a:p>
            <a:endParaRPr lang="en-GB">
              <a:latin typeface="OpenDyslexicAlta" pitchFamily="2" charset="77"/>
              <a:ea typeface="OpenDyslexic" charset="0"/>
              <a:cs typeface="OpenDyslexic" charset="0"/>
            </a:endParaRPr>
          </a:p>
          <a:p>
            <a:r>
              <a:rPr lang="en-GB">
                <a:latin typeface="OpenDyslexicAlta" pitchFamily="2" charset="77"/>
                <a:ea typeface="OpenDyslexic" charset="0"/>
                <a:cs typeface="OpenDyslexic" charset="0"/>
              </a:rPr>
              <a:t>The __________ goose was chasing everyone at the park today!</a:t>
            </a:r>
          </a:p>
          <a:p>
            <a:endParaRPr lang="en-GB">
              <a:latin typeface="OpenDyslexicAlta" pitchFamily="2" charset="77"/>
              <a:ea typeface="OpenDyslexic" charset="0"/>
              <a:cs typeface="OpenDyslexic" charset="0"/>
            </a:endParaRPr>
          </a:p>
          <a:p>
            <a:endParaRPr lang="en-GB">
              <a:latin typeface="OpenDyslexicAlta" pitchFamily="2" charset="77"/>
              <a:ea typeface="OpenDyslexic" charset="0"/>
              <a:cs typeface="OpenDyslexic" charset="0"/>
            </a:endParaRPr>
          </a:p>
          <a:p>
            <a:r>
              <a:rPr lang="en-GB">
                <a:latin typeface="OpenDyslexicAlta" pitchFamily="2" charset="77"/>
                <a:ea typeface="OpenDyslexic" charset="0"/>
                <a:cs typeface="OpenDyslexic" charset="0"/>
              </a:rPr>
              <a:t>A ____________ looks at a house to see if it is structurally strong.</a:t>
            </a:r>
          </a:p>
          <a:p>
            <a:endParaRPr lang="en-GB">
              <a:latin typeface="OpenDyslexicAlta" pitchFamily="2" charset="77"/>
              <a:ea typeface="OpenDyslexic" charset="0"/>
              <a:cs typeface="OpenDyslexic" charset="0"/>
            </a:endParaRPr>
          </a:p>
          <a:p>
            <a:endParaRPr lang="en-GB">
              <a:latin typeface="OpenDyslexicAlta" pitchFamily="2" charset="77"/>
              <a:ea typeface="OpenDyslexic" charset="0"/>
              <a:cs typeface="OpenDyslexic" charset="0"/>
            </a:endParaRPr>
          </a:p>
          <a:p>
            <a:r>
              <a:rPr lang="en-GB">
                <a:latin typeface="OpenDyslexicAlta" pitchFamily="2" charset="77"/>
                <a:ea typeface="OpenDyslexic" charset="0"/>
                <a:cs typeface="OpenDyslexic" charset="0"/>
              </a:rPr>
              <a:t>I can’t believe what _________ did at the party yesterday.</a:t>
            </a:r>
          </a:p>
          <a:p>
            <a:endParaRPr lang="en-GB">
              <a:latin typeface="OpenDyslexicAlta" pitchFamily="2" charset="77"/>
              <a:ea typeface="OpenDyslexic" charset="0"/>
              <a:cs typeface="OpenDyslexic" charset="0"/>
            </a:endParaRPr>
          </a:p>
          <a:p>
            <a:br>
              <a:rPr lang="en-GB">
                <a:latin typeface="OpenDyslexicAlta" pitchFamily="2" charset="77"/>
                <a:ea typeface="OpenDyslexic" charset="0"/>
                <a:cs typeface="OpenDyslexic" charset="0"/>
              </a:rPr>
            </a:br>
            <a:r>
              <a:rPr lang="en-GB">
                <a:latin typeface="OpenDyslexicAlta" pitchFamily="2" charset="77"/>
                <a:ea typeface="OpenDyslexic" charset="0"/>
                <a:cs typeface="OpenDyslexic" charset="0"/>
              </a:rPr>
              <a:t>An ____________ is a type of bird which is also known as a sea hawk.</a:t>
            </a:r>
          </a:p>
          <a:p>
            <a:endParaRPr lang="en-GB">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3296185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prey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convey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survey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grey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osprey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they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surveyor</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552257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The long /a/ vowel sound spelled ’</a:t>
                      </a:r>
                      <a:r>
                        <a:rPr lang="en-GB" sz="1400" b="0" i="0" dirty="0" err="1">
                          <a:latin typeface="Muli" pitchFamily="2" charset="77"/>
                        </a:rPr>
                        <a:t>ey</a:t>
                      </a:r>
                      <a:r>
                        <a:rPr lang="en-GB" sz="1400" b="0" i="0" dirty="0">
                          <a:latin typeface="Muli" pitchFamily="2" charset="77"/>
                        </a:rPr>
                        <a:t>.’</a:t>
                      </a: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1396998"/>
            <a:ext cx="8742275" cy="5078313"/>
          </a:xfrm>
          <a:prstGeom prst="rect">
            <a:avLst/>
          </a:prstGeom>
          <a:noFill/>
        </p:spPr>
        <p:txBody>
          <a:bodyPr wrap="square" rtlCol="0">
            <a:spAutoFit/>
          </a:bodyPr>
          <a:lstStyle/>
          <a:p>
            <a:endParaRPr lang="en-GB" u="sng" dirty="0">
              <a:latin typeface="OpenDyslexicAlta" pitchFamily="2" charset="77"/>
              <a:ea typeface="OpenDyslexic" charset="0"/>
              <a:cs typeface="OpenDyslexic" charset="0"/>
            </a:endParaRPr>
          </a:p>
          <a:p>
            <a:r>
              <a:rPr lang="en-GB" u="sng" dirty="0">
                <a:latin typeface="OpenDyslexicAlta" pitchFamily="2" charset="77"/>
                <a:ea typeface="OpenDyslexic" charset="0"/>
                <a:cs typeface="OpenDyslexic" charset="0"/>
              </a:rPr>
              <a:t>Write the correct spelling into each sentence. </a:t>
            </a:r>
          </a:p>
          <a:p>
            <a:endParaRPr lang="en-GB" u="sng"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In the past, servants had to _</a:t>
            </a:r>
            <a:r>
              <a:rPr lang="en-GB" dirty="0">
                <a:solidFill>
                  <a:srgbClr val="FF3860"/>
                </a:solidFill>
                <a:latin typeface="OpenDyslexicAlta" pitchFamily="2" charset="77"/>
                <a:ea typeface="OpenDyslexic" charset="0"/>
                <a:cs typeface="OpenDyslexic" charset="0"/>
              </a:rPr>
              <a:t>obey</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solidFill>
                  <a:schemeClr val="tx1">
                    <a:lumMod val="95000"/>
                    <a:lumOff val="5000"/>
                  </a:schemeClr>
                </a:solidFill>
                <a:latin typeface="OpenDyslexicAlta" pitchFamily="2" charset="77"/>
                <a:ea typeface="OpenDyslexic" charset="0"/>
                <a:cs typeface="OpenDyslexic" charset="0"/>
              </a:rPr>
              <a:t>their master.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a:t>
            </a:r>
            <a:r>
              <a:rPr lang="en-GB" dirty="0">
                <a:solidFill>
                  <a:srgbClr val="FF3860"/>
                </a:solidFill>
                <a:latin typeface="OpenDyslexicAlta" pitchFamily="2" charset="77"/>
                <a:ea typeface="OpenDyslexic" charset="0"/>
                <a:cs typeface="OpenDyslexic" charset="0"/>
              </a:rPr>
              <a:t>grey</a:t>
            </a:r>
            <a:r>
              <a:rPr lang="en-GB" dirty="0">
                <a:latin typeface="OpenDyslexicAlta" pitchFamily="2" charset="77"/>
                <a:ea typeface="OpenDyslexic" charset="0"/>
                <a:cs typeface="OpenDyslexic" charset="0"/>
              </a:rPr>
              <a:t>_ goose was chasing everyone at the park today!</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A _</a:t>
            </a:r>
            <a:r>
              <a:rPr lang="en-GB" dirty="0">
                <a:solidFill>
                  <a:srgbClr val="FF3860"/>
                </a:solidFill>
                <a:latin typeface="OpenDyslexicAlta" pitchFamily="2" charset="77"/>
                <a:ea typeface="OpenDyslexic" charset="0"/>
                <a:cs typeface="OpenDyslexic" charset="0"/>
              </a:rPr>
              <a:t>surveyor</a:t>
            </a:r>
            <a:r>
              <a:rPr lang="en-GB" dirty="0">
                <a:latin typeface="OpenDyslexicAlta" pitchFamily="2" charset="77"/>
                <a:ea typeface="OpenDyslexic" charset="0"/>
                <a:cs typeface="OpenDyslexic" charset="0"/>
              </a:rPr>
              <a:t>_ looks at a house to see if it is structurally strong.</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can’t believe what _</a:t>
            </a:r>
            <a:r>
              <a:rPr lang="en-GB" dirty="0">
                <a:solidFill>
                  <a:srgbClr val="FF3860"/>
                </a:solidFill>
                <a:latin typeface="OpenDyslexicAlta" pitchFamily="2" charset="77"/>
                <a:ea typeface="OpenDyslexic" charset="0"/>
                <a:cs typeface="OpenDyslexic" charset="0"/>
              </a:rPr>
              <a:t>they</a:t>
            </a:r>
            <a:r>
              <a:rPr lang="en-GB" dirty="0">
                <a:latin typeface="OpenDyslexicAlta" pitchFamily="2" charset="77"/>
                <a:ea typeface="OpenDyslexic" charset="0"/>
                <a:cs typeface="OpenDyslexic" charset="0"/>
              </a:rPr>
              <a:t>_ did at the party yesterday.</a:t>
            </a:r>
          </a:p>
          <a:p>
            <a:endParaRPr lang="en-GB" dirty="0">
              <a:latin typeface="OpenDyslexicAlta" pitchFamily="2" charset="77"/>
              <a:ea typeface="OpenDyslexic" charset="0"/>
              <a:cs typeface="OpenDyslexic" charset="0"/>
            </a:endParaRPr>
          </a:p>
          <a:p>
            <a:br>
              <a:rPr lang="en-GB" dirty="0">
                <a:latin typeface="OpenDyslexicAlta" pitchFamily="2" charset="77"/>
                <a:ea typeface="OpenDyslexic" charset="0"/>
                <a:cs typeface="OpenDyslexic" charset="0"/>
              </a:rPr>
            </a:br>
            <a:r>
              <a:rPr lang="en-GB" dirty="0">
                <a:latin typeface="OpenDyslexicAlta" pitchFamily="2" charset="77"/>
                <a:ea typeface="OpenDyslexic" charset="0"/>
                <a:cs typeface="OpenDyslexic" charset="0"/>
              </a:rPr>
              <a:t>An _</a:t>
            </a:r>
            <a:r>
              <a:rPr lang="en-GB" dirty="0">
                <a:solidFill>
                  <a:srgbClr val="FF3860"/>
                </a:solidFill>
                <a:latin typeface="OpenDyslexicAlta" pitchFamily="2" charset="77"/>
                <a:ea typeface="OpenDyslexic" charset="0"/>
                <a:cs typeface="OpenDyslexic" charset="0"/>
              </a:rPr>
              <a:t>osprey</a:t>
            </a:r>
            <a:r>
              <a:rPr lang="en-GB" dirty="0">
                <a:latin typeface="OpenDyslexicAlta" pitchFamily="2" charset="77"/>
                <a:ea typeface="OpenDyslexic" charset="0"/>
                <a:cs typeface="OpenDyslexic" charset="0"/>
              </a:rPr>
              <a:t>_ is a type of bird which is also known as a sea hawk.</a:t>
            </a: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14674171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187461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941442037"/>
                    </a:ext>
                  </a:extLst>
                </a:gridCol>
                <a:gridCol w="1858433">
                  <a:extLst>
                    <a:ext uri="{9D8B030D-6E8A-4147-A177-3AD203B41FA5}">
                      <a16:colId xmlns:a16="http://schemas.microsoft.com/office/drawing/2014/main" val="430053826"/>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obey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prey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convey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survey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grey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osprey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disobey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they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surveyor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conveyor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341003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long /a/ vowel sound spelled ’</a:t>
                      </a:r>
                      <a:r>
                        <a:rPr lang="en-GB" sz="1400" b="0" i="0" baseline="0" dirty="0" err="1">
                          <a:latin typeface="Muli" pitchFamily="2" charset="77"/>
                        </a:rPr>
                        <a:t>ey</a:t>
                      </a:r>
                      <a:r>
                        <a:rPr lang="en-GB" sz="14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418550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9673628"/>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prey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convey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survey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grey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osprey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they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surveyor</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632248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long /a/ vowel sound spelled ’</a:t>
                      </a:r>
                      <a:r>
                        <a:rPr lang="en-GB" sz="1400" b="0" i="0" baseline="0" dirty="0" err="1">
                          <a:latin typeface="Muli" pitchFamily="2" charset="77"/>
                        </a:rPr>
                        <a:t>ey</a:t>
                      </a:r>
                      <a:r>
                        <a:rPr lang="en-GB" sz="14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09520952"/>
              </p:ext>
            </p:extLst>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a:latin typeface="OpenDyslexicAlta" pitchFamily="2" charset="77"/>
                          <a:ea typeface="OpenDyslexic" charset="0"/>
                          <a:cs typeface="OpenDyslexic" charset="0"/>
                        </a:rPr>
                        <a:t>convey</a:t>
                      </a:r>
                    </a:p>
                  </a:txBody>
                  <a:tcPr/>
                </a:tc>
                <a:tc>
                  <a:txBody>
                    <a:bodyPr/>
                    <a:lstStyle/>
                    <a:p>
                      <a:pPr algn="ctr"/>
                      <a:r>
                        <a:rPr lang="en-GB" sz="2400" b="0" i="0">
                          <a:latin typeface="OpenDyslexicAlta" pitchFamily="2" charset="77"/>
                          <a:ea typeface="OpenDyslexic" charset="0"/>
                          <a:cs typeface="OpenDyslexic" charset="0"/>
                        </a:rPr>
                        <a:t>portray</a:t>
                      </a:r>
                    </a:p>
                  </a:txBody>
                  <a:tcPr/>
                </a:tc>
                <a:tc>
                  <a:txBody>
                    <a:bodyPr/>
                    <a:lstStyle/>
                    <a:p>
                      <a:pPr algn="ctr"/>
                      <a:r>
                        <a:rPr lang="en-GB" sz="2400" b="0" i="0">
                          <a:latin typeface="OpenDyslexicAlta" pitchFamily="2" charset="77"/>
                          <a:ea typeface="OpenDyslexic" charset="0"/>
                          <a:cs typeface="OpenDyslexic" charset="0"/>
                        </a:rPr>
                        <a:t>obey</a:t>
                      </a:r>
                    </a:p>
                  </a:txBody>
                  <a:tcPr/>
                </a:tc>
                <a:tc>
                  <a:txBody>
                    <a:bodyPr/>
                    <a:lstStyle/>
                    <a:p>
                      <a:pPr algn="ctr"/>
                      <a:r>
                        <a:rPr lang="en-GB" sz="2400" b="0" i="0">
                          <a:latin typeface="OpenDyslexicAlta" pitchFamily="2" charset="77"/>
                          <a:ea typeface="OpenDyslexic" charset="0"/>
                          <a:cs typeface="OpenDyslexic" charset="0"/>
                        </a:rPr>
                        <a:t>Dismay</a:t>
                      </a:r>
                    </a:p>
                  </a:txBody>
                  <a:tcPr/>
                </a:tc>
                <a:extLst>
                  <a:ext uri="{0D108BD9-81ED-4DB2-BD59-A6C34878D82A}">
                    <a16:rowId xmlns:a16="http://schemas.microsoft.com/office/drawing/2014/main" val="10000"/>
                  </a:ext>
                </a:extLst>
              </a:tr>
              <a:tr h="875713">
                <a:tc>
                  <a:txBody>
                    <a:bodyPr/>
                    <a:lstStyle/>
                    <a:p>
                      <a:pPr algn="ctr"/>
                      <a:r>
                        <a:rPr lang="en-GB" sz="2400" b="0" i="0">
                          <a:latin typeface="OpenDyslexicAlta" pitchFamily="2" charset="77"/>
                          <a:ea typeface="OpenDyslexic" charset="0"/>
                          <a:cs typeface="OpenDyslexic" charset="0"/>
                        </a:rPr>
                        <a:t>foray</a:t>
                      </a:r>
                    </a:p>
                  </a:txBody>
                  <a:tcPr/>
                </a:tc>
                <a:tc>
                  <a:txBody>
                    <a:bodyPr/>
                    <a:lstStyle/>
                    <a:p>
                      <a:pPr algn="ctr"/>
                      <a:r>
                        <a:rPr lang="en-GB" sz="2400" b="0" i="0">
                          <a:latin typeface="OpenDyslexicAlta" pitchFamily="2" charset="77"/>
                          <a:ea typeface="OpenDyslexic" charset="0"/>
                          <a:cs typeface="OpenDyslexic" charset="0"/>
                        </a:rPr>
                        <a:t>prey</a:t>
                      </a:r>
                    </a:p>
                  </a:txBody>
                  <a:tcPr/>
                </a:tc>
                <a:tc>
                  <a:txBody>
                    <a:bodyPr/>
                    <a:lstStyle/>
                    <a:p>
                      <a:pPr algn="ctr"/>
                      <a:r>
                        <a:rPr lang="en-GB" sz="2400" b="0" i="0">
                          <a:latin typeface="OpenDyslexicAlta" pitchFamily="2" charset="77"/>
                          <a:ea typeface="OpenDyslexic" charset="0"/>
                          <a:cs typeface="OpenDyslexic" charset="0"/>
                        </a:rPr>
                        <a:t>betray</a:t>
                      </a:r>
                    </a:p>
                  </a:txBody>
                  <a:tcPr/>
                </a:tc>
                <a:tc>
                  <a:txBody>
                    <a:bodyPr/>
                    <a:lstStyle/>
                    <a:p>
                      <a:pPr algn="ctr"/>
                      <a:r>
                        <a:rPr lang="en-GB" sz="2400" b="0" i="0">
                          <a:latin typeface="OpenDyslexicAlta" pitchFamily="2" charset="77"/>
                          <a:ea typeface="OpenDyslexic" charset="0"/>
                          <a:cs typeface="OpenDyslexic" charset="0"/>
                        </a:rPr>
                        <a:t>Away</a:t>
                      </a:r>
                    </a:p>
                  </a:txBody>
                  <a:tcPr/>
                </a:tc>
                <a:extLst>
                  <a:ext uri="{0D108BD9-81ED-4DB2-BD59-A6C34878D82A}">
                    <a16:rowId xmlns:a16="http://schemas.microsoft.com/office/drawing/2014/main" val="10001"/>
                  </a:ext>
                </a:extLst>
              </a:tr>
              <a:tr h="875713">
                <a:tc>
                  <a:txBody>
                    <a:bodyPr/>
                    <a:lstStyle/>
                    <a:p>
                      <a:pPr algn="ctr"/>
                      <a:r>
                        <a:rPr lang="en-GB" sz="2400" b="0" i="0">
                          <a:latin typeface="OpenDyslexicAlta" pitchFamily="2" charset="77"/>
                          <a:ea typeface="OpenDyslexic" charset="0"/>
                          <a:cs typeface="OpenDyslexic" charset="0"/>
                        </a:rPr>
                        <a:t>they</a:t>
                      </a:r>
                    </a:p>
                  </a:txBody>
                  <a:tcPr/>
                </a:tc>
                <a:tc>
                  <a:txBody>
                    <a:bodyPr/>
                    <a:lstStyle/>
                    <a:p>
                      <a:pPr algn="ctr"/>
                      <a:r>
                        <a:rPr lang="en-GB" sz="2400" b="0" i="0">
                          <a:latin typeface="OpenDyslexicAlta" pitchFamily="2" charset="77"/>
                          <a:ea typeface="OpenDyslexic" charset="0"/>
                          <a:cs typeface="OpenDyslexic" charset="0"/>
                        </a:rPr>
                        <a:t>holiday</a:t>
                      </a:r>
                    </a:p>
                  </a:txBody>
                  <a:tcPr/>
                </a:tc>
                <a:tc>
                  <a:txBody>
                    <a:bodyPr/>
                    <a:lstStyle/>
                    <a:p>
                      <a:pPr algn="ctr"/>
                      <a:r>
                        <a:rPr lang="en-GB" sz="2400" b="0" i="0" dirty="0">
                          <a:latin typeface="OpenDyslexicAlta" pitchFamily="2" charset="77"/>
                          <a:ea typeface="OpenDyslexic" charset="0"/>
                          <a:cs typeface="OpenDyslexic" charset="0"/>
                        </a:rPr>
                        <a:t>survey</a:t>
                      </a:r>
                    </a:p>
                  </a:txBody>
                  <a:tcPr/>
                </a:tc>
                <a:tc>
                  <a:txBody>
                    <a:bodyPr/>
                    <a:lstStyle/>
                    <a:p>
                      <a:pPr algn="ctr"/>
                      <a:r>
                        <a:rPr lang="en-GB" sz="2400" b="0" i="0">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10002"/>
                  </a:ext>
                </a:extLst>
              </a:tr>
              <a:tr h="875713">
                <a:tc>
                  <a:txBody>
                    <a:bodyPr/>
                    <a:lstStyle/>
                    <a:p>
                      <a:pPr algn="ctr"/>
                      <a:r>
                        <a:rPr lang="en-GB" sz="2400" b="0" i="0">
                          <a:latin typeface="OpenDyslexicAlta" pitchFamily="2" charset="77"/>
                          <a:ea typeface="OpenDyslexic" charset="0"/>
                          <a:cs typeface="OpenDyslexic" charset="0"/>
                        </a:rPr>
                        <a:t>disobey</a:t>
                      </a:r>
                    </a:p>
                  </a:txBody>
                  <a:tcPr/>
                </a:tc>
                <a:tc>
                  <a:txBody>
                    <a:bodyPr/>
                    <a:lstStyle/>
                    <a:p>
                      <a:pPr algn="ctr"/>
                      <a:r>
                        <a:rPr lang="en-GB" sz="2400" b="0" i="0">
                          <a:latin typeface="OpenDyslexicAlta" pitchFamily="2" charset="77"/>
                          <a:ea typeface="OpenDyslexic" charset="0"/>
                          <a:cs typeface="OpenDyslexic" charset="0"/>
                        </a:rPr>
                        <a:t>grey</a:t>
                      </a:r>
                    </a:p>
                  </a:txBody>
                  <a:tcPr/>
                </a:tc>
                <a:tc>
                  <a:txBody>
                    <a:bodyPr/>
                    <a:lstStyle/>
                    <a:p>
                      <a:pPr algn="ctr"/>
                      <a:r>
                        <a:rPr lang="en-GB" sz="2400" b="0" i="0">
                          <a:latin typeface="OpenDyslexicAlta" pitchFamily="2" charset="77"/>
                          <a:ea typeface="OpenDyslexic" charset="0"/>
                          <a:cs typeface="OpenDyslexic" charset="0"/>
                        </a:rPr>
                        <a:t>Anyway</a:t>
                      </a:r>
                    </a:p>
                  </a:txBody>
                  <a:tcPr/>
                </a:tc>
                <a:tc>
                  <a:txBody>
                    <a:bodyPr/>
                    <a:lstStyle/>
                    <a:p>
                      <a:pPr algn="ctr"/>
                      <a:r>
                        <a:rPr lang="en-GB" sz="2400" b="0" i="0">
                          <a:latin typeface="OpenDyslexicAlta" pitchFamily="2" charset="77"/>
                          <a:ea typeface="OpenDyslexic" charset="0"/>
                          <a:cs typeface="OpenDyslexic" charset="0"/>
                        </a:rPr>
                        <a:t>Decay</a:t>
                      </a:r>
                    </a:p>
                  </a:txBody>
                  <a:tcPr/>
                </a:tc>
                <a:extLst>
                  <a:ext uri="{0D108BD9-81ED-4DB2-BD59-A6C34878D82A}">
                    <a16:rowId xmlns:a16="http://schemas.microsoft.com/office/drawing/2014/main" val="10003"/>
                  </a:ext>
                </a:extLst>
              </a:tr>
              <a:tr h="875713">
                <a:tc>
                  <a:txBody>
                    <a:bodyPr/>
                    <a:lstStyle/>
                    <a:p>
                      <a:pPr algn="ctr"/>
                      <a:r>
                        <a:rPr lang="en-GB" sz="2400" b="0" i="0">
                          <a:latin typeface="OpenDyslexicAlta" pitchFamily="2" charset="77"/>
                          <a:ea typeface="OpenDyslexic" charset="0"/>
                          <a:cs typeface="OpenDyslexic" charset="0"/>
                        </a:rPr>
                        <a:t>essay</a:t>
                      </a:r>
                    </a:p>
                  </a:txBody>
                  <a:tcPr/>
                </a:tc>
                <a:tc>
                  <a:txBody>
                    <a:bodyPr/>
                    <a:lstStyle/>
                    <a:p>
                      <a:pPr algn="ctr"/>
                      <a:r>
                        <a:rPr lang="en-GB" sz="2400" b="0" i="0">
                          <a:latin typeface="OpenDyslexicAlta" pitchFamily="2" charset="77"/>
                          <a:ea typeface="OpenDyslexic" charset="0"/>
                          <a:cs typeface="OpenDyslexic" charset="0"/>
                        </a:rPr>
                        <a:t>display</a:t>
                      </a:r>
                    </a:p>
                  </a:txBody>
                  <a:tcPr/>
                </a:tc>
                <a:tc>
                  <a:txBody>
                    <a:bodyPr/>
                    <a:lstStyle/>
                    <a:p>
                      <a:pPr algn="ctr"/>
                      <a:r>
                        <a:rPr lang="en-GB" sz="2400" b="0" i="0">
                          <a:latin typeface="OpenDyslexicAlta" pitchFamily="2" charset="77"/>
                          <a:ea typeface="OpenDyslexic" charset="0"/>
                          <a:cs typeface="OpenDyslexic" charset="0"/>
                        </a:rPr>
                        <a:t>Surveyor</a:t>
                      </a:r>
                    </a:p>
                  </a:txBody>
                  <a:tcPr/>
                </a:tc>
                <a:tc>
                  <a:txBody>
                    <a:bodyPr/>
                    <a:lstStyle/>
                    <a:p>
                      <a:pPr algn="ctr"/>
                      <a:r>
                        <a:rPr lang="en-GB" sz="2400" b="0" i="0" dirty="0">
                          <a:latin typeface="OpenDyslexicAlta" pitchFamily="2" charset="77"/>
                          <a:ea typeface="OpenDyslexic" charset="0"/>
                          <a:cs typeface="OpenDyslexic" charset="0"/>
                        </a:rPr>
                        <a:t>Osprey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14485393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622257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prey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convey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survey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grey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osprey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they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surveyor</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400071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baseline="0" dirty="0">
                          <a:latin typeface="Muli" pitchFamily="2" charset="77"/>
                        </a:rPr>
                        <a:t>The long /a/ vowel sound spelled ’</a:t>
                      </a:r>
                      <a:r>
                        <a:rPr lang="en-GB" sz="1600" b="0" i="0" baseline="0" dirty="0" err="1">
                          <a:latin typeface="Muli" pitchFamily="2" charset="77"/>
                        </a:rPr>
                        <a:t>ey</a:t>
                      </a:r>
                      <a:r>
                        <a:rPr lang="en-GB" sz="16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baseline="0" dirty="0">
                        <a:latin typeface="Muli" pitchFamily="2" charset="77"/>
                      </a:endParaRPr>
                    </a:p>
                    <a:p>
                      <a:r>
                        <a:rPr lang="en-GB" sz="1800" b="0" i="0" baseline="0" dirty="0">
                          <a:solidFill>
                            <a:srgbClr val="FF3860"/>
                          </a:solidFill>
                          <a:latin typeface="Muli" pitchFamily="2" charset="77"/>
                        </a:rPr>
                        <a:t>Answers: </a:t>
                      </a:r>
                      <a:endParaRPr lang="en-GB" sz="18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5435073"/>
              </p:ext>
            </p:extLst>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rgbClr val="FF3860"/>
                          </a:solidFill>
                          <a:latin typeface="OpenDyslexicAlta" pitchFamily="2" charset="77"/>
                          <a:ea typeface="OpenDyslexic" charset="0"/>
                          <a:cs typeface="OpenDyslexic" charset="0"/>
                        </a:rPr>
                        <a:t>convey</a:t>
                      </a:r>
                    </a:p>
                  </a:txBody>
                  <a:tcPr/>
                </a:tc>
                <a:tc>
                  <a:txBody>
                    <a:bodyPr/>
                    <a:lstStyle/>
                    <a:p>
                      <a:pPr algn="ctr"/>
                      <a:r>
                        <a:rPr lang="en-GB" sz="2400" b="0" i="0">
                          <a:latin typeface="OpenDyslexicAlta" pitchFamily="2" charset="77"/>
                          <a:ea typeface="OpenDyslexic" charset="0"/>
                          <a:cs typeface="OpenDyslexic" charset="0"/>
                        </a:rPr>
                        <a:t>portray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obey</a:t>
                      </a:r>
                    </a:p>
                  </a:txBody>
                  <a:tcPr/>
                </a:tc>
                <a:tc>
                  <a:txBody>
                    <a:bodyPr/>
                    <a:lstStyle/>
                    <a:p>
                      <a:pPr algn="ctr"/>
                      <a:r>
                        <a:rPr lang="en-GB" sz="2400" b="0" i="0" dirty="0">
                          <a:latin typeface="OpenDyslexicAlta" pitchFamily="2" charset="77"/>
                          <a:ea typeface="OpenDyslexic" charset="0"/>
                          <a:cs typeface="OpenDyslexic" charset="0"/>
                        </a:rPr>
                        <a:t>dismay</a:t>
                      </a:r>
                    </a:p>
                  </a:txBody>
                  <a:tcPr/>
                </a:tc>
                <a:extLst>
                  <a:ext uri="{0D108BD9-81ED-4DB2-BD59-A6C34878D82A}">
                    <a16:rowId xmlns:a16="http://schemas.microsoft.com/office/drawing/2014/main" val="10000"/>
                  </a:ext>
                </a:extLst>
              </a:tr>
              <a:tr h="875713">
                <a:tc>
                  <a:txBody>
                    <a:bodyPr/>
                    <a:lstStyle/>
                    <a:p>
                      <a:pPr algn="ctr"/>
                      <a:r>
                        <a:rPr lang="en-GB" sz="2400" b="0" i="0">
                          <a:latin typeface="OpenDyslexicAlta" pitchFamily="2" charset="77"/>
                          <a:ea typeface="OpenDyslexic" charset="0"/>
                          <a:cs typeface="OpenDyslexic" charset="0"/>
                        </a:rPr>
                        <a:t>foray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prey</a:t>
                      </a:r>
                    </a:p>
                  </a:txBody>
                  <a:tcPr/>
                </a:tc>
                <a:tc>
                  <a:txBody>
                    <a:bodyPr/>
                    <a:lstStyle/>
                    <a:p>
                      <a:pPr algn="ctr"/>
                      <a:r>
                        <a:rPr lang="en-GB" sz="2400" b="0" i="0">
                          <a:latin typeface="OpenDyslexicAlta" pitchFamily="2" charset="77"/>
                          <a:ea typeface="OpenDyslexic" charset="0"/>
                          <a:cs typeface="OpenDyslexic" charset="0"/>
                        </a:rPr>
                        <a:t>betray</a:t>
                      </a:r>
                    </a:p>
                  </a:txBody>
                  <a:tcPr/>
                </a:tc>
                <a:tc>
                  <a:txBody>
                    <a:bodyPr/>
                    <a:lstStyle/>
                    <a:p>
                      <a:pPr algn="ctr"/>
                      <a:r>
                        <a:rPr lang="en-GB" sz="2400" b="0" i="0" dirty="0">
                          <a:latin typeface="OpenDyslexicAlta" pitchFamily="2" charset="77"/>
                          <a:ea typeface="OpenDyslexic" charset="0"/>
                          <a:cs typeface="OpenDyslexic" charset="0"/>
                        </a:rPr>
                        <a:t>away</a:t>
                      </a:r>
                    </a:p>
                  </a:txBody>
                  <a:tcPr/>
                </a:tc>
                <a:extLst>
                  <a:ext uri="{0D108BD9-81ED-4DB2-BD59-A6C34878D82A}">
                    <a16:rowId xmlns:a16="http://schemas.microsoft.com/office/drawing/2014/main" val="10001"/>
                  </a:ext>
                </a:extLst>
              </a:tr>
              <a:tr h="875713">
                <a:tc>
                  <a:txBody>
                    <a:bodyPr/>
                    <a:lstStyle/>
                    <a:p>
                      <a:pPr algn="ctr"/>
                      <a:r>
                        <a:rPr lang="en-GB" sz="2400" b="0" i="0" dirty="0">
                          <a:solidFill>
                            <a:srgbClr val="FF3860"/>
                          </a:solidFill>
                          <a:latin typeface="OpenDyslexicAlta" pitchFamily="2" charset="77"/>
                          <a:ea typeface="OpenDyslexic" charset="0"/>
                          <a:cs typeface="OpenDyslexic" charset="0"/>
                        </a:rPr>
                        <a:t>they</a:t>
                      </a:r>
                    </a:p>
                  </a:txBody>
                  <a:tcPr/>
                </a:tc>
                <a:tc>
                  <a:txBody>
                    <a:bodyPr/>
                    <a:lstStyle/>
                    <a:p>
                      <a:pPr algn="ctr"/>
                      <a:r>
                        <a:rPr lang="en-GB" sz="2400" b="0" i="0">
                          <a:latin typeface="OpenDyslexicAlta" pitchFamily="2" charset="77"/>
                          <a:ea typeface="OpenDyslexic" charset="0"/>
                          <a:cs typeface="OpenDyslexic" charset="0"/>
                        </a:rPr>
                        <a:t>holiday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survey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conveyor</a:t>
                      </a:r>
                    </a:p>
                  </a:txBody>
                  <a:tcPr/>
                </a:tc>
                <a:extLst>
                  <a:ext uri="{0D108BD9-81ED-4DB2-BD59-A6C34878D82A}">
                    <a16:rowId xmlns:a16="http://schemas.microsoft.com/office/drawing/2014/main" val="10002"/>
                  </a:ext>
                </a:extLst>
              </a:tr>
              <a:tr h="875713">
                <a:tc>
                  <a:txBody>
                    <a:bodyPr/>
                    <a:lstStyle/>
                    <a:p>
                      <a:pPr algn="ctr"/>
                      <a:r>
                        <a:rPr lang="en-GB" sz="2400" b="0" i="0" dirty="0">
                          <a:solidFill>
                            <a:srgbClr val="FF3860"/>
                          </a:solidFill>
                          <a:latin typeface="OpenDyslexicAlta" pitchFamily="2" charset="77"/>
                          <a:ea typeface="OpenDyslexic" charset="0"/>
                          <a:cs typeface="OpenDyslexic" charset="0"/>
                        </a:rPr>
                        <a:t>disobey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grey</a:t>
                      </a:r>
                    </a:p>
                  </a:txBody>
                  <a:tcPr/>
                </a:tc>
                <a:tc>
                  <a:txBody>
                    <a:bodyPr/>
                    <a:lstStyle/>
                    <a:p>
                      <a:pPr algn="ctr"/>
                      <a:r>
                        <a:rPr lang="en-GB" sz="2400" b="0" i="0" dirty="0">
                          <a:latin typeface="OpenDyslexicAlta" pitchFamily="2" charset="77"/>
                          <a:ea typeface="OpenDyslexic" charset="0"/>
                          <a:cs typeface="OpenDyslexic" charset="0"/>
                        </a:rPr>
                        <a:t>anyway</a:t>
                      </a:r>
                    </a:p>
                  </a:txBody>
                  <a:tcPr/>
                </a:tc>
                <a:tc>
                  <a:txBody>
                    <a:bodyPr/>
                    <a:lstStyle/>
                    <a:p>
                      <a:pPr algn="ctr"/>
                      <a:r>
                        <a:rPr lang="en-GB" sz="2400" b="0" i="0" dirty="0">
                          <a:latin typeface="OpenDyslexicAlta" pitchFamily="2" charset="77"/>
                          <a:ea typeface="OpenDyslexic" charset="0"/>
                          <a:cs typeface="OpenDyslexic" charset="0"/>
                        </a:rPr>
                        <a:t>decay</a:t>
                      </a:r>
                    </a:p>
                  </a:txBody>
                  <a:tcPr/>
                </a:tc>
                <a:extLst>
                  <a:ext uri="{0D108BD9-81ED-4DB2-BD59-A6C34878D82A}">
                    <a16:rowId xmlns:a16="http://schemas.microsoft.com/office/drawing/2014/main" val="10003"/>
                  </a:ext>
                </a:extLst>
              </a:tr>
              <a:tr h="875713">
                <a:tc>
                  <a:txBody>
                    <a:bodyPr/>
                    <a:lstStyle/>
                    <a:p>
                      <a:pPr algn="ctr"/>
                      <a:r>
                        <a:rPr lang="en-GB" sz="2400" b="0" i="0">
                          <a:latin typeface="OpenDyslexicAlta" pitchFamily="2" charset="77"/>
                          <a:ea typeface="OpenDyslexic" charset="0"/>
                          <a:cs typeface="OpenDyslexic" charset="0"/>
                        </a:rPr>
                        <a:t>essay</a:t>
                      </a:r>
                    </a:p>
                  </a:txBody>
                  <a:tcPr/>
                </a:tc>
                <a:tc>
                  <a:txBody>
                    <a:bodyPr/>
                    <a:lstStyle/>
                    <a:p>
                      <a:pPr algn="ctr"/>
                      <a:r>
                        <a:rPr lang="en-GB" sz="2400" b="0" i="0">
                          <a:latin typeface="OpenDyslexicAlta" pitchFamily="2" charset="77"/>
                          <a:ea typeface="OpenDyslexic" charset="0"/>
                          <a:cs typeface="OpenDyslexic" charset="0"/>
                        </a:rPr>
                        <a:t>display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surveyor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osprey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12549921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Adding the suffix </a:t>
            </a:r>
            <a:r>
              <a:rPr lang="mr-IN"/>
              <a:t>–</a:t>
            </a:r>
            <a:r>
              <a:rPr lang="en-GB"/>
              <a:t>ly. </a:t>
            </a:r>
          </a:p>
          <a:p>
            <a:r>
              <a:rPr lang="en-GB"/>
              <a:t>Adding the </a:t>
            </a:r>
            <a:r>
              <a:rPr lang="mr-IN"/>
              <a:t>–</a:t>
            </a:r>
            <a:r>
              <a:rPr lang="en-GB"/>
              <a:t>ly suffix to an adjective turns it into an adverb.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16</a:t>
            </a:r>
          </a:p>
        </p:txBody>
      </p:sp>
    </p:spTree>
    <p:extLst>
      <p:ext uri="{BB962C8B-B14F-4D97-AF65-F5344CB8AC3E}">
        <p14:creationId xmlns:p14="http://schemas.microsoft.com/office/powerpoint/2010/main" val="1774879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Adding the suffix </a:t>
            </a:r>
            <a:r>
              <a:rPr lang="mr-IN"/>
              <a:t>–</a:t>
            </a:r>
            <a:r>
              <a:rPr lang="en-GB"/>
              <a:t>ly.   Adding the </a:t>
            </a:r>
            <a:r>
              <a:rPr lang="mr-IN"/>
              <a:t>–</a:t>
            </a:r>
            <a:r>
              <a:rPr lang="en-GB"/>
              <a:t>ly suffix to an adjective turns it into an adverb. </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443781814"/>
              </p:ext>
            </p:extLst>
          </p:nvPr>
        </p:nvGraphicFramePr>
        <p:xfrm>
          <a:off x="3429000" y="1311275"/>
          <a:ext cx="8363607" cy="5170011"/>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600" b="0" i="0">
                          <a:latin typeface="Muli" pitchFamily="2" charset="77"/>
                        </a:rPr>
                        <a:t>Adding ly to an adjective creates an adverb that describes HOW the verb in the sentence is being done. For example</a:t>
                      </a:r>
                      <a:br>
                        <a:rPr lang="en-GB" sz="1600" b="0" i="0">
                          <a:latin typeface="Muli" pitchFamily="2" charset="77"/>
                        </a:rPr>
                      </a:br>
                      <a:br>
                        <a:rPr lang="en-GB" sz="1600" b="0" i="0">
                          <a:latin typeface="Muli" pitchFamily="2" charset="77"/>
                        </a:rPr>
                      </a:br>
                      <a:r>
                        <a:rPr lang="en-GB" sz="1600" b="0" i="0">
                          <a:latin typeface="Muli" pitchFamily="2" charset="77"/>
                        </a:rPr>
                        <a:t>The fox jumped quickly – the adverb quickly describes how the fox jumped. </a:t>
                      </a:r>
                    </a:p>
                    <a:p>
                      <a:endParaRPr lang="en-GB" sz="1600" b="0" i="0">
                        <a:latin typeface="Muli" pitchFamily="2" charset="77"/>
                      </a:endParaRPr>
                    </a:p>
                  </a:txBody>
                  <a:tcPr/>
                </a:tc>
                <a:extLst>
                  <a:ext uri="{0D108BD9-81ED-4DB2-BD59-A6C34878D82A}">
                    <a16:rowId xmlns:a16="http://schemas.microsoft.com/office/drawing/2014/main" val="10000"/>
                  </a:ext>
                </a:extLst>
              </a:tr>
              <a:tr h="1668731">
                <a:tc>
                  <a:txBody>
                    <a:bodyPr/>
                    <a:lstStyle/>
                    <a:p>
                      <a:r>
                        <a:rPr lang="en-GB" sz="1700" b="0" i="0">
                          <a:latin typeface="Muli" pitchFamily="2" charset="77"/>
                        </a:rPr>
                        <a:t>Main Teaching Activity </a:t>
                      </a:r>
                    </a:p>
                  </a:txBody>
                  <a:tcPr/>
                </a:tc>
                <a:tc>
                  <a:txBody>
                    <a:bodyPr/>
                    <a:lstStyle/>
                    <a:p>
                      <a:r>
                        <a:rPr lang="en-GB" sz="1600" b="0" i="0" baseline="0">
                          <a:latin typeface="Muli" pitchFamily="2" charset="77"/>
                        </a:rPr>
                        <a:t>Show children the slide and get them to add ‘ly’ to change each adjective in to the adverb and therefore create their spelling list. </a:t>
                      </a:r>
                    </a:p>
                    <a:p>
                      <a:endParaRPr lang="en-GB" sz="1600" b="0" i="0" baseline="0">
                        <a:latin typeface="Muli" pitchFamily="2" charset="77"/>
                      </a:endParaRPr>
                    </a:p>
                    <a:p>
                      <a:r>
                        <a:rPr lang="en-GB" sz="1600" b="0" i="0" baseline="0">
                          <a:latin typeface="Muli" pitchFamily="2" charset="77"/>
                        </a:rPr>
                        <a:t>Discuss misconceptions and the spelling rules to check children understand them before moving on.</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600" b="0" i="0">
                          <a:latin typeface="Muli" pitchFamily="2" charset="77"/>
                        </a:rPr>
                        <a:t>Get children to copy the sentences from the power point slide and fill in the gap with the correct word. </a:t>
                      </a:r>
                      <a:br>
                        <a:rPr lang="en-GB" sz="1600" b="0" i="0">
                          <a:latin typeface="Muli" pitchFamily="2" charset="77"/>
                        </a:rPr>
                      </a:br>
                      <a:br>
                        <a:rPr lang="en-GB" sz="1600" b="0" i="0">
                          <a:latin typeface="Muli" pitchFamily="2" charset="77"/>
                        </a:rPr>
                      </a:br>
                      <a:r>
                        <a:rPr lang="en-GB" sz="1600" b="0" i="0">
                          <a:latin typeface="Muli" pitchFamily="2" charset="77"/>
                        </a:rPr>
                        <a:t>They can then try and make up a few more sentences of their own using other ‘ly’ words. Extra points if they can start the sentence with an ‘ly’ word!</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866991784"/>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calmly </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exactly</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deadly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bravely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boldly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gladly</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deeply</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clearly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hourly</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quickly</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15777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/u/ sound spelled ‘</a:t>
            </a:r>
            <a:r>
              <a:rPr lang="en-GB" dirty="0" err="1"/>
              <a:t>ou</a:t>
            </a:r>
            <a:r>
              <a:rPr lang="en-GB" dirty="0"/>
              <a:t>.’ This digraph is only found in the middle of words.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542372947"/>
              </p:ext>
            </p:extLst>
          </p:nvPr>
        </p:nvGraphicFramePr>
        <p:xfrm>
          <a:off x="3429000" y="1311275"/>
          <a:ext cx="8363607" cy="5093209"/>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which is pronounced /u/ is only found in the middle of words. Ask children to think of words with an /u/ sound and write down any that they say with the ‘</a:t>
                      </a:r>
                      <a:r>
                        <a:rPr lang="en-GB" sz="1700" b="0" i="0" err="1">
                          <a:latin typeface="Muli" pitchFamily="2" charset="77"/>
                        </a:rPr>
                        <a:t>ou</a:t>
                      </a:r>
                      <a:r>
                        <a:rPr lang="en-GB" sz="1700" b="0" i="0">
                          <a:latin typeface="Muli" pitchFamily="2" charset="77"/>
                        </a:rPr>
                        <a:t>’ digraph in. </a:t>
                      </a:r>
                    </a:p>
                  </a:txBody>
                  <a:tcPr/>
                </a:tc>
                <a:extLst>
                  <a:ext uri="{0D108BD9-81ED-4DB2-BD59-A6C34878D82A}">
                    <a16:rowId xmlns:a16="http://schemas.microsoft.com/office/drawing/2014/main" val="10000"/>
                  </a:ext>
                </a:extLst>
              </a:tr>
              <a:tr h="1748366">
                <a:tc>
                  <a:txBody>
                    <a:bodyPr/>
                    <a:lstStyle/>
                    <a:p>
                      <a:r>
                        <a:rPr lang="en-GB" sz="1700" b="0" i="0">
                          <a:latin typeface="Muli" pitchFamily="2" charset="77"/>
                        </a:rPr>
                        <a:t>Main Teaching Activity </a:t>
                      </a:r>
                    </a:p>
                  </a:txBody>
                  <a:tcPr/>
                </a:tc>
                <a:tc>
                  <a:txBody>
                    <a:bodyPr/>
                    <a:lstStyle/>
                    <a:p>
                      <a:endParaRPr lang="en-GB" sz="1700" b="0" i="0" baseline="0">
                        <a:latin typeface="Muli" pitchFamily="2" charset="77"/>
                      </a:endParaRPr>
                    </a:p>
                    <a:p>
                      <a:r>
                        <a:rPr lang="en-GB" sz="1700" b="0" i="0" baseline="0">
                          <a:latin typeface="Muli" pitchFamily="2" charset="77"/>
                        </a:rPr>
                        <a:t>Using the power point slide,  get the children to complete the sentences choosing an appropriate word by writing their chosen word on a mini whiteboard and holding it up.  Ensure the words are being spelled with the ‘</a:t>
                      </a:r>
                      <a:r>
                        <a:rPr lang="en-GB" sz="1700" b="0" i="0" baseline="0" err="1">
                          <a:latin typeface="Muli" pitchFamily="2" charset="77"/>
                        </a:rPr>
                        <a:t>ou</a:t>
                      </a:r>
                      <a:r>
                        <a:rPr lang="en-GB" sz="1700" b="0" i="0" baseline="0">
                          <a:latin typeface="Muli" pitchFamily="2" charset="77"/>
                        </a:rPr>
                        <a:t>’ spelling and discuss any errors or misconceptions before moving on.</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endParaRPr lang="en-GB" sz="1700" b="0" i="0">
                        <a:latin typeface="Muli" pitchFamily="2" charset="77"/>
                      </a:endParaRPr>
                    </a:p>
                    <a:p>
                      <a:r>
                        <a:rPr lang="en-GB" sz="1700" b="0" i="0">
                          <a:latin typeface="Muli" pitchFamily="2" charset="77"/>
                        </a:rPr>
                        <a:t>Children to become the teacher by marking Evie’s work and helping her to work out which 6 words are spelled incorrectly. Remind children that the /u/ sound should be spelled with /</a:t>
                      </a:r>
                      <a:r>
                        <a:rPr lang="en-GB" sz="1700" b="0" i="0" err="1">
                          <a:latin typeface="Muli" pitchFamily="2" charset="77"/>
                        </a:rPr>
                        <a:t>ou</a:t>
                      </a:r>
                      <a:r>
                        <a:rPr lang="en-GB" sz="1700" b="0" i="0">
                          <a:latin typeface="Muli" pitchFamily="2" charset="77"/>
                        </a:rPr>
                        <a:t>/ in this week’s spellings. </a:t>
                      </a:r>
                    </a:p>
                    <a:p>
                      <a:endParaRPr lang="en-GB" sz="1700" b="0" i="0">
                        <a:latin typeface="Muli" pitchFamily="2" charset="77"/>
                      </a:endParaRPr>
                    </a:p>
                    <a:p>
                      <a:r>
                        <a:rPr lang="en-GB" sz="1700" b="0" i="0">
                          <a:latin typeface="Muli" pitchFamily="2" charset="77"/>
                        </a:rPr>
                        <a:t>After the children have had a minute to look at it, click the </a:t>
                      </a:r>
                      <a:r>
                        <a:rPr lang="en-GB" sz="1700" b="0" i="0" err="1">
                          <a:latin typeface="Muli" pitchFamily="2" charset="77"/>
                        </a:rPr>
                        <a:t>powerpoint</a:t>
                      </a:r>
                      <a:r>
                        <a:rPr lang="en-GB" sz="1700" b="0" i="0">
                          <a:latin typeface="Muli" pitchFamily="2" charset="77"/>
                        </a:rPr>
                        <a:t> slide to hide the spelling list for this activity.</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333822427"/>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41027669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B614A3E-D681-4905-9905-BF921027352D}"/>
              </a:ext>
            </a:extLst>
          </p:cNvPr>
          <p:cNvSpPr txBox="1">
            <a:spLocks/>
          </p:cNvSpPr>
          <p:nvPr/>
        </p:nvSpPr>
        <p:spPr>
          <a:xfrm>
            <a:off x="1703754" y="1438471"/>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a:t>calm </a:t>
            </a:r>
          </a:p>
          <a:p>
            <a:pPr marL="0" indent="0" fontAlgn="t">
              <a:buNone/>
            </a:pPr>
            <a:r>
              <a:rPr lang="en-GB"/>
              <a:t>exact</a:t>
            </a:r>
          </a:p>
          <a:p>
            <a:pPr marL="0" indent="0" fontAlgn="t">
              <a:buNone/>
            </a:pPr>
            <a:r>
              <a:rPr lang="en-GB"/>
              <a:t>dead</a:t>
            </a:r>
          </a:p>
          <a:p>
            <a:pPr marL="0" indent="0" fontAlgn="t">
              <a:buNone/>
            </a:pPr>
            <a:r>
              <a:rPr lang="en-GB"/>
              <a:t>brave</a:t>
            </a:r>
          </a:p>
          <a:p>
            <a:pPr marL="0" indent="0" fontAlgn="t">
              <a:buNone/>
            </a:pPr>
            <a:r>
              <a:rPr lang="en-GB"/>
              <a:t>bold</a:t>
            </a:r>
          </a:p>
          <a:p>
            <a:pPr marL="0" indent="0" fontAlgn="t">
              <a:buNone/>
            </a:pPr>
            <a:r>
              <a:rPr lang="en-GB"/>
              <a:t>glad</a:t>
            </a:r>
          </a:p>
          <a:p>
            <a:pPr marL="0" indent="0" fontAlgn="t">
              <a:buNone/>
            </a:pPr>
            <a:r>
              <a:rPr lang="en-GB"/>
              <a:t>deep</a:t>
            </a:r>
          </a:p>
          <a:p>
            <a:pPr marL="0" indent="0" fontAlgn="t">
              <a:buNone/>
            </a:pPr>
            <a:r>
              <a:rPr lang="en-GB"/>
              <a:t>clear</a:t>
            </a:r>
          </a:p>
          <a:p>
            <a:pPr marL="0" indent="0" fontAlgn="t">
              <a:buNone/>
            </a:pPr>
            <a:r>
              <a:rPr lang="en-GB"/>
              <a:t>hour</a:t>
            </a:r>
          </a:p>
          <a:p>
            <a:pPr marL="0" indent="0" fontAlgn="t">
              <a:buNone/>
            </a:pPr>
            <a:r>
              <a:rPr lang="en-GB"/>
              <a:t>quick</a:t>
            </a:r>
          </a:p>
          <a:p>
            <a:endParaRPr lang="en-GB"/>
          </a:p>
        </p:txBody>
      </p:sp>
      <p:sp>
        <p:nvSpPr>
          <p:cNvPr id="2" name="TextBox 1">
            <a:extLst>
              <a:ext uri="{FF2B5EF4-FFF2-40B4-BE49-F238E27FC236}">
                <a16:creationId xmlns:a16="http://schemas.microsoft.com/office/drawing/2014/main" id="{039378FF-91E4-45C4-85FE-C0763FA765D4}"/>
              </a:ext>
            </a:extLst>
          </p:cNvPr>
          <p:cNvSpPr txBox="1"/>
          <p:nvPr/>
        </p:nvSpPr>
        <p:spPr>
          <a:xfrm>
            <a:off x="4491404" y="3114989"/>
            <a:ext cx="2110154" cy="769441"/>
          </a:xfrm>
          <a:prstGeom prst="rect">
            <a:avLst/>
          </a:prstGeom>
          <a:noFill/>
        </p:spPr>
        <p:txBody>
          <a:bodyPr wrap="square" rtlCol="0">
            <a:spAutoFit/>
          </a:bodyPr>
          <a:lstStyle/>
          <a:p>
            <a:r>
              <a:rPr lang="en-GB" sz="4400">
                <a:latin typeface="OpenDyslexicAlta" pitchFamily="2" charset="77"/>
              </a:rPr>
              <a:t>+ </a:t>
            </a:r>
            <a:r>
              <a:rPr lang="en-GB" sz="4400" err="1">
                <a:latin typeface="OpenDyslexicAlta" pitchFamily="2" charset="77"/>
              </a:rPr>
              <a:t>ly</a:t>
            </a:r>
            <a:r>
              <a:rPr lang="en-GB" sz="4400">
                <a:latin typeface="OpenDyslexicAlta" pitchFamily="2" charset="77"/>
              </a:rPr>
              <a:t> = </a:t>
            </a:r>
          </a:p>
        </p:txBody>
      </p:sp>
      <p:sp>
        <p:nvSpPr>
          <p:cNvPr id="6" name="Text Placeholder 4">
            <a:extLst>
              <a:ext uri="{FF2B5EF4-FFF2-40B4-BE49-F238E27FC236}">
                <a16:creationId xmlns:a16="http://schemas.microsoft.com/office/drawing/2014/main" id="{110E1F8A-AB9B-46A9-9F0D-749EDD2A367C}"/>
              </a:ext>
            </a:extLst>
          </p:cNvPr>
          <p:cNvSpPr txBox="1">
            <a:spLocks/>
          </p:cNvSpPr>
          <p:nvPr/>
        </p:nvSpPr>
        <p:spPr>
          <a:xfrm>
            <a:off x="7526424" y="1438471"/>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a:t>calmly </a:t>
            </a:r>
          </a:p>
          <a:p>
            <a:pPr marL="0" indent="0" fontAlgn="t">
              <a:buNone/>
            </a:pPr>
            <a:r>
              <a:rPr lang="en-GB"/>
              <a:t>exactly</a:t>
            </a:r>
          </a:p>
          <a:p>
            <a:pPr marL="0" indent="0" fontAlgn="t">
              <a:buNone/>
            </a:pPr>
            <a:r>
              <a:rPr lang="en-GB"/>
              <a:t>deadly</a:t>
            </a:r>
          </a:p>
          <a:p>
            <a:pPr marL="0" indent="0" fontAlgn="t">
              <a:buNone/>
            </a:pPr>
            <a:r>
              <a:rPr lang="en-GB"/>
              <a:t>bravely</a:t>
            </a:r>
          </a:p>
          <a:p>
            <a:pPr marL="0" indent="0" fontAlgn="t">
              <a:buNone/>
            </a:pPr>
            <a:r>
              <a:rPr lang="en-GB"/>
              <a:t>boldly</a:t>
            </a:r>
          </a:p>
          <a:p>
            <a:pPr marL="0" indent="0" fontAlgn="t">
              <a:buNone/>
            </a:pPr>
            <a:r>
              <a:rPr lang="en-GB"/>
              <a:t>gladly</a:t>
            </a:r>
          </a:p>
          <a:p>
            <a:pPr marL="0" indent="0" fontAlgn="t">
              <a:buNone/>
            </a:pPr>
            <a:r>
              <a:rPr lang="en-GB"/>
              <a:t>deeply</a:t>
            </a:r>
          </a:p>
          <a:p>
            <a:pPr marL="0" indent="0" fontAlgn="t">
              <a:buNone/>
            </a:pPr>
            <a:r>
              <a:rPr lang="en-GB"/>
              <a:t>clearly</a:t>
            </a:r>
          </a:p>
          <a:p>
            <a:pPr marL="0" indent="0" fontAlgn="t">
              <a:buNone/>
            </a:pPr>
            <a:r>
              <a:rPr lang="en-GB"/>
              <a:t>hourly</a:t>
            </a:r>
          </a:p>
          <a:p>
            <a:pPr marL="0" indent="0" fontAlgn="t">
              <a:buNone/>
            </a:pPr>
            <a:r>
              <a:rPr lang="en-GB"/>
              <a:t>quickly</a:t>
            </a:r>
          </a:p>
          <a:p>
            <a:endParaRPr lang="en-GB"/>
          </a:p>
        </p:txBody>
      </p:sp>
      <p:sp>
        <p:nvSpPr>
          <p:cNvPr id="4" name="TextBox 3">
            <a:extLst>
              <a:ext uri="{FF2B5EF4-FFF2-40B4-BE49-F238E27FC236}">
                <a16:creationId xmlns:a16="http://schemas.microsoft.com/office/drawing/2014/main" id="{8E723924-FCDB-4F9B-80E6-08A1DFEA181C}"/>
              </a:ext>
            </a:extLst>
          </p:cNvPr>
          <p:cNvSpPr txBox="1"/>
          <p:nvPr/>
        </p:nvSpPr>
        <p:spPr>
          <a:xfrm>
            <a:off x="291402" y="291402"/>
            <a:ext cx="8098972" cy="830997"/>
          </a:xfrm>
          <a:prstGeom prst="rect">
            <a:avLst/>
          </a:prstGeom>
          <a:noFill/>
        </p:spPr>
        <p:txBody>
          <a:bodyPr wrap="square" rtlCol="0">
            <a:spAutoFit/>
          </a:bodyPr>
          <a:lstStyle/>
          <a:p>
            <a:r>
              <a:rPr lang="en-GB" sz="2400">
                <a:latin typeface="OpenDyslexicAlta" pitchFamily="2" charset="77"/>
              </a:rPr>
              <a:t>Add ‘ly’ to each of these adjectives to turn them in to adverbs</a:t>
            </a:r>
          </a:p>
        </p:txBody>
      </p:sp>
    </p:spTree>
    <p:extLst>
      <p:ext uri="{BB962C8B-B14F-4D97-AF65-F5344CB8AC3E}">
        <p14:creationId xmlns:p14="http://schemas.microsoft.com/office/powerpoint/2010/main" val="1360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B614A3E-D681-4905-9905-BF921027352D}"/>
              </a:ext>
            </a:extLst>
          </p:cNvPr>
          <p:cNvSpPr txBox="1">
            <a:spLocks/>
          </p:cNvSpPr>
          <p:nvPr/>
        </p:nvSpPr>
        <p:spPr>
          <a:xfrm>
            <a:off x="1010417" y="1529760"/>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sz="2400"/>
              <a:t>calmly </a:t>
            </a:r>
          </a:p>
          <a:p>
            <a:pPr marL="0" indent="0" fontAlgn="t">
              <a:buNone/>
            </a:pPr>
            <a:r>
              <a:rPr lang="en-GB" sz="2400"/>
              <a:t>exactly</a:t>
            </a:r>
          </a:p>
          <a:p>
            <a:pPr marL="0" indent="0" fontAlgn="t">
              <a:buNone/>
            </a:pPr>
            <a:r>
              <a:rPr lang="en-GB" sz="2400"/>
              <a:t>deadly</a:t>
            </a:r>
          </a:p>
          <a:p>
            <a:pPr marL="0" indent="0" fontAlgn="t">
              <a:buNone/>
            </a:pPr>
            <a:r>
              <a:rPr lang="en-GB" sz="2400"/>
              <a:t>bravely</a:t>
            </a:r>
          </a:p>
          <a:p>
            <a:pPr marL="0" indent="0" fontAlgn="t">
              <a:buNone/>
            </a:pPr>
            <a:r>
              <a:rPr lang="en-GB" sz="2400"/>
              <a:t>boldly</a:t>
            </a:r>
          </a:p>
          <a:p>
            <a:pPr marL="0" indent="0" fontAlgn="t">
              <a:buNone/>
            </a:pPr>
            <a:r>
              <a:rPr lang="en-GB" sz="2400"/>
              <a:t>gladly</a:t>
            </a:r>
          </a:p>
          <a:p>
            <a:pPr marL="0" indent="0" fontAlgn="t">
              <a:buNone/>
            </a:pPr>
            <a:r>
              <a:rPr lang="en-GB" sz="2400"/>
              <a:t>deeply</a:t>
            </a:r>
          </a:p>
          <a:p>
            <a:pPr marL="0" indent="0" fontAlgn="t">
              <a:buNone/>
            </a:pPr>
            <a:r>
              <a:rPr lang="en-GB" sz="2400"/>
              <a:t>clearly</a:t>
            </a:r>
          </a:p>
          <a:p>
            <a:pPr marL="0" indent="0" fontAlgn="t">
              <a:buNone/>
            </a:pPr>
            <a:r>
              <a:rPr lang="en-GB" sz="2400"/>
              <a:t>hourly</a:t>
            </a:r>
          </a:p>
          <a:p>
            <a:pPr marL="0" indent="0" fontAlgn="t">
              <a:buNone/>
            </a:pPr>
            <a:r>
              <a:rPr lang="en-GB" sz="2400"/>
              <a:t>quickly</a:t>
            </a:r>
          </a:p>
          <a:p>
            <a:endParaRPr lang="en-GB"/>
          </a:p>
        </p:txBody>
      </p:sp>
      <p:sp>
        <p:nvSpPr>
          <p:cNvPr id="4" name="TextBox 3">
            <a:extLst>
              <a:ext uri="{FF2B5EF4-FFF2-40B4-BE49-F238E27FC236}">
                <a16:creationId xmlns:a16="http://schemas.microsoft.com/office/drawing/2014/main" id="{8E723924-FCDB-4F9B-80E6-08A1DFEA181C}"/>
              </a:ext>
            </a:extLst>
          </p:cNvPr>
          <p:cNvSpPr txBox="1"/>
          <p:nvPr/>
        </p:nvSpPr>
        <p:spPr>
          <a:xfrm>
            <a:off x="291402" y="291402"/>
            <a:ext cx="8098972" cy="707886"/>
          </a:xfrm>
          <a:prstGeom prst="rect">
            <a:avLst/>
          </a:prstGeom>
          <a:noFill/>
        </p:spPr>
        <p:txBody>
          <a:bodyPr wrap="square" rtlCol="0">
            <a:spAutoFit/>
          </a:bodyPr>
          <a:lstStyle/>
          <a:p>
            <a:r>
              <a:rPr lang="en-GB" sz="2000">
                <a:latin typeface="OpenDyslexicAlta" pitchFamily="2" charset="77"/>
              </a:rPr>
              <a:t>Change the words below in to adverbs by adding ‘ly’ and then complete the sentences using the correct word.</a:t>
            </a:r>
          </a:p>
        </p:txBody>
      </p:sp>
      <p:sp>
        <p:nvSpPr>
          <p:cNvPr id="5" name="TextBox 4">
            <a:extLst>
              <a:ext uri="{FF2B5EF4-FFF2-40B4-BE49-F238E27FC236}">
                <a16:creationId xmlns:a16="http://schemas.microsoft.com/office/drawing/2014/main" id="{20DBCADA-3D7D-4AE0-9C0A-C99D4D6AD45F}"/>
              </a:ext>
            </a:extLst>
          </p:cNvPr>
          <p:cNvSpPr txBox="1"/>
          <p:nvPr/>
        </p:nvSpPr>
        <p:spPr>
          <a:xfrm>
            <a:off x="3563511" y="1713255"/>
            <a:ext cx="7777424" cy="4401205"/>
          </a:xfrm>
          <a:prstGeom prst="rect">
            <a:avLst/>
          </a:prstGeom>
          <a:noFill/>
          <a:ln>
            <a:solidFill>
              <a:schemeClr val="tx1"/>
            </a:solidFill>
          </a:ln>
        </p:spPr>
        <p:txBody>
          <a:bodyPr wrap="square" rtlCol="0">
            <a:spAutoFit/>
          </a:bodyPr>
          <a:lstStyle/>
          <a:p>
            <a:r>
              <a:rPr lang="en-GB" sz="2000" dirty="0">
                <a:latin typeface="OpenDyslexicAlta" pitchFamily="2" charset="77"/>
              </a:rPr>
              <a:t>The cheetah ran ____________ across the dusty land.</a:t>
            </a:r>
          </a:p>
          <a:p>
            <a:endParaRPr lang="en-GB" sz="2000" dirty="0">
              <a:latin typeface="OpenDyslexicAlta" pitchFamily="2" charset="77"/>
            </a:endParaRPr>
          </a:p>
          <a:p>
            <a:r>
              <a:rPr lang="en-GB" sz="2000" dirty="0">
                <a:latin typeface="OpenDyslexicAlta" pitchFamily="2" charset="77"/>
              </a:rPr>
              <a:t>Tommy told everyone about the time he __________ helped to catch a robber.</a:t>
            </a:r>
          </a:p>
          <a:p>
            <a:endParaRPr lang="en-GB" sz="2000" dirty="0">
              <a:latin typeface="OpenDyslexicAlta" pitchFamily="2" charset="77"/>
            </a:endParaRPr>
          </a:p>
          <a:p>
            <a:br>
              <a:rPr lang="en-GB" sz="2000" dirty="0">
                <a:latin typeface="OpenDyslexicAlta" pitchFamily="2" charset="77"/>
              </a:rPr>
            </a:br>
            <a:r>
              <a:rPr lang="en-GB" sz="2000" dirty="0">
                <a:latin typeface="OpenDyslexicAlta" pitchFamily="2" charset="77"/>
              </a:rPr>
              <a:t>At ____________ 3pm, the wedding began.</a:t>
            </a:r>
          </a:p>
          <a:p>
            <a:endParaRPr lang="en-GB" sz="2000" dirty="0">
              <a:latin typeface="OpenDyslexicAlta" pitchFamily="2" charset="77"/>
            </a:endParaRPr>
          </a:p>
          <a:p>
            <a:br>
              <a:rPr lang="en-GB" sz="2000" dirty="0">
                <a:latin typeface="OpenDyslexicAlta" pitchFamily="2" charset="77"/>
              </a:rPr>
            </a:br>
            <a:r>
              <a:rPr lang="en-GB" sz="2000" dirty="0">
                <a:latin typeface="OpenDyslexicAlta" pitchFamily="2" charset="77"/>
              </a:rPr>
              <a:t>Alfie stroked his new puppy very ________________.</a:t>
            </a:r>
          </a:p>
          <a:p>
            <a:endParaRPr lang="en-GB" sz="2000" dirty="0">
              <a:latin typeface="OpenDyslexicAlta" pitchFamily="2" charset="77"/>
            </a:endParaRPr>
          </a:p>
          <a:p>
            <a:br>
              <a:rPr lang="en-GB" sz="2000" dirty="0">
                <a:latin typeface="OpenDyslexicAlta" pitchFamily="2" charset="77"/>
              </a:rPr>
            </a:br>
            <a:r>
              <a:rPr lang="en-GB" sz="2000" dirty="0">
                <a:latin typeface="OpenDyslexicAlta" pitchFamily="2" charset="77"/>
              </a:rPr>
              <a:t>The poor woman ____________ accepted the money from the stranger.</a:t>
            </a:r>
          </a:p>
        </p:txBody>
      </p:sp>
    </p:spTree>
    <p:extLst>
      <p:ext uri="{BB962C8B-B14F-4D97-AF65-F5344CB8AC3E}">
        <p14:creationId xmlns:p14="http://schemas.microsoft.com/office/powerpoint/2010/main" val="20312998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B614A3E-D681-4905-9905-BF921027352D}"/>
              </a:ext>
            </a:extLst>
          </p:cNvPr>
          <p:cNvSpPr txBox="1">
            <a:spLocks/>
          </p:cNvSpPr>
          <p:nvPr/>
        </p:nvSpPr>
        <p:spPr>
          <a:xfrm>
            <a:off x="1010417" y="1529760"/>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sz="2400"/>
              <a:t>calmly </a:t>
            </a:r>
          </a:p>
          <a:p>
            <a:pPr marL="0" indent="0" fontAlgn="t">
              <a:buNone/>
            </a:pPr>
            <a:r>
              <a:rPr lang="en-GB" sz="2400"/>
              <a:t>exactly</a:t>
            </a:r>
          </a:p>
          <a:p>
            <a:pPr marL="0" indent="0" fontAlgn="t">
              <a:buNone/>
            </a:pPr>
            <a:r>
              <a:rPr lang="en-GB" sz="2400"/>
              <a:t>deadly</a:t>
            </a:r>
          </a:p>
          <a:p>
            <a:pPr marL="0" indent="0" fontAlgn="t">
              <a:buNone/>
            </a:pPr>
            <a:r>
              <a:rPr lang="en-GB" sz="2400"/>
              <a:t>bravely</a:t>
            </a:r>
          </a:p>
          <a:p>
            <a:pPr marL="0" indent="0" fontAlgn="t">
              <a:buNone/>
            </a:pPr>
            <a:r>
              <a:rPr lang="en-GB" sz="2400"/>
              <a:t>boldly</a:t>
            </a:r>
          </a:p>
          <a:p>
            <a:pPr marL="0" indent="0" fontAlgn="t">
              <a:buNone/>
            </a:pPr>
            <a:r>
              <a:rPr lang="en-GB" sz="2400"/>
              <a:t>gladly</a:t>
            </a:r>
          </a:p>
          <a:p>
            <a:pPr marL="0" indent="0" fontAlgn="t">
              <a:buNone/>
            </a:pPr>
            <a:r>
              <a:rPr lang="en-GB" sz="2400"/>
              <a:t>deeply</a:t>
            </a:r>
          </a:p>
          <a:p>
            <a:pPr marL="0" indent="0" fontAlgn="t">
              <a:buNone/>
            </a:pPr>
            <a:r>
              <a:rPr lang="en-GB" sz="2400"/>
              <a:t>clearly</a:t>
            </a:r>
          </a:p>
          <a:p>
            <a:pPr marL="0" indent="0" fontAlgn="t">
              <a:buNone/>
            </a:pPr>
            <a:r>
              <a:rPr lang="en-GB" sz="2400"/>
              <a:t>hourly</a:t>
            </a:r>
          </a:p>
          <a:p>
            <a:pPr marL="0" indent="0" fontAlgn="t">
              <a:buNone/>
            </a:pPr>
            <a:r>
              <a:rPr lang="en-GB" sz="2400"/>
              <a:t>quickly</a:t>
            </a:r>
          </a:p>
          <a:p>
            <a:endParaRPr lang="en-GB"/>
          </a:p>
        </p:txBody>
      </p:sp>
      <p:sp>
        <p:nvSpPr>
          <p:cNvPr id="4" name="TextBox 3">
            <a:extLst>
              <a:ext uri="{FF2B5EF4-FFF2-40B4-BE49-F238E27FC236}">
                <a16:creationId xmlns:a16="http://schemas.microsoft.com/office/drawing/2014/main" id="{8E723924-FCDB-4F9B-80E6-08A1DFEA181C}"/>
              </a:ext>
            </a:extLst>
          </p:cNvPr>
          <p:cNvSpPr txBox="1"/>
          <p:nvPr/>
        </p:nvSpPr>
        <p:spPr>
          <a:xfrm>
            <a:off x="291402" y="291402"/>
            <a:ext cx="8098972" cy="707886"/>
          </a:xfrm>
          <a:prstGeom prst="rect">
            <a:avLst/>
          </a:prstGeom>
          <a:noFill/>
        </p:spPr>
        <p:txBody>
          <a:bodyPr wrap="square" rtlCol="0">
            <a:spAutoFit/>
          </a:bodyPr>
          <a:lstStyle/>
          <a:p>
            <a:r>
              <a:rPr lang="en-GB" sz="2000" dirty="0">
                <a:latin typeface="OpenDyslexicAlta" pitchFamily="2" charset="77"/>
              </a:rPr>
              <a:t>Change the words below in to adverbs by adding ‘</a:t>
            </a:r>
            <a:r>
              <a:rPr lang="en-GB" sz="2000" dirty="0" err="1">
                <a:latin typeface="OpenDyslexicAlta" pitchFamily="2" charset="77"/>
              </a:rPr>
              <a:t>ly</a:t>
            </a:r>
            <a:r>
              <a:rPr lang="en-GB" sz="2000" dirty="0">
                <a:latin typeface="OpenDyslexicAlta" pitchFamily="2" charset="77"/>
              </a:rPr>
              <a:t>’ and then complete the sentences using the correct word.</a:t>
            </a:r>
          </a:p>
        </p:txBody>
      </p:sp>
      <p:sp>
        <p:nvSpPr>
          <p:cNvPr id="5" name="TextBox 4">
            <a:extLst>
              <a:ext uri="{FF2B5EF4-FFF2-40B4-BE49-F238E27FC236}">
                <a16:creationId xmlns:a16="http://schemas.microsoft.com/office/drawing/2014/main" id="{20DBCADA-3D7D-4AE0-9C0A-C99D4D6AD45F}"/>
              </a:ext>
            </a:extLst>
          </p:cNvPr>
          <p:cNvSpPr txBox="1"/>
          <p:nvPr/>
        </p:nvSpPr>
        <p:spPr>
          <a:xfrm>
            <a:off x="3587262" y="1737610"/>
            <a:ext cx="7777424" cy="4401205"/>
          </a:xfrm>
          <a:prstGeom prst="rect">
            <a:avLst/>
          </a:prstGeom>
          <a:noFill/>
          <a:ln>
            <a:solidFill>
              <a:schemeClr val="tx1"/>
            </a:solidFill>
          </a:ln>
        </p:spPr>
        <p:txBody>
          <a:bodyPr wrap="square" rtlCol="0">
            <a:spAutoFit/>
          </a:bodyPr>
          <a:lstStyle/>
          <a:p>
            <a:r>
              <a:rPr lang="en-GB" sz="2000" dirty="0">
                <a:latin typeface="OpenDyslexicAlta" pitchFamily="2" charset="77"/>
              </a:rPr>
              <a:t>The cheetah ran _</a:t>
            </a:r>
            <a:r>
              <a:rPr lang="en-GB" sz="2000" dirty="0">
                <a:solidFill>
                  <a:srgbClr val="FF3860"/>
                </a:solidFill>
                <a:latin typeface="OpenDyslexicAlta" pitchFamily="2" charset="77"/>
              </a:rPr>
              <a:t>quickly</a:t>
            </a:r>
            <a:r>
              <a:rPr lang="en-GB" sz="2000" dirty="0">
                <a:latin typeface="OpenDyslexicAlta" pitchFamily="2" charset="77"/>
              </a:rPr>
              <a:t>_ across the dusty land.</a:t>
            </a:r>
            <a:br>
              <a:rPr lang="en-GB" sz="2000" dirty="0">
                <a:latin typeface="OpenDyslexicAlta" pitchFamily="2" charset="77"/>
              </a:rPr>
            </a:br>
            <a:endParaRPr lang="en-GB" sz="2000" dirty="0">
              <a:latin typeface="OpenDyslexicAlta" pitchFamily="2" charset="77"/>
            </a:endParaRPr>
          </a:p>
          <a:p>
            <a:r>
              <a:rPr lang="en-GB" sz="2000" dirty="0">
                <a:latin typeface="OpenDyslexicAlta" pitchFamily="2" charset="77"/>
              </a:rPr>
              <a:t>Tommy told everyone about the time he _</a:t>
            </a:r>
            <a:r>
              <a:rPr lang="en-GB" sz="2000" dirty="0">
                <a:solidFill>
                  <a:srgbClr val="FF3860"/>
                </a:solidFill>
                <a:latin typeface="OpenDyslexicAlta" pitchFamily="2" charset="77"/>
              </a:rPr>
              <a:t>bravely</a:t>
            </a:r>
            <a:r>
              <a:rPr lang="en-GB" sz="2000" dirty="0">
                <a:latin typeface="OpenDyslexicAlta" pitchFamily="2" charset="77"/>
              </a:rPr>
              <a:t>_ helped to catch a robber.</a:t>
            </a:r>
          </a:p>
          <a:p>
            <a:endParaRPr lang="en-GB" sz="2000" dirty="0">
              <a:latin typeface="OpenDyslexicAlta" pitchFamily="2" charset="77"/>
            </a:endParaRPr>
          </a:p>
          <a:p>
            <a:br>
              <a:rPr lang="en-GB" sz="2000" dirty="0">
                <a:latin typeface="OpenDyslexicAlta" pitchFamily="2" charset="77"/>
              </a:rPr>
            </a:br>
            <a:r>
              <a:rPr lang="en-GB" sz="2000" dirty="0">
                <a:latin typeface="OpenDyslexicAlta" pitchFamily="2" charset="77"/>
              </a:rPr>
              <a:t>At _</a:t>
            </a:r>
            <a:r>
              <a:rPr lang="en-GB" sz="2000" dirty="0">
                <a:solidFill>
                  <a:srgbClr val="FF3860"/>
                </a:solidFill>
                <a:latin typeface="OpenDyslexicAlta" pitchFamily="2" charset="77"/>
              </a:rPr>
              <a:t>exactly</a:t>
            </a:r>
            <a:r>
              <a:rPr lang="en-GB" sz="2000" dirty="0">
                <a:latin typeface="OpenDyslexicAlta" pitchFamily="2" charset="77"/>
              </a:rPr>
              <a:t>_ 3pm, the wedding began.</a:t>
            </a:r>
          </a:p>
          <a:p>
            <a:endParaRPr lang="en-GB" sz="2000" dirty="0">
              <a:latin typeface="OpenDyslexicAlta" pitchFamily="2" charset="77"/>
            </a:endParaRPr>
          </a:p>
          <a:p>
            <a:br>
              <a:rPr lang="en-GB" sz="2000" dirty="0">
                <a:latin typeface="OpenDyslexicAlta" pitchFamily="2" charset="77"/>
              </a:rPr>
            </a:br>
            <a:r>
              <a:rPr lang="en-GB" sz="2000" dirty="0">
                <a:latin typeface="OpenDyslexicAlta" pitchFamily="2" charset="77"/>
              </a:rPr>
              <a:t>Alfie stroked his new puppy very _</a:t>
            </a:r>
            <a:r>
              <a:rPr lang="en-GB" sz="2000" dirty="0">
                <a:solidFill>
                  <a:srgbClr val="FF3860"/>
                </a:solidFill>
                <a:latin typeface="OpenDyslexicAlta" pitchFamily="2" charset="77"/>
              </a:rPr>
              <a:t>calmly</a:t>
            </a:r>
            <a:r>
              <a:rPr lang="en-GB" sz="2000" dirty="0">
                <a:latin typeface="OpenDyslexicAlta" pitchFamily="2" charset="77"/>
              </a:rPr>
              <a:t>_.</a:t>
            </a:r>
          </a:p>
          <a:p>
            <a:endParaRPr lang="en-GB" sz="2000" dirty="0">
              <a:latin typeface="OpenDyslexicAlta" pitchFamily="2" charset="77"/>
            </a:endParaRPr>
          </a:p>
          <a:p>
            <a:br>
              <a:rPr lang="en-GB" sz="2000" dirty="0">
                <a:latin typeface="OpenDyslexicAlta" pitchFamily="2" charset="77"/>
              </a:rPr>
            </a:br>
            <a:r>
              <a:rPr lang="en-GB" sz="2000" dirty="0">
                <a:latin typeface="OpenDyslexicAlta" pitchFamily="2" charset="77"/>
              </a:rPr>
              <a:t>The poor woman _</a:t>
            </a:r>
            <a:r>
              <a:rPr lang="en-GB" sz="2000" dirty="0">
                <a:solidFill>
                  <a:srgbClr val="FF3860"/>
                </a:solidFill>
                <a:latin typeface="OpenDyslexicAlta" pitchFamily="2" charset="77"/>
              </a:rPr>
              <a:t>quickly</a:t>
            </a:r>
            <a:r>
              <a:rPr lang="en-GB" sz="2000" dirty="0">
                <a:latin typeface="OpenDyslexicAlta" pitchFamily="2" charset="77"/>
              </a:rPr>
              <a:t>_ accepted the money from the stranger.</a:t>
            </a:r>
          </a:p>
        </p:txBody>
      </p:sp>
      <p:sp>
        <p:nvSpPr>
          <p:cNvPr id="2" name="TextBox 1">
            <a:extLst>
              <a:ext uri="{FF2B5EF4-FFF2-40B4-BE49-F238E27FC236}">
                <a16:creationId xmlns:a16="http://schemas.microsoft.com/office/drawing/2014/main" id="{73401A63-4E5E-E24E-AAF4-0ECFCB6F420B}"/>
              </a:ext>
            </a:extLst>
          </p:cNvPr>
          <p:cNvSpPr txBox="1"/>
          <p:nvPr/>
        </p:nvSpPr>
        <p:spPr>
          <a:xfrm>
            <a:off x="471055" y="1136073"/>
            <a:ext cx="1648690" cy="369332"/>
          </a:xfrm>
          <a:prstGeom prst="rect">
            <a:avLst/>
          </a:prstGeom>
          <a:noFill/>
        </p:spPr>
        <p:txBody>
          <a:bodyPr wrap="square" rtlCol="0">
            <a:spAutoFit/>
          </a:bodyPr>
          <a:lstStyle/>
          <a:p>
            <a:r>
              <a:rPr lang="en-GB" dirty="0">
                <a:solidFill>
                  <a:srgbClr val="FF3860"/>
                </a:solidFill>
                <a:latin typeface="OpenDyslexicAlta" pitchFamily="2" charset="77"/>
              </a:rPr>
              <a:t>Answer:</a:t>
            </a:r>
          </a:p>
        </p:txBody>
      </p:sp>
    </p:spTree>
    <p:extLst>
      <p:ext uri="{BB962C8B-B14F-4D97-AF65-F5344CB8AC3E}">
        <p14:creationId xmlns:p14="http://schemas.microsoft.com/office/powerpoint/2010/main" val="28384520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702243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942490851"/>
                    </a:ext>
                  </a:extLst>
                </a:gridCol>
                <a:gridCol w="1858433">
                  <a:extLst>
                    <a:ext uri="{9D8B030D-6E8A-4147-A177-3AD203B41FA5}">
                      <a16:colId xmlns:a16="http://schemas.microsoft.com/office/drawing/2014/main" val="2090599582"/>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calmly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exactly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deadly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bravely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boldly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gladly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deeply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clearly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hourly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quickly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8221191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Adding the suffix </a:t>
                      </a:r>
                      <a:r>
                        <a:rPr lang="mr-IN" sz="1400" b="0" i="0" baseline="0" dirty="0">
                          <a:latin typeface="Muli" pitchFamily="2" charset="77"/>
                        </a:rPr>
                        <a:t>–</a:t>
                      </a:r>
                      <a:r>
                        <a:rPr lang="en-GB" sz="1400" b="0" i="0" baseline="0" dirty="0" err="1">
                          <a:latin typeface="Muli" pitchFamily="2" charset="77"/>
                        </a:rPr>
                        <a:t>ly</a:t>
                      </a:r>
                      <a:r>
                        <a:rPr lang="en-GB" sz="1400" b="0" i="0" baseline="0" dirty="0">
                          <a:latin typeface="Muli" pitchFamily="2" charset="77"/>
                        </a:rPr>
                        <a:t>.   Adding the </a:t>
                      </a:r>
                      <a:r>
                        <a:rPr lang="mr-IN" sz="1400" b="0" i="0" baseline="0" dirty="0">
                          <a:latin typeface="Muli" pitchFamily="2" charset="77"/>
                        </a:rPr>
                        <a:t>–</a:t>
                      </a:r>
                      <a:r>
                        <a:rPr lang="en-GB" sz="1400" b="0" i="0" baseline="0" dirty="0" err="1">
                          <a:latin typeface="Muli" pitchFamily="2" charset="77"/>
                        </a:rPr>
                        <a:t>ly</a:t>
                      </a:r>
                      <a:r>
                        <a:rPr lang="en-GB" sz="1400" b="0" i="0" baseline="0" dirty="0">
                          <a:latin typeface="Muli" pitchFamily="2" charset="77"/>
                        </a:rPr>
                        <a:t> suffix to an adjective turns it into an adverb.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64851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calmly </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exactly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deadly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bravely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boldly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gladly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deeply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clearly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hourly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quickly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538036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OpenDyslexicAlta"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OpenDyslexicAlta" pitchFamily="2" charset="77"/>
                        </a:rPr>
                        <a:t>Adding the suffix </a:t>
                      </a:r>
                      <a:r>
                        <a:rPr lang="mr-IN" sz="1400" b="0" i="0" baseline="0" dirty="0">
                          <a:latin typeface="OpenDyslexicAlta" pitchFamily="2" charset="77"/>
                        </a:rPr>
                        <a:t>–</a:t>
                      </a:r>
                      <a:r>
                        <a:rPr lang="en-GB" sz="1400" baseline="0" dirty="0" err="1">
                          <a:latin typeface="OpenDyslexicAlta" pitchFamily="2" charset="77"/>
                        </a:rPr>
                        <a:t>ly</a:t>
                      </a:r>
                      <a:r>
                        <a:rPr lang="en-GB" sz="1400" baseline="0" dirty="0">
                          <a:latin typeface="OpenDyslexicAlta" pitchFamily="2" charset="77"/>
                        </a:rPr>
                        <a:t>.   Adding the </a:t>
                      </a:r>
                      <a:r>
                        <a:rPr lang="mr-IN" sz="1400" baseline="0" dirty="0">
                          <a:latin typeface="OpenDyslexicAlta" pitchFamily="2" charset="77"/>
                        </a:rPr>
                        <a:t>–</a:t>
                      </a:r>
                      <a:r>
                        <a:rPr lang="en-GB" sz="1400" baseline="0" dirty="0" err="1">
                          <a:latin typeface="OpenDyslexicAlta" pitchFamily="2" charset="77"/>
                        </a:rPr>
                        <a:t>ly</a:t>
                      </a:r>
                      <a:r>
                        <a:rPr lang="en-GB" sz="1400" baseline="0" dirty="0">
                          <a:latin typeface="OpenDyslexicAlta" pitchFamily="2" charset="77"/>
                        </a:rPr>
                        <a:t> suffix to an adjective turns it into an adverb.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OpenDyslexicAlta" pitchFamily="2" charset="77"/>
                      </a:endParaRPr>
                    </a:p>
                    <a:p>
                      <a:r>
                        <a:rPr lang="en-GB" sz="1400" baseline="0" dirty="0">
                          <a:latin typeface="OpenDyslexicAlta" pitchFamily="2" charset="77"/>
                        </a:rPr>
                        <a:t>Name:</a:t>
                      </a:r>
                      <a:endParaRPr lang="en-GB" sz="1400" dirty="0">
                        <a:latin typeface="OpenDyslexicAlta"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OpenDyslexicAlta"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462329" y="1396998"/>
            <a:ext cx="8489888" cy="707886"/>
          </a:xfrm>
          <a:prstGeom prst="rect">
            <a:avLst/>
          </a:prstGeom>
          <a:solidFill>
            <a:schemeClr val="accent5">
              <a:lumMod val="60000"/>
              <a:lumOff val="40000"/>
            </a:schemeClr>
          </a:solid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Change these adjectives to adverbs by adding </a:t>
            </a:r>
            <a:r>
              <a:rPr lang="en-GB" sz="2000" err="1">
                <a:latin typeface="OpenDyslexicAlta" pitchFamily="2" charset="77"/>
                <a:ea typeface="OpenDyslexic" charset="0"/>
                <a:cs typeface="OpenDyslexic" charset="0"/>
              </a:rPr>
              <a:t>ly</a:t>
            </a:r>
            <a:r>
              <a:rPr lang="en-GB" sz="2000">
                <a:latin typeface="OpenDyslexicAlta" pitchFamily="2" charset="77"/>
                <a:ea typeface="OpenDyslexic" charset="0"/>
                <a:cs typeface="OpenDyslexic" charset="0"/>
              </a:rPr>
              <a:t>. </a:t>
            </a:r>
          </a:p>
          <a:p>
            <a:r>
              <a:rPr lang="en-GB" sz="2000">
                <a:latin typeface="OpenDyslexicAlta" pitchFamily="2" charset="77"/>
                <a:ea typeface="OpenDyslexic" charset="0"/>
                <a:cs typeface="OpenDyslexic" charset="0"/>
              </a:rPr>
              <a:t>10 of them are your spellings. Circle them.</a:t>
            </a:r>
          </a:p>
        </p:txBody>
      </p:sp>
      <p:graphicFrame>
        <p:nvGraphicFramePr>
          <p:cNvPr id="6" name="Table 5"/>
          <p:cNvGraphicFramePr>
            <a:graphicFrameLocks noGrp="1"/>
          </p:cNvGraphicFramePr>
          <p:nvPr>
            <p:extLst>
              <p:ext uri="{D42A27DB-BD31-4B8C-83A1-F6EECF244321}">
                <p14:modId xmlns:p14="http://schemas.microsoft.com/office/powerpoint/2010/main" val="1297440714"/>
              </p:ext>
            </p:extLst>
          </p:nvPr>
        </p:nvGraphicFramePr>
        <p:xfrm>
          <a:off x="3457184" y="2288548"/>
          <a:ext cx="8489888" cy="4340848"/>
        </p:xfrm>
        <a:graphic>
          <a:graphicData uri="http://schemas.openxmlformats.org/drawingml/2006/table">
            <a:tbl>
              <a:tblPr firstRow="1" bandRow="1">
                <a:tableStyleId>{5940675A-B579-460E-94D1-54222C63F5DA}</a:tableStyleId>
              </a:tblPr>
              <a:tblGrid>
                <a:gridCol w="2122472">
                  <a:extLst>
                    <a:ext uri="{9D8B030D-6E8A-4147-A177-3AD203B41FA5}">
                      <a16:colId xmlns:a16="http://schemas.microsoft.com/office/drawing/2014/main" val="20000"/>
                    </a:ext>
                  </a:extLst>
                </a:gridCol>
                <a:gridCol w="2122472">
                  <a:extLst>
                    <a:ext uri="{9D8B030D-6E8A-4147-A177-3AD203B41FA5}">
                      <a16:colId xmlns:a16="http://schemas.microsoft.com/office/drawing/2014/main" val="20001"/>
                    </a:ext>
                  </a:extLst>
                </a:gridCol>
                <a:gridCol w="2122472">
                  <a:extLst>
                    <a:ext uri="{9D8B030D-6E8A-4147-A177-3AD203B41FA5}">
                      <a16:colId xmlns:a16="http://schemas.microsoft.com/office/drawing/2014/main" val="20002"/>
                    </a:ext>
                  </a:extLst>
                </a:gridCol>
                <a:gridCol w="2122472">
                  <a:extLst>
                    <a:ext uri="{9D8B030D-6E8A-4147-A177-3AD203B41FA5}">
                      <a16:colId xmlns:a16="http://schemas.microsoft.com/office/drawing/2014/main" val="20003"/>
                    </a:ext>
                  </a:extLst>
                </a:gridCol>
              </a:tblGrid>
              <a:tr h="542606">
                <a:tc>
                  <a:txBody>
                    <a:bodyPr/>
                    <a:lstStyle/>
                    <a:p>
                      <a:r>
                        <a:rPr lang="en-GB" sz="2000" b="0" i="0">
                          <a:latin typeface="OpenDyslexicAlta" pitchFamily="2" charset="77"/>
                          <a:ea typeface="OpenDyslexic" charset="0"/>
                          <a:cs typeface="OpenDyslexic" charset="0"/>
                        </a:rPr>
                        <a:t>swift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glad</a:t>
                      </a:r>
                      <a:r>
                        <a:rPr lang="en-GB" sz="2000" b="0" i="0" baseline="0">
                          <a:latin typeface="OpenDyslexicAlta" pitchFamily="2" charset="77"/>
                          <a:ea typeface="OpenDyslexic" charset="0"/>
                          <a:cs typeface="OpenDyslexic" charset="0"/>
                        </a:rPr>
                        <a:t> </a:t>
                      </a:r>
                      <a:r>
                        <a:rPr lang="en-GB" sz="2000" b="0" i="0">
                          <a:latin typeface="OpenDyslexicAlta" pitchFamily="2" charset="77"/>
                          <a:ea typeface="OpenDyslexic" charset="0"/>
                          <a:cs typeface="OpenDyslexic" charset="0"/>
                        </a:rPr>
                        <a:t>+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542606">
                <a:tc>
                  <a:txBody>
                    <a:bodyPr/>
                    <a:lstStyle/>
                    <a:p>
                      <a:r>
                        <a:rPr lang="en-GB" sz="2000" b="0" i="0">
                          <a:latin typeface="OpenDyslexicAlta" pitchFamily="2" charset="77"/>
                          <a:ea typeface="OpenDyslexic" charset="0"/>
                          <a:cs typeface="OpenDyslexic" charset="0"/>
                        </a:rPr>
                        <a:t>calm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exact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542606">
                <a:tc>
                  <a:txBody>
                    <a:bodyPr/>
                    <a:lstStyle/>
                    <a:p>
                      <a:r>
                        <a:rPr lang="en-GB" sz="2000" b="0" i="0">
                          <a:latin typeface="OpenDyslexicAlta" pitchFamily="2" charset="77"/>
                          <a:ea typeface="OpenDyslexic" charset="0"/>
                          <a:cs typeface="OpenDyslexic" charset="0"/>
                        </a:rPr>
                        <a:t>dead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brave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542606">
                <a:tc>
                  <a:txBody>
                    <a:bodyPr/>
                    <a:lstStyle/>
                    <a:p>
                      <a:r>
                        <a:rPr lang="en-GB" sz="2000" b="0" i="0">
                          <a:latin typeface="OpenDyslexicAlta" pitchFamily="2" charset="77"/>
                          <a:ea typeface="OpenDyslexic" charset="0"/>
                          <a:cs typeface="OpenDyslexic" charset="0"/>
                        </a:rPr>
                        <a:t>fair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honest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542606">
                <a:tc>
                  <a:txBody>
                    <a:bodyPr/>
                    <a:lstStyle/>
                    <a:p>
                      <a:r>
                        <a:rPr lang="en-GB" sz="2000" b="0" i="0">
                          <a:latin typeface="OpenDyslexicAlta" pitchFamily="2" charset="77"/>
                          <a:ea typeface="OpenDyslexic" charset="0"/>
                          <a:cs typeface="OpenDyslexic" charset="0"/>
                        </a:rPr>
                        <a:t>bold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deep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542606">
                <a:tc>
                  <a:txBody>
                    <a:bodyPr/>
                    <a:lstStyle/>
                    <a:p>
                      <a:r>
                        <a:rPr lang="en-GB" sz="2000" b="0" i="0">
                          <a:latin typeface="OpenDyslexicAlta" pitchFamily="2" charset="77"/>
                          <a:ea typeface="OpenDyslexic" charset="0"/>
                          <a:cs typeface="OpenDyslexic" charset="0"/>
                        </a:rPr>
                        <a:t>hour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quiet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542606">
                <a:tc>
                  <a:txBody>
                    <a:bodyPr/>
                    <a:lstStyle/>
                    <a:p>
                      <a:r>
                        <a:rPr lang="en-GB" sz="2000" b="0" i="0">
                          <a:latin typeface="OpenDyslexicAlta" pitchFamily="2" charset="77"/>
                          <a:ea typeface="OpenDyslexic" charset="0"/>
                          <a:cs typeface="OpenDyslexic" charset="0"/>
                        </a:rPr>
                        <a:t>serious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clear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542606">
                <a:tc>
                  <a:txBody>
                    <a:bodyPr/>
                    <a:lstStyle/>
                    <a:p>
                      <a:r>
                        <a:rPr lang="en-GB" sz="2000" b="0" i="0">
                          <a:latin typeface="OpenDyslexicAlta" pitchFamily="2" charset="77"/>
                          <a:ea typeface="OpenDyslexic" charset="0"/>
                          <a:cs typeface="OpenDyslexic" charset="0"/>
                        </a:rPr>
                        <a:t>quick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endParaRPr lang="en-GB" sz="2000" b="0" i="0">
                        <a:latin typeface="OpenDyslexicAlta" pitchFamily="2" charset="77"/>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slow + </a:t>
                      </a:r>
                      <a:r>
                        <a:rPr lang="en-GB" sz="2000" b="0" i="0" dirty="0" err="1">
                          <a:latin typeface="OpenDyslexicAlta" pitchFamily="2" charset="77"/>
                          <a:ea typeface="OpenDyslexic" charset="0"/>
                          <a:cs typeface="OpenDyslexic" charset="0"/>
                        </a:rPr>
                        <a:t>ly</a:t>
                      </a:r>
                      <a:r>
                        <a:rPr lang="en-GB" sz="2000" b="0" i="0" dirty="0">
                          <a:latin typeface="OpenDyslexicAlta" pitchFamily="2" charset="77"/>
                          <a:ea typeface="OpenDyslexic" charset="0"/>
                          <a:cs typeface="OpenDyslexic" charset="0"/>
                        </a:rPr>
                        <a:t> = </a:t>
                      </a: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0962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calmly </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exactly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deadly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bravely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boldly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gladly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deeply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clearly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hourly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quickly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4778841"/>
              </p:ext>
            </p:extLst>
          </p:nvPr>
        </p:nvGraphicFramePr>
        <p:xfrm>
          <a:off x="508000" y="325966"/>
          <a:ext cx="9055100" cy="97536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OpenDyslexicAlta"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OpenDyslexicAlta" pitchFamily="2" charset="77"/>
                        </a:rPr>
                        <a:t>Adding the suffix </a:t>
                      </a:r>
                      <a:r>
                        <a:rPr lang="mr-IN" sz="1400" b="0" i="0" baseline="0" dirty="0">
                          <a:latin typeface="OpenDyslexicAlta" pitchFamily="2" charset="77"/>
                        </a:rPr>
                        <a:t>–</a:t>
                      </a:r>
                      <a:r>
                        <a:rPr lang="en-GB" sz="1400" baseline="0" dirty="0" err="1">
                          <a:latin typeface="OpenDyslexicAlta" pitchFamily="2" charset="77"/>
                        </a:rPr>
                        <a:t>ly</a:t>
                      </a:r>
                      <a:r>
                        <a:rPr lang="en-GB" sz="1400" baseline="0" dirty="0">
                          <a:latin typeface="OpenDyslexicAlta" pitchFamily="2" charset="77"/>
                        </a:rPr>
                        <a:t>.   Adding the </a:t>
                      </a:r>
                      <a:r>
                        <a:rPr lang="mr-IN" sz="1400" baseline="0" dirty="0">
                          <a:latin typeface="OpenDyslexicAlta" pitchFamily="2" charset="77"/>
                        </a:rPr>
                        <a:t>–</a:t>
                      </a:r>
                      <a:r>
                        <a:rPr lang="en-GB" sz="1400" baseline="0" dirty="0" err="1">
                          <a:latin typeface="OpenDyslexicAlta" pitchFamily="2" charset="77"/>
                        </a:rPr>
                        <a:t>ly</a:t>
                      </a:r>
                      <a:r>
                        <a:rPr lang="en-GB" sz="1400" baseline="0" dirty="0">
                          <a:latin typeface="OpenDyslexicAlta" pitchFamily="2" charset="77"/>
                        </a:rPr>
                        <a:t> suffix to an adjective turns it into an adverb.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OpenDyslexicAlta" pitchFamily="2" charset="77"/>
                      </a:endParaRPr>
                    </a:p>
                    <a:p>
                      <a:r>
                        <a:rPr lang="en-GB" sz="1600" baseline="0" dirty="0">
                          <a:solidFill>
                            <a:srgbClr val="FF3860"/>
                          </a:solidFill>
                          <a:latin typeface="OpenDyslexicAlta" pitchFamily="2" charset="77"/>
                        </a:rPr>
                        <a:t>Answers: </a:t>
                      </a:r>
                      <a:endParaRPr lang="en-GB" sz="1600" dirty="0">
                        <a:solidFill>
                          <a:srgbClr val="FF3860"/>
                        </a:solidFill>
                        <a:latin typeface="OpenDyslexicAlta"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OpenDyslexicAlta"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462329" y="1396998"/>
            <a:ext cx="8489888" cy="707886"/>
          </a:xfrm>
          <a:prstGeom prst="rect">
            <a:avLst/>
          </a:prstGeom>
          <a:solidFill>
            <a:schemeClr val="accent5">
              <a:lumMod val="60000"/>
              <a:lumOff val="40000"/>
            </a:schemeClr>
          </a:solid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Change these adjectives to adverbs by adding </a:t>
            </a:r>
            <a:r>
              <a:rPr lang="en-GB" sz="2000" err="1">
                <a:latin typeface="OpenDyslexicAlta" pitchFamily="2" charset="77"/>
                <a:ea typeface="OpenDyslexic" charset="0"/>
                <a:cs typeface="OpenDyslexic" charset="0"/>
              </a:rPr>
              <a:t>ly</a:t>
            </a:r>
            <a:r>
              <a:rPr lang="en-GB" sz="2000">
                <a:latin typeface="OpenDyslexicAlta" pitchFamily="2" charset="77"/>
                <a:ea typeface="OpenDyslexic" charset="0"/>
                <a:cs typeface="OpenDyslexic" charset="0"/>
              </a:rPr>
              <a:t>. </a:t>
            </a:r>
          </a:p>
          <a:p>
            <a:r>
              <a:rPr lang="en-GB" sz="2000">
                <a:latin typeface="OpenDyslexicAlta" pitchFamily="2" charset="77"/>
                <a:ea typeface="OpenDyslexic" charset="0"/>
                <a:cs typeface="OpenDyslexic" charset="0"/>
              </a:rPr>
              <a:t>10 of them are your spellings. Circle them.</a:t>
            </a:r>
          </a:p>
        </p:txBody>
      </p:sp>
      <p:graphicFrame>
        <p:nvGraphicFramePr>
          <p:cNvPr id="6" name="Table 5"/>
          <p:cNvGraphicFramePr>
            <a:graphicFrameLocks noGrp="1"/>
          </p:cNvGraphicFramePr>
          <p:nvPr>
            <p:extLst>
              <p:ext uri="{D42A27DB-BD31-4B8C-83A1-F6EECF244321}">
                <p14:modId xmlns:p14="http://schemas.microsoft.com/office/powerpoint/2010/main" val="2982987903"/>
              </p:ext>
            </p:extLst>
          </p:nvPr>
        </p:nvGraphicFramePr>
        <p:xfrm>
          <a:off x="3457184" y="2288548"/>
          <a:ext cx="8489888" cy="4340848"/>
        </p:xfrm>
        <a:graphic>
          <a:graphicData uri="http://schemas.openxmlformats.org/drawingml/2006/table">
            <a:tbl>
              <a:tblPr firstRow="1" bandRow="1">
                <a:tableStyleId>{5940675A-B579-460E-94D1-54222C63F5DA}</a:tableStyleId>
              </a:tblPr>
              <a:tblGrid>
                <a:gridCol w="2122472">
                  <a:extLst>
                    <a:ext uri="{9D8B030D-6E8A-4147-A177-3AD203B41FA5}">
                      <a16:colId xmlns:a16="http://schemas.microsoft.com/office/drawing/2014/main" val="20000"/>
                    </a:ext>
                  </a:extLst>
                </a:gridCol>
                <a:gridCol w="2122472">
                  <a:extLst>
                    <a:ext uri="{9D8B030D-6E8A-4147-A177-3AD203B41FA5}">
                      <a16:colId xmlns:a16="http://schemas.microsoft.com/office/drawing/2014/main" val="20001"/>
                    </a:ext>
                  </a:extLst>
                </a:gridCol>
                <a:gridCol w="2122472">
                  <a:extLst>
                    <a:ext uri="{9D8B030D-6E8A-4147-A177-3AD203B41FA5}">
                      <a16:colId xmlns:a16="http://schemas.microsoft.com/office/drawing/2014/main" val="20002"/>
                    </a:ext>
                  </a:extLst>
                </a:gridCol>
                <a:gridCol w="2122472">
                  <a:extLst>
                    <a:ext uri="{9D8B030D-6E8A-4147-A177-3AD203B41FA5}">
                      <a16:colId xmlns:a16="http://schemas.microsoft.com/office/drawing/2014/main" val="20003"/>
                    </a:ext>
                  </a:extLst>
                </a:gridCol>
              </a:tblGrid>
              <a:tr h="542606">
                <a:tc>
                  <a:txBody>
                    <a:bodyPr/>
                    <a:lstStyle/>
                    <a:p>
                      <a:r>
                        <a:rPr lang="en-GB" sz="2000" b="0" i="0">
                          <a:latin typeface="OpenDyslexicAlta" pitchFamily="2" charset="77"/>
                          <a:ea typeface="OpenDyslexic" charset="0"/>
                          <a:cs typeface="OpenDyslexic" charset="0"/>
                        </a:rPr>
                        <a:t>swift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swiftly</a:t>
                      </a:r>
                    </a:p>
                  </a:txBody>
                  <a:tcPr/>
                </a:tc>
                <a:tc>
                  <a:txBody>
                    <a:bodyPr/>
                    <a:lstStyle/>
                    <a:p>
                      <a:r>
                        <a:rPr lang="en-GB" sz="2000" b="0" i="0">
                          <a:latin typeface="OpenDyslexicAlta" pitchFamily="2" charset="77"/>
                          <a:ea typeface="OpenDyslexic" charset="0"/>
                          <a:cs typeface="OpenDyslexic" charset="0"/>
                        </a:rPr>
                        <a:t>glad</a:t>
                      </a:r>
                      <a:r>
                        <a:rPr lang="en-GB" sz="2000" b="0" i="0" baseline="0">
                          <a:latin typeface="OpenDyslexicAlta" pitchFamily="2" charset="77"/>
                          <a:ea typeface="OpenDyslexic" charset="0"/>
                          <a:cs typeface="OpenDyslexic" charset="0"/>
                        </a:rPr>
                        <a:t> </a:t>
                      </a:r>
                      <a:r>
                        <a:rPr lang="en-GB" sz="2000" b="0" i="0">
                          <a:latin typeface="OpenDyslexicAlta" pitchFamily="2" charset="77"/>
                          <a:ea typeface="OpenDyslexic" charset="0"/>
                          <a:cs typeface="OpenDyslexic" charset="0"/>
                        </a:rPr>
                        <a:t>+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gladly</a:t>
                      </a:r>
                    </a:p>
                  </a:txBody>
                  <a:tcPr/>
                </a:tc>
                <a:extLst>
                  <a:ext uri="{0D108BD9-81ED-4DB2-BD59-A6C34878D82A}">
                    <a16:rowId xmlns:a16="http://schemas.microsoft.com/office/drawing/2014/main" val="10000"/>
                  </a:ext>
                </a:extLst>
              </a:tr>
              <a:tr h="542606">
                <a:tc>
                  <a:txBody>
                    <a:bodyPr/>
                    <a:lstStyle/>
                    <a:p>
                      <a:r>
                        <a:rPr lang="en-GB" sz="2000" b="0" i="0">
                          <a:latin typeface="OpenDyslexicAlta" pitchFamily="2" charset="77"/>
                          <a:ea typeface="OpenDyslexic" charset="0"/>
                          <a:cs typeface="OpenDyslexic" charset="0"/>
                        </a:rPr>
                        <a:t>calm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calmly</a:t>
                      </a:r>
                    </a:p>
                  </a:txBody>
                  <a:tcPr/>
                </a:tc>
                <a:tc>
                  <a:txBody>
                    <a:bodyPr/>
                    <a:lstStyle/>
                    <a:p>
                      <a:r>
                        <a:rPr lang="en-GB" sz="2000" b="0" i="0">
                          <a:latin typeface="OpenDyslexicAlta" pitchFamily="2" charset="77"/>
                          <a:ea typeface="OpenDyslexic" charset="0"/>
                          <a:cs typeface="OpenDyslexic" charset="0"/>
                        </a:rPr>
                        <a:t>exact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exactly</a:t>
                      </a:r>
                    </a:p>
                  </a:txBody>
                  <a:tcPr/>
                </a:tc>
                <a:extLst>
                  <a:ext uri="{0D108BD9-81ED-4DB2-BD59-A6C34878D82A}">
                    <a16:rowId xmlns:a16="http://schemas.microsoft.com/office/drawing/2014/main" val="10001"/>
                  </a:ext>
                </a:extLst>
              </a:tr>
              <a:tr h="542606">
                <a:tc>
                  <a:txBody>
                    <a:bodyPr/>
                    <a:lstStyle/>
                    <a:p>
                      <a:r>
                        <a:rPr lang="en-GB" sz="2000" b="0" i="0">
                          <a:latin typeface="OpenDyslexicAlta" pitchFamily="2" charset="77"/>
                          <a:ea typeface="OpenDyslexic" charset="0"/>
                          <a:cs typeface="OpenDyslexic" charset="0"/>
                        </a:rPr>
                        <a:t>dead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deadly</a:t>
                      </a:r>
                    </a:p>
                  </a:txBody>
                  <a:tcPr/>
                </a:tc>
                <a:tc>
                  <a:txBody>
                    <a:bodyPr/>
                    <a:lstStyle/>
                    <a:p>
                      <a:r>
                        <a:rPr lang="en-GB" sz="2000" b="0" i="0">
                          <a:latin typeface="OpenDyslexicAlta" pitchFamily="2" charset="77"/>
                          <a:ea typeface="OpenDyslexic" charset="0"/>
                          <a:cs typeface="OpenDyslexic" charset="0"/>
                        </a:rPr>
                        <a:t>brave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bravely</a:t>
                      </a:r>
                    </a:p>
                  </a:txBody>
                  <a:tcPr/>
                </a:tc>
                <a:extLst>
                  <a:ext uri="{0D108BD9-81ED-4DB2-BD59-A6C34878D82A}">
                    <a16:rowId xmlns:a16="http://schemas.microsoft.com/office/drawing/2014/main" val="10002"/>
                  </a:ext>
                </a:extLst>
              </a:tr>
              <a:tr h="542606">
                <a:tc>
                  <a:txBody>
                    <a:bodyPr/>
                    <a:lstStyle/>
                    <a:p>
                      <a:r>
                        <a:rPr lang="en-GB" sz="2000" b="0" i="0">
                          <a:latin typeface="OpenDyslexicAlta" pitchFamily="2" charset="77"/>
                          <a:ea typeface="OpenDyslexic" charset="0"/>
                          <a:cs typeface="OpenDyslexic" charset="0"/>
                        </a:rPr>
                        <a:t>fair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fairly</a:t>
                      </a:r>
                    </a:p>
                  </a:txBody>
                  <a:tcPr/>
                </a:tc>
                <a:tc>
                  <a:txBody>
                    <a:bodyPr/>
                    <a:lstStyle/>
                    <a:p>
                      <a:r>
                        <a:rPr lang="en-GB" sz="2000" b="0" i="0">
                          <a:latin typeface="OpenDyslexicAlta" pitchFamily="2" charset="77"/>
                          <a:ea typeface="OpenDyslexic" charset="0"/>
                          <a:cs typeface="OpenDyslexic" charset="0"/>
                        </a:rPr>
                        <a:t>honest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honestly</a:t>
                      </a:r>
                    </a:p>
                  </a:txBody>
                  <a:tcPr/>
                </a:tc>
                <a:extLst>
                  <a:ext uri="{0D108BD9-81ED-4DB2-BD59-A6C34878D82A}">
                    <a16:rowId xmlns:a16="http://schemas.microsoft.com/office/drawing/2014/main" val="10003"/>
                  </a:ext>
                </a:extLst>
              </a:tr>
              <a:tr h="542606">
                <a:tc>
                  <a:txBody>
                    <a:bodyPr/>
                    <a:lstStyle/>
                    <a:p>
                      <a:r>
                        <a:rPr lang="en-GB" sz="2000" b="0" i="0">
                          <a:latin typeface="OpenDyslexicAlta" pitchFamily="2" charset="77"/>
                          <a:ea typeface="OpenDyslexic" charset="0"/>
                          <a:cs typeface="OpenDyslexic" charset="0"/>
                        </a:rPr>
                        <a:t>bold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boldly</a:t>
                      </a:r>
                    </a:p>
                  </a:txBody>
                  <a:tcPr/>
                </a:tc>
                <a:tc>
                  <a:txBody>
                    <a:bodyPr/>
                    <a:lstStyle/>
                    <a:p>
                      <a:r>
                        <a:rPr lang="en-GB" sz="2000" b="0" i="0">
                          <a:latin typeface="OpenDyslexicAlta" pitchFamily="2" charset="77"/>
                          <a:ea typeface="OpenDyslexic" charset="0"/>
                          <a:cs typeface="OpenDyslexic" charset="0"/>
                        </a:rPr>
                        <a:t>deep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deeply</a:t>
                      </a:r>
                    </a:p>
                  </a:txBody>
                  <a:tcPr/>
                </a:tc>
                <a:extLst>
                  <a:ext uri="{0D108BD9-81ED-4DB2-BD59-A6C34878D82A}">
                    <a16:rowId xmlns:a16="http://schemas.microsoft.com/office/drawing/2014/main" val="10004"/>
                  </a:ext>
                </a:extLst>
              </a:tr>
              <a:tr h="542606">
                <a:tc>
                  <a:txBody>
                    <a:bodyPr/>
                    <a:lstStyle/>
                    <a:p>
                      <a:r>
                        <a:rPr lang="en-GB" sz="2000" b="0" i="0">
                          <a:latin typeface="OpenDyslexicAlta" pitchFamily="2" charset="77"/>
                          <a:ea typeface="OpenDyslexic" charset="0"/>
                          <a:cs typeface="OpenDyslexic" charset="0"/>
                        </a:rPr>
                        <a:t>hour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hourly</a:t>
                      </a:r>
                    </a:p>
                  </a:txBody>
                  <a:tcPr/>
                </a:tc>
                <a:tc>
                  <a:txBody>
                    <a:bodyPr/>
                    <a:lstStyle/>
                    <a:p>
                      <a:r>
                        <a:rPr lang="en-GB" sz="2000" b="0" i="0">
                          <a:latin typeface="OpenDyslexicAlta" pitchFamily="2" charset="77"/>
                          <a:ea typeface="OpenDyslexic" charset="0"/>
                          <a:cs typeface="OpenDyslexic" charset="0"/>
                        </a:rPr>
                        <a:t>quiet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quietly</a:t>
                      </a:r>
                    </a:p>
                  </a:txBody>
                  <a:tcPr/>
                </a:tc>
                <a:extLst>
                  <a:ext uri="{0D108BD9-81ED-4DB2-BD59-A6C34878D82A}">
                    <a16:rowId xmlns:a16="http://schemas.microsoft.com/office/drawing/2014/main" val="10005"/>
                  </a:ext>
                </a:extLst>
              </a:tr>
              <a:tr h="542606">
                <a:tc>
                  <a:txBody>
                    <a:bodyPr/>
                    <a:lstStyle/>
                    <a:p>
                      <a:r>
                        <a:rPr lang="en-GB" sz="2000" b="0" i="0">
                          <a:latin typeface="OpenDyslexicAlta" pitchFamily="2" charset="77"/>
                          <a:ea typeface="OpenDyslexic" charset="0"/>
                          <a:cs typeface="OpenDyslexic" charset="0"/>
                        </a:rPr>
                        <a:t>serious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seriously</a:t>
                      </a:r>
                    </a:p>
                  </a:txBody>
                  <a:tcPr/>
                </a:tc>
                <a:tc>
                  <a:txBody>
                    <a:bodyPr/>
                    <a:lstStyle/>
                    <a:p>
                      <a:r>
                        <a:rPr lang="en-GB" sz="2000" b="0" i="0">
                          <a:latin typeface="OpenDyslexicAlta" pitchFamily="2" charset="77"/>
                          <a:ea typeface="OpenDyslexic" charset="0"/>
                          <a:cs typeface="OpenDyslexic" charset="0"/>
                        </a:rPr>
                        <a:t>clear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clearly</a:t>
                      </a:r>
                    </a:p>
                  </a:txBody>
                  <a:tcPr/>
                </a:tc>
                <a:extLst>
                  <a:ext uri="{0D108BD9-81ED-4DB2-BD59-A6C34878D82A}">
                    <a16:rowId xmlns:a16="http://schemas.microsoft.com/office/drawing/2014/main" val="10006"/>
                  </a:ext>
                </a:extLst>
              </a:tr>
              <a:tr h="542606">
                <a:tc>
                  <a:txBody>
                    <a:bodyPr/>
                    <a:lstStyle/>
                    <a:p>
                      <a:r>
                        <a:rPr lang="en-GB" sz="2000" b="0" i="0">
                          <a:latin typeface="OpenDyslexicAlta" pitchFamily="2" charset="77"/>
                          <a:ea typeface="OpenDyslexic" charset="0"/>
                          <a:cs typeface="OpenDyslexic" charset="0"/>
                        </a:rPr>
                        <a:t>quick + </a:t>
                      </a:r>
                      <a:r>
                        <a:rPr lang="en-GB" sz="2000" b="0" i="0" err="1">
                          <a:latin typeface="OpenDyslexicAlta" pitchFamily="2" charset="77"/>
                          <a:ea typeface="OpenDyslexic" charset="0"/>
                          <a:cs typeface="OpenDyslexic" charset="0"/>
                        </a:rPr>
                        <a:t>ly</a:t>
                      </a:r>
                      <a:r>
                        <a:rPr lang="en-GB" sz="2000" b="0" i="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quickly</a:t>
                      </a:r>
                    </a:p>
                  </a:txBody>
                  <a:tcPr/>
                </a:tc>
                <a:tc>
                  <a:txBody>
                    <a:bodyPr/>
                    <a:lstStyle/>
                    <a:p>
                      <a:r>
                        <a:rPr lang="en-GB" sz="2000" b="0" i="0" dirty="0">
                          <a:latin typeface="OpenDyslexicAlta" pitchFamily="2" charset="77"/>
                          <a:ea typeface="OpenDyslexic" charset="0"/>
                          <a:cs typeface="OpenDyslexic" charset="0"/>
                        </a:rPr>
                        <a:t>slow + </a:t>
                      </a:r>
                      <a:r>
                        <a:rPr lang="en-GB" sz="2000" b="0" i="0" dirty="0" err="1">
                          <a:latin typeface="OpenDyslexicAlta" pitchFamily="2" charset="77"/>
                          <a:ea typeface="OpenDyslexic" charset="0"/>
                          <a:cs typeface="OpenDyslexic" charset="0"/>
                        </a:rPr>
                        <a:t>ly</a:t>
                      </a:r>
                      <a:r>
                        <a:rPr lang="en-GB" sz="2000" b="0" i="0" dirty="0">
                          <a:latin typeface="OpenDyslexicAlta" pitchFamily="2" charset="77"/>
                          <a:ea typeface="OpenDyslexic" charset="0"/>
                          <a:cs typeface="OpenDyslexic" charset="0"/>
                        </a:rPr>
                        <a:t> = </a:t>
                      </a:r>
                    </a:p>
                  </a:txBody>
                  <a:tcPr/>
                </a:tc>
                <a:tc>
                  <a:txBody>
                    <a:bodyPr/>
                    <a:lstStyle/>
                    <a:p>
                      <a:r>
                        <a:rPr lang="en-GB" sz="2000" b="0" i="0" dirty="0">
                          <a:solidFill>
                            <a:srgbClr val="FF3860"/>
                          </a:solidFill>
                          <a:latin typeface="OpenDyslexicAlta" pitchFamily="2" charset="77"/>
                          <a:ea typeface="OpenDyslexic" charset="0"/>
                          <a:cs typeface="OpenDyslexic" charset="0"/>
                        </a:rPr>
                        <a:t>slowly</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28181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Homophones </a:t>
            </a:r>
            <a:r>
              <a:rPr lang="mr-IN"/>
              <a:t>–</a:t>
            </a:r>
            <a:r>
              <a:rPr lang="en-GB"/>
              <a:t> words which have the same pronunciation but different meanings and/or spellings.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17</a:t>
            </a:r>
          </a:p>
        </p:txBody>
      </p:sp>
    </p:spTree>
    <p:extLst>
      <p:ext uri="{BB962C8B-B14F-4D97-AF65-F5344CB8AC3E}">
        <p14:creationId xmlns:p14="http://schemas.microsoft.com/office/powerpoint/2010/main" val="2743852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17</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 Homophones </a:t>
            </a:r>
            <a:r>
              <a:rPr lang="mr-IN" dirty="0"/>
              <a:t>–</a:t>
            </a:r>
            <a:r>
              <a:rPr lang="en-GB" dirty="0"/>
              <a:t> words which have the same pronunciation but different meanings and/or spellings.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023979750"/>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600" b="0" i="0">
                          <a:latin typeface="Muli" pitchFamily="2" charset="77"/>
                        </a:rPr>
                        <a:t>Ask the children what the word homophone means.</a:t>
                      </a:r>
                      <a:r>
                        <a:rPr lang="en-GB" sz="1600" b="0" i="0" baseline="0">
                          <a:latin typeface="Muli" pitchFamily="2" charset="77"/>
                        </a:rPr>
                        <a:t> Can they think of any examples?  Define them as words which have the same pronunciation but different meanings and/or spellings.   Discuss near homophones have slightly different pronunciations. </a:t>
                      </a:r>
                      <a:endParaRPr lang="en-GB" sz="1600" b="0" i="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600" b="0" i="0" baseline="0">
                          <a:latin typeface="Muli" pitchFamily="2" charset="77"/>
                        </a:rPr>
                        <a:t>Using the PowerPoint, display each example on the whiteboard. Ask the children to write down the word that they think goes in each gap.</a:t>
                      </a:r>
                    </a:p>
                    <a:p>
                      <a:endParaRPr lang="en-GB" sz="1600" b="0" i="0" baseline="0">
                        <a:latin typeface="Muli" pitchFamily="2" charset="77"/>
                      </a:endParaRPr>
                    </a:p>
                    <a:p>
                      <a:r>
                        <a:rPr lang="en-GB" sz="1600" b="0" i="0" baseline="0">
                          <a:latin typeface="Muli" pitchFamily="2" charset="77"/>
                        </a:rPr>
                        <a:t>After each example ask the children to share their responses and discuss any errors or misconceptions. </a:t>
                      </a:r>
                      <a:br>
                        <a:rPr lang="en-GB" sz="1600" b="0" i="0" baseline="0">
                          <a:latin typeface="Muli" pitchFamily="2" charset="77"/>
                        </a:rPr>
                      </a:br>
                      <a:endParaRPr lang="en-GB" sz="1600" b="0" i="0" baseline="0">
                        <a:latin typeface="Muli" pitchFamily="2" charset="77"/>
                      </a:endParaRPr>
                    </a:p>
                    <a:p>
                      <a:r>
                        <a:rPr lang="en-GB" sz="1600" b="0" i="0" baseline="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600" b="0" i="0">
                          <a:latin typeface="Muli" pitchFamily="2" charset="77"/>
                        </a:rPr>
                        <a:t>In</a:t>
                      </a:r>
                      <a:r>
                        <a:rPr lang="en-GB" sz="1600" b="0" i="0" baseline="0">
                          <a:latin typeface="Muli" pitchFamily="2" charset="77"/>
                        </a:rPr>
                        <a:t> small groups.  One child writes a sentence with one of this week’s spellings missing. E.g. The boy gave his gran a ________ big hug.</a:t>
                      </a:r>
                    </a:p>
                    <a:p>
                      <a:endParaRPr lang="en-GB" sz="1600" b="0" i="0" baseline="0">
                        <a:latin typeface="Muli" pitchFamily="2" charset="77"/>
                      </a:endParaRPr>
                    </a:p>
                    <a:p>
                      <a:r>
                        <a:rPr lang="en-GB" sz="1600" b="0" i="0" baseline="0">
                          <a:latin typeface="Muli" pitchFamily="2" charset="77"/>
                        </a:rPr>
                        <a:t>The other children on their table then write down the correct spelling on whiteboards.  The child who created the question shares which they thought was the right question and check each others’ answers.</a:t>
                      </a:r>
                      <a:br>
                        <a:rPr lang="en-GB" sz="1600" b="0" i="0" baseline="0">
                          <a:latin typeface="Muli" pitchFamily="2" charset="77"/>
                        </a:rPr>
                      </a:br>
                      <a:r>
                        <a:rPr lang="en-GB" sz="1600" b="0" i="0" baseline="0">
                          <a:latin typeface="Muli" pitchFamily="2" charset="77"/>
                        </a:rPr>
                        <a:t>The next child then writes a sentence and so on. </a:t>
                      </a:r>
                      <a:endParaRPr lang="en-GB" sz="16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247884686"/>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grate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great</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grown</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groan</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main</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mane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meat </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meet</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missed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mist</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3603170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a:t>The football match was ____ last night!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a:t>Which is the correct spelling?</a:t>
            </a:r>
          </a:p>
          <a:p>
            <a:pPr marL="0" indent="0" algn="ctr">
              <a:buNone/>
            </a:pPr>
            <a:endParaRPr lang="en-GB" sz="4200"/>
          </a:p>
          <a:p>
            <a:pPr marL="0" indent="0" algn="ctr">
              <a:buNone/>
            </a:pPr>
            <a:r>
              <a:rPr lang="en-GB" sz="4200"/>
              <a:t>grate           great</a:t>
            </a:r>
          </a:p>
        </p:txBody>
      </p:sp>
    </p:spTree>
    <p:extLst>
      <p:ext uri="{BB962C8B-B14F-4D97-AF65-F5344CB8AC3E}">
        <p14:creationId xmlns:p14="http://schemas.microsoft.com/office/powerpoint/2010/main" val="7773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football match was _</a:t>
            </a:r>
            <a:r>
              <a:rPr lang="en-GB" dirty="0">
                <a:solidFill>
                  <a:srgbClr val="FF3860"/>
                </a:solidFill>
              </a:rPr>
              <a:t>great</a:t>
            </a:r>
            <a:r>
              <a:rPr lang="en-GB" dirty="0"/>
              <a:t>_ last night!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grate           </a:t>
            </a:r>
            <a:r>
              <a:rPr lang="en-GB" sz="4200" dirty="0">
                <a:solidFill>
                  <a:srgbClr val="FF3860"/>
                </a:solidFill>
              </a:rPr>
              <a:t>great</a:t>
            </a:r>
          </a:p>
        </p:txBody>
      </p:sp>
      <p:sp>
        <p:nvSpPr>
          <p:cNvPr id="4" name="Rectangle 3">
            <a:extLst>
              <a:ext uri="{FF2B5EF4-FFF2-40B4-BE49-F238E27FC236}">
                <a16:creationId xmlns:a16="http://schemas.microsoft.com/office/drawing/2014/main" id="{5F6BC70B-C038-F847-9C99-61749DC012BB}"/>
              </a:ext>
            </a:extLst>
          </p:cNvPr>
          <p:cNvSpPr/>
          <p:nvPr/>
        </p:nvSpPr>
        <p:spPr>
          <a:xfrm>
            <a:off x="503072" y="218686"/>
            <a:ext cx="1249188" cy="369332"/>
          </a:xfrm>
          <a:prstGeom prst="rect">
            <a:avLst/>
          </a:prstGeom>
        </p:spPr>
        <p:txBody>
          <a:bodyPr wrap="none">
            <a:spAutoFit/>
          </a:bodyPr>
          <a:lstStyle/>
          <a:p>
            <a:pPr algn="ctr"/>
            <a:r>
              <a:rPr lang="en-GB" dirty="0">
                <a:solidFill>
                  <a:srgbClr val="FF3860"/>
                </a:solidFill>
                <a:latin typeface="OpenDyslexicAlta" pitchFamily="2" charset="77"/>
              </a:rPr>
              <a:t>Answer: </a:t>
            </a:r>
          </a:p>
        </p:txBody>
      </p:sp>
    </p:spTree>
    <p:extLst>
      <p:ext uri="{BB962C8B-B14F-4D97-AF65-F5344CB8AC3E}">
        <p14:creationId xmlns:p14="http://schemas.microsoft.com/office/powerpoint/2010/main" val="27933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7968806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The /u/ sound spelled ‘</a:t>
                      </a:r>
                      <a:r>
                        <a:rPr lang="en-GB" sz="1400" err="1">
                          <a:latin typeface="Muli" pitchFamily="2" charset="77"/>
                        </a:rPr>
                        <a:t>ou</a:t>
                      </a:r>
                      <a:r>
                        <a:rPr lang="en-GB" sz="140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18011897"/>
              </p:ext>
            </p:extLst>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tuch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double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truble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yung</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cusin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a:latin typeface="OpenDyslexicAlta" pitchFamily="2" charset="77"/>
                          <a:ea typeface="OpenDyslexic" charset="0"/>
                          <a:cs typeface="OpenDyslexic" charset="0"/>
                        </a:rPr>
                        <a:t>country</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enough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encurage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flurish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couple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57451709"/>
              </p:ext>
            </p:extLst>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Evie has scored 4/10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extLst>
              <p:ext uri="{D42A27DB-BD31-4B8C-83A1-F6EECF244321}">
                <p14:modId xmlns:p14="http://schemas.microsoft.com/office/powerpoint/2010/main" val="3619480825"/>
              </p:ext>
            </p:extLst>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5DE4A76D-0F02-489C-8C9E-BB27F5F63089}"/>
              </a:ext>
            </a:extLst>
          </p:cNvPr>
          <p:cNvSpPr/>
          <p:nvPr/>
        </p:nvSpPr>
        <p:spPr>
          <a:xfrm>
            <a:off x="240633" y="1550480"/>
            <a:ext cx="3339586" cy="5160674"/>
          </a:xfrm>
          <a:prstGeom prst="roundRect">
            <a:avLst>
              <a:gd name="adj" fmla="val 3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Tree>
    <p:extLst>
      <p:ext uri="{BB962C8B-B14F-4D97-AF65-F5344CB8AC3E}">
        <p14:creationId xmlns:p14="http://schemas.microsoft.com/office/powerpoint/2010/main" val="17865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a:t>My children are all ____ up now.</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a:t>Which is the correct spelling?</a:t>
            </a:r>
          </a:p>
          <a:p>
            <a:pPr marL="0" indent="0" algn="ctr">
              <a:buNone/>
            </a:pPr>
            <a:endParaRPr lang="en-GB" sz="4200"/>
          </a:p>
          <a:p>
            <a:pPr marL="0" indent="0" algn="ctr">
              <a:buNone/>
            </a:pPr>
            <a:r>
              <a:rPr lang="en-GB" sz="4200"/>
              <a:t>grown           groan</a:t>
            </a:r>
          </a:p>
        </p:txBody>
      </p:sp>
    </p:spTree>
    <p:extLst>
      <p:ext uri="{BB962C8B-B14F-4D97-AF65-F5344CB8AC3E}">
        <p14:creationId xmlns:p14="http://schemas.microsoft.com/office/powerpoint/2010/main" val="375383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children are all _</a:t>
            </a:r>
            <a:r>
              <a:rPr lang="en-GB" dirty="0">
                <a:solidFill>
                  <a:srgbClr val="FF3860"/>
                </a:solidFill>
              </a:rPr>
              <a:t>grown</a:t>
            </a:r>
            <a:r>
              <a:rPr lang="en-GB" dirty="0"/>
              <a:t>_ up now.</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solidFill>
                  <a:srgbClr val="FF3860"/>
                </a:solidFill>
              </a:rPr>
              <a:t>grown</a:t>
            </a:r>
            <a:r>
              <a:rPr lang="en-GB" sz="4200" dirty="0"/>
              <a:t>           groan</a:t>
            </a:r>
          </a:p>
        </p:txBody>
      </p:sp>
      <p:sp>
        <p:nvSpPr>
          <p:cNvPr id="4" name="Rectangle 3">
            <a:extLst>
              <a:ext uri="{FF2B5EF4-FFF2-40B4-BE49-F238E27FC236}">
                <a16:creationId xmlns:a16="http://schemas.microsoft.com/office/drawing/2014/main" id="{7BB98042-19ED-DA4D-800C-5B4D0E1C84E5}"/>
              </a:ext>
            </a:extLst>
          </p:cNvPr>
          <p:cNvSpPr/>
          <p:nvPr/>
        </p:nvSpPr>
        <p:spPr>
          <a:xfrm>
            <a:off x="503072" y="218686"/>
            <a:ext cx="1249188" cy="369332"/>
          </a:xfrm>
          <a:prstGeom prst="rect">
            <a:avLst/>
          </a:prstGeom>
        </p:spPr>
        <p:txBody>
          <a:bodyPr wrap="none">
            <a:spAutoFit/>
          </a:bodyPr>
          <a:lstStyle/>
          <a:p>
            <a:pPr algn="ctr"/>
            <a:r>
              <a:rPr lang="en-GB" dirty="0">
                <a:solidFill>
                  <a:srgbClr val="FF3860"/>
                </a:solidFill>
                <a:latin typeface="OpenDyslexicAlta" pitchFamily="2" charset="77"/>
              </a:rPr>
              <a:t>Answer: </a:t>
            </a:r>
          </a:p>
        </p:txBody>
      </p:sp>
    </p:spTree>
    <p:extLst>
      <p:ext uri="{BB962C8B-B14F-4D97-AF65-F5344CB8AC3E}">
        <p14:creationId xmlns:p14="http://schemas.microsoft.com/office/powerpoint/2010/main" val="87166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a:t>The horse’s _____ was beautiful and long.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a:t>Which is the correct spelling?</a:t>
            </a:r>
          </a:p>
          <a:p>
            <a:pPr marL="0" indent="0" algn="ctr">
              <a:buNone/>
            </a:pPr>
            <a:endParaRPr lang="en-GB" sz="4200"/>
          </a:p>
          <a:p>
            <a:pPr marL="0" indent="0" algn="ctr">
              <a:buNone/>
            </a:pPr>
            <a:r>
              <a:rPr lang="en-GB" sz="4200"/>
              <a:t>mane           main</a:t>
            </a:r>
          </a:p>
        </p:txBody>
      </p:sp>
    </p:spTree>
    <p:extLst>
      <p:ext uri="{BB962C8B-B14F-4D97-AF65-F5344CB8AC3E}">
        <p14:creationId xmlns:p14="http://schemas.microsoft.com/office/powerpoint/2010/main" val="28184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horse’s _</a:t>
            </a:r>
            <a:r>
              <a:rPr lang="en-GB" dirty="0">
                <a:solidFill>
                  <a:srgbClr val="FF3860"/>
                </a:solidFill>
              </a:rPr>
              <a:t>mane</a:t>
            </a:r>
            <a:r>
              <a:rPr lang="en-GB" dirty="0"/>
              <a:t>_ was beautiful and long.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solidFill>
                  <a:srgbClr val="FF3860"/>
                </a:solidFill>
              </a:rPr>
              <a:t>mane </a:t>
            </a:r>
            <a:r>
              <a:rPr lang="en-GB" sz="4200" dirty="0"/>
              <a:t>          main</a:t>
            </a:r>
          </a:p>
        </p:txBody>
      </p:sp>
      <p:sp>
        <p:nvSpPr>
          <p:cNvPr id="4" name="Rectangle 3">
            <a:extLst>
              <a:ext uri="{FF2B5EF4-FFF2-40B4-BE49-F238E27FC236}">
                <a16:creationId xmlns:a16="http://schemas.microsoft.com/office/drawing/2014/main" id="{4CCFEC0E-7A4D-6D48-92B2-C096351297D5}"/>
              </a:ext>
            </a:extLst>
          </p:cNvPr>
          <p:cNvSpPr/>
          <p:nvPr/>
        </p:nvSpPr>
        <p:spPr>
          <a:xfrm>
            <a:off x="503072" y="218686"/>
            <a:ext cx="1249188" cy="369332"/>
          </a:xfrm>
          <a:prstGeom prst="rect">
            <a:avLst/>
          </a:prstGeom>
        </p:spPr>
        <p:txBody>
          <a:bodyPr wrap="none">
            <a:spAutoFit/>
          </a:bodyPr>
          <a:lstStyle/>
          <a:p>
            <a:pPr algn="ctr"/>
            <a:r>
              <a:rPr lang="en-GB" dirty="0">
                <a:solidFill>
                  <a:srgbClr val="FF3860"/>
                </a:solidFill>
                <a:latin typeface="OpenDyslexicAlta" pitchFamily="2" charset="77"/>
              </a:rPr>
              <a:t>Answer: </a:t>
            </a:r>
          </a:p>
        </p:txBody>
      </p:sp>
    </p:spTree>
    <p:extLst>
      <p:ext uri="{BB962C8B-B14F-4D97-AF65-F5344CB8AC3E}">
        <p14:creationId xmlns:p14="http://schemas.microsoft.com/office/powerpoint/2010/main" val="15275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a:t>Where should we _____ up tomorrow morning?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a:t>Which is the correct spelling?</a:t>
            </a:r>
          </a:p>
          <a:p>
            <a:pPr marL="0" indent="0" algn="ctr">
              <a:buNone/>
            </a:pPr>
            <a:endParaRPr lang="en-GB" sz="4200"/>
          </a:p>
          <a:p>
            <a:pPr marL="0" indent="0" algn="ctr">
              <a:buNone/>
            </a:pPr>
            <a:r>
              <a:rPr lang="en-GB" sz="4200"/>
              <a:t>meat           meet</a:t>
            </a:r>
          </a:p>
        </p:txBody>
      </p:sp>
    </p:spTree>
    <p:extLst>
      <p:ext uri="{BB962C8B-B14F-4D97-AF65-F5344CB8AC3E}">
        <p14:creationId xmlns:p14="http://schemas.microsoft.com/office/powerpoint/2010/main" val="36807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Where should we _</a:t>
            </a:r>
            <a:r>
              <a:rPr lang="en-GB" dirty="0">
                <a:solidFill>
                  <a:srgbClr val="FF3860"/>
                </a:solidFill>
              </a:rPr>
              <a:t>meet</a:t>
            </a:r>
            <a:r>
              <a:rPr lang="en-GB" dirty="0"/>
              <a:t>_ up tomorrow morning?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meat           </a:t>
            </a:r>
            <a:r>
              <a:rPr lang="en-GB" sz="4200" dirty="0">
                <a:solidFill>
                  <a:srgbClr val="FF3860"/>
                </a:solidFill>
              </a:rPr>
              <a:t>meet</a:t>
            </a:r>
          </a:p>
        </p:txBody>
      </p:sp>
      <p:sp>
        <p:nvSpPr>
          <p:cNvPr id="4" name="Rectangle 3">
            <a:extLst>
              <a:ext uri="{FF2B5EF4-FFF2-40B4-BE49-F238E27FC236}">
                <a16:creationId xmlns:a16="http://schemas.microsoft.com/office/drawing/2014/main" id="{1FE783D8-DEFF-E942-AEA7-AB63CBFECD47}"/>
              </a:ext>
            </a:extLst>
          </p:cNvPr>
          <p:cNvSpPr/>
          <p:nvPr/>
        </p:nvSpPr>
        <p:spPr>
          <a:xfrm>
            <a:off x="503072" y="218686"/>
            <a:ext cx="1249188" cy="369332"/>
          </a:xfrm>
          <a:prstGeom prst="rect">
            <a:avLst/>
          </a:prstGeom>
        </p:spPr>
        <p:txBody>
          <a:bodyPr wrap="none">
            <a:spAutoFit/>
          </a:bodyPr>
          <a:lstStyle/>
          <a:p>
            <a:pPr algn="ctr"/>
            <a:r>
              <a:rPr lang="en-GB" dirty="0">
                <a:solidFill>
                  <a:srgbClr val="FF3860"/>
                </a:solidFill>
                <a:latin typeface="OpenDyslexicAlta" pitchFamily="2" charset="77"/>
              </a:rPr>
              <a:t>Answer: </a:t>
            </a:r>
          </a:p>
        </p:txBody>
      </p:sp>
    </p:spTree>
    <p:extLst>
      <p:ext uri="{BB962C8B-B14F-4D97-AF65-F5344CB8AC3E}">
        <p14:creationId xmlns:p14="http://schemas.microsoft.com/office/powerpoint/2010/main" val="26589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fontScale="90000"/>
          </a:bodyPr>
          <a:lstStyle/>
          <a:p>
            <a:r>
              <a:rPr lang="en-GB"/>
              <a:t>It was early morning and the _____ was swirling around the boats.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a:t>Which is the correct spelling?</a:t>
            </a:r>
          </a:p>
          <a:p>
            <a:pPr marL="0" indent="0" algn="ctr">
              <a:buNone/>
            </a:pPr>
            <a:endParaRPr lang="en-GB" sz="4200"/>
          </a:p>
          <a:p>
            <a:pPr marL="0" indent="0" algn="ctr">
              <a:buNone/>
            </a:pPr>
            <a:r>
              <a:rPr lang="en-GB" sz="4200"/>
              <a:t>mist           missed</a:t>
            </a:r>
          </a:p>
        </p:txBody>
      </p:sp>
    </p:spTree>
    <p:extLst>
      <p:ext uri="{BB962C8B-B14F-4D97-AF65-F5344CB8AC3E}">
        <p14:creationId xmlns:p14="http://schemas.microsoft.com/office/powerpoint/2010/main" val="40695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fontScale="90000"/>
          </a:bodyPr>
          <a:lstStyle/>
          <a:p>
            <a:r>
              <a:rPr lang="en-GB" dirty="0"/>
              <a:t>It was early morning and the _</a:t>
            </a:r>
            <a:r>
              <a:rPr lang="en-GB" dirty="0">
                <a:solidFill>
                  <a:srgbClr val="FF3860"/>
                </a:solidFill>
              </a:rPr>
              <a:t>mist</a:t>
            </a:r>
            <a:r>
              <a:rPr lang="en-GB" dirty="0"/>
              <a:t>_ was swirling around the boats.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solidFill>
                  <a:srgbClr val="FF3860"/>
                </a:solidFill>
              </a:rPr>
              <a:t>mist</a:t>
            </a:r>
            <a:r>
              <a:rPr lang="en-GB" sz="4200" dirty="0"/>
              <a:t>           missed</a:t>
            </a:r>
          </a:p>
        </p:txBody>
      </p:sp>
      <p:sp>
        <p:nvSpPr>
          <p:cNvPr id="4" name="Rectangle 3">
            <a:extLst>
              <a:ext uri="{FF2B5EF4-FFF2-40B4-BE49-F238E27FC236}">
                <a16:creationId xmlns:a16="http://schemas.microsoft.com/office/drawing/2014/main" id="{502C155C-2599-5940-80AA-7AF304DBEB46}"/>
              </a:ext>
            </a:extLst>
          </p:cNvPr>
          <p:cNvSpPr/>
          <p:nvPr/>
        </p:nvSpPr>
        <p:spPr>
          <a:xfrm>
            <a:off x="503072" y="218686"/>
            <a:ext cx="1249188" cy="369332"/>
          </a:xfrm>
          <a:prstGeom prst="rect">
            <a:avLst/>
          </a:prstGeom>
        </p:spPr>
        <p:txBody>
          <a:bodyPr wrap="none">
            <a:spAutoFit/>
          </a:bodyPr>
          <a:lstStyle/>
          <a:p>
            <a:pPr algn="ctr"/>
            <a:r>
              <a:rPr lang="en-GB" dirty="0">
                <a:solidFill>
                  <a:srgbClr val="FF3860"/>
                </a:solidFill>
                <a:latin typeface="OpenDyslexicAlta" pitchFamily="2" charset="77"/>
              </a:rPr>
              <a:t>Answer: </a:t>
            </a:r>
          </a:p>
        </p:txBody>
      </p:sp>
    </p:spTree>
    <p:extLst>
      <p:ext uri="{BB962C8B-B14F-4D97-AF65-F5344CB8AC3E}">
        <p14:creationId xmlns:p14="http://schemas.microsoft.com/office/powerpoint/2010/main" val="14135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4375079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07649731"/>
                    </a:ext>
                  </a:extLst>
                </a:gridCol>
                <a:gridCol w="1858433">
                  <a:extLst>
                    <a:ext uri="{9D8B030D-6E8A-4147-A177-3AD203B41FA5}">
                      <a16:colId xmlns:a16="http://schemas.microsoft.com/office/drawing/2014/main" val="348904309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grate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great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grown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groan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main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mane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meat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meet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missed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mist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47911379"/>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49623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040345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grate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great</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grown</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groan</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main</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mane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meat </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meet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missed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mist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99822357"/>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94971" y="1366417"/>
            <a:ext cx="8352102" cy="5447645"/>
          </a:xfrm>
          <a:prstGeom prst="rect">
            <a:avLst/>
          </a:prstGeom>
          <a:noFill/>
        </p:spPr>
        <p:txBody>
          <a:bodyPr wrap="square" rtlCol="0">
            <a:spAutoFit/>
          </a:bodyPr>
          <a:lstStyle/>
          <a:p>
            <a:r>
              <a:rPr lang="en-GB" sz="2000" dirty="0">
                <a:latin typeface="OpenDyslexicAlta" pitchFamily="2" charset="77"/>
                <a:ea typeface="OpenDyslexic" charset="0"/>
                <a:cs typeface="OpenDyslexic" charset="0"/>
              </a:rPr>
              <a:t>Can you circle the correct word for the sentence?</a:t>
            </a:r>
          </a:p>
          <a:p>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I told my friend that his new roller skates looked great/grate.</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My little sister had grown/groan so much that she was far too big for her bicycle.</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The lion roared a terrifying roar and shook his mighty main/mane.</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I was very pleased to meat/meet my favourite football player.</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The boat was hidden in the missed/mist.</a:t>
            </a:r>
          </a:p>
          <a:p>
            <a:pPr marL="457200" indent="-457200">
              <a:buAutoNum type="arabicPeriod"/>
            </a:pPr>
            <a:endParaRPr lang="en-GB" sz="2000" dirty="0">
              <a:latin typeface="OpenDyslexicAlta" pitchFamily="2" charset="77"/>
              <a:ea typeface="OpenDyslexic" charset="0"/>
              <a:cs typeface="OpenDyslexic" charset="0"/>
            </a:endParaRPr>
          </a:p>
          <a:p>
            <a:pPr algn="ctr"/>
            <a:r>
              <a:rPr lang="en-GB" sz="2000" dirty="0">
                <a:latin typeface="OpenDyslexicAlta" pitchFamily="2" charset="77"/>
                <a:ea typeface="OpenDyslexic" charset="0"/>
                <a:cs typeface="OpenDyslexic" charset="0"/>
              </a:rPr>
              <a:t>Can you think of any other homophone pairs?</a:t>
            </a:r>
          </a:p>
        </p:txBody>
      </p:sp>
    </p:spTree>
    <p:extLst>
      <p:ext uri="{BB962C8B-B14F-4D97-AF65-F5344CB8AC3E}">
        <p14:creationId xmlns:p14="http://schemas.microsoft.com/office/powerpoint/2010/main" val="183300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9339822"/>
              </p:ext>
            </p:extLst>
          </p:nvPr>
        </p:nvGraphicFramePr>
        <p:xfrm>
          <a:off x="508000" y="325966"/>
          <a:ext cx="9055100" cy="91440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800" b="0" i="0">
                          <a:latin typeface="Muli" pitchFamily="2" charset="77"/>
                        </a:rPr>
                        <a:t>The /u/ sound spelled ‘</a:t>
                      </a:r>
                      <a:r>
                        <a:rPr lang="en-GB" sz="1800" err="1">
                          <a:latin typeface="Muli" pitchFamily="2" charset="77"/>
                        </a:rPr>
                        <a:t>ou</a:t>
                      </a:r>
                      <a:r>
                        <a:rPr lang="en-GB" sz="180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tuch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double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truble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yung</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cusin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a:latin typeface="OpenDyslexicAlta" pitchFamily="2" charset="77"/>
                          <a:ea typeface="OpenDyslexic" charset="0"/>
                          <a:cs typeface="OpenDyslexic" charset="0"/>
                        </a:rPr>
                        <a:t>country</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enough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encurage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flurish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couple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59477126"/>
              </p:ext>
            </p:extLst>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r>
                        <a:rPr lang="en-GB" b="0" i="0">
                          <a:solidFill>
                            <a:srgbClr val="FF3860"/>
                          </a:solidFill>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0"/>
                  </a:ext>
                </a:extLst>
              </a:tr>
              <a:tr h="457200">
                <a:tc>
                  <a:txBody>
                    <a:bodyPr/>
                    <a:lstStyle/>
                    <a:p>
                      <a:r>
                        <a:rPr lang="en-GB" b="0" i="0">
                          <a:solidFill>
                            <a:srgbClr val="FF3860"/>
                          </a:solidFill>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1"/>
                  </a:ext>
                </a:extLst>
              </a:tr>
              <a:tr h="457200">
                <a:tc>
                  <a:txBody>
                    <a:bodyPr/>
                    <a:lstStyle/>
                    <a:p>
                      <a:r>
                        <a:rPr lang="en-GB" b="0" i="0">
                          <a:solidFill>
                            <a:srgbClr val="FF3860"/>
                          </a:solidFill>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2"/>
                  </a:ext>
                </a:extLst>
              </a:tr>
              <a:tr h="457200">
                <a:tc>
                  <a:txBody>
                    <a:bodyPr/>
                    <a:lstStyle/>
                    <a:p>
                      <a:r>
                        <a:rPr lang="en-GB" b="0" i="0">
                          <a:solidFill>
                            <a:srgbClr val="FF3860"/>
                          </a:solidFill>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3"/>
                  </a:ext>
                </a:extLst>
              </a:tr>
              <a:tr h="457200">
                <a:tc>
                  <a:txBody>
                    <a:bodyPr/>
                    <a:lstStyle/>
                    <a:p>
                      <a:r>
                        <a:rPr lang="en-GB" b="0" i="0">
                          <a:solidFill>
                            <a:srgbClr val="FF3860"/>
                          </a:solidFill>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4"/>
                  </a:ext>
                </a:extLst>
              </a:tr>
              <a:tr h="457200">
                <a:tc>
                  <a:txBody>
                    <a:bodyPr/>
                    <a:lstStyle/>
                    <a:p>
                      <a:r>
                        <a:rPr lang="en-GB" b="0" i="0">
                          <a:solidFill>
                            <a:srgbClr val="FF3860"/>
                          </a:solidFill>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5"/>
                  </a:ext>
                </a:extLst>
              </a:tr>
              <a:tr h="457200">
                <a:tc>
                  <a:txBody>
                    <a:bodyPr/>
                    <a:lstStyle/>
                    <a:p>
                      <a:r>
                        <a:rPr lang="en-GB" b="0" i="0">
                          <a:solidFill>
                            <a:srgbClr val="FF3860"/>
                          </a:solidFill>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6"/>
                  </a:ext>
                </a:extLst>
              </a:tr>
              <a:tr h="457200">
                <a:tc>
                  <a:txBody>
                    <a:bodyPr/>
                    <a:lstStyle/>
                    <a:p>
                      <a:r>
                        <a:rPr lang="en-GB" b="0" i="0">
                          <a:solidFill>
                            <a:srgbClr val="FF3860"/>
                          </a:solidFill>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7"/>
                  </a:ext>
                </a:extLst>
              </a:tr>
              <a:tr h="457200">
                <a:tc>
                  <a:txBody>
                    <a:bodyPr/>
                    <a:lstStyle/>
                    <a:p>
                      <a:r>
                        <a:rPr lang="en-GB" b="0" i="0">
                          <a:solidFill>
                            <a:srgbClr val="FF3860"/>
                          </a:solidFill>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8"/>
                  </a:ext>
                </a:extLst>
              </a:tr>
              <a:tr h="457200">
                <a:tc>
                  <a:txBody>
                    <a:bodyPr/>
                    <a:lstStyle/>
                    <a:p>
                      <a:r>
                        <a:rPr lang="en-GB" b="0" i="0">
                          <a:solidFill>
                            <a:srgbClr val="FF3860"/>
                          </a:solidFill>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Evie has scored 4/10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692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grate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great</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grown</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groan</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main</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mane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meat </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meet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missed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mist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067728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94971" y="1366417"/>
            <a:ext cx="8352102" cy="5447645"/>
          </a:xfrm>
          <a:prstGeom prst="rect">
            <a:avLst/>
          </a:prstGeom>
          <a:noFill/>
        </p:spPr>
        <p:txBody>
          <a:bodyPr wrap="square" rtlCol="0">
            <a:spAutoFit/>
          </a:bodyPr>
          <a:lstStyle/>
          <a:p>
            <a:r>
              <a:rPr lang="en-GB" sz="2000" dirty="0">
                <a:latin typeface="OpenDyslexicAlta" pitchFamily="2" charset="77"/>
                <a:ea typeface="OpenDyslexic" charset="0"/>
                <a:cs typeface="OpenDyslexic" charset="0"/>
              </a:rPr>
              <a:t>Can you circle the correct word for the sentence?</a:t>
            </a:r>
          </a:p>
          <a:p>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I told my friend that his new roller skates looked great/grate.</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My little sister had grown/groan so much that she was far too big for her bicycle.</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The lion roared a terrifying roar and shook his mighty main/mane.</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I was very pleased to meat/meet my favourite football player.</a:t>
            </a:r>
          </a:p>
          <a:p>
            <a:pPr marL="457200" indent="-457200">
              <a:buAutoNum type="arabicPeriod"/>
            </a:pPr>
            <a:endParaRPr lang="en-GB" sz="2000" dirty="0">
              <a:latin typeface="OpenDyslexicAlta" pitchFamily="2" charset="77"/>
              <a:ea typeface="OpenDyslexic" charset="0"/>
              <a:cs typeface="OpenDyslexic" charset="0"/>
            </a:endParaRPr>
          </a:p>
          <a:p>
            <a:pPr marL="457200" indent="-457200">
              <a:buAutoNum type="arabicPeriod"/>
            </a:pPr>
            <a:r>
              <a:rPr lang="en-GB" sz="2000" dirty="0">
                <a:latin typeface="OpenDyslexicAlta" pitchFamily="2" charset="77"/>
                <a:ea typeface="OpenDyslexic" charset="0"/>
                <a:cs typeface="OpenDyslexic" charset="0"/>
              </a:rPr>
              <a:t>The boat was hidden in the missed/mist.</a:t>
            </a:r>
          </a:p>
          <a:p>
            <a:pPr marL="457200" indent="-457200">
              <a:buAutoNum type="arabicPeriod"/>
            </a:pPr>
            <a:endParaRPr lang="en-GB" sz="2000" dirty="0">
              <a:latin typeface="OpenDyslexicAlta" pitchFamily="2" charset="77"/>
              <a:ea typeface="OpenDyslexic" charset="0"/>
              <a:cs typeface="OpenDyslexic" charset="0"/>
            </a:endParaRPr>
          </a:p>
          <a:p>
            <a:pPr algn="ctr"/>
            <a:r>
              <a:rPr lang="en-GB" sz="2000" dirty="0">
                <a:latin typeface="OpenDyslexicAlta" pitchFamily="2" charset="77"/>
                <a:ea typeface="OpenDyslexic" charset="0"/>
                <a:cs typeface="OpenDyslexic" charset="0"/>
              </a:rPr>
              <a:t>Can you think of any other homophone pairs?</a:t>
            </a:r>
          </a:p>
        </p:txBody>
      </p:sp>
      <p:sp>
        <p:nvSpPr>
          <p:cNvPr id="2" name="Oval 1">
            <a:extLst>
              <a:ext uri="{FF2B5EF4-FFF2-40B4-BE49-F238E27FC236}">
                <a16:creationId xmlns:a16="http://schemas.microsoft.com/office/drawing/2014/main" id="{B322DA1A-C897-D045-8E9D-7360B5CE0E97}"/>
              </a:ext>
            </a:extLst>
          </p:cNvPr>
          <p:cNvSpPr/>
          <p:nvPr/>
        </p:nvSpPr>
        <p:spPr>
          <a:xfrm>
            <a:off x="3976255" y="2452255"/>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AD2166-BA6B-294C-8501-C8417593BBBC}"/>
              </a:ext>
            </a:extLst>
          </p:cNvPr>
          <p:cNvSpPr/>
          <p:nvPr/>
        </p:nvSpPr>
        <p:spPr>
          <a:xfrm>
            <a:off x="6787350" y="3013364"/>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4560EA2-AD80-B043-946D-E1CB3EFCBC56}"/>
              </a:ext>
            </a:extLst>
          </p:cNvPr>
          <p:cNvSpPr/>
          <p:nvPr/>
        </p:nvSpPr>
        <p:spPr>
          <a:xfrm>
            <a:off x="4793673" y="4217522"/>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E2DBFB5-9D2B-794D-B928-E7C6C00472A9}"/>
              </a:ext>
            </a:extLst>
          </p:cNvPr>
          <p:cNvSpPr/>
          <p:nvPr/>
        </p:nvSpPr>
        <p:spPr>
          <a:xfrm>
            <a:off x="7897091" y="4868685"/>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CC5C98-27DD-9F48-A7FE-5291A9401A6C}"/>
              </a:ext>
            </a:extLst>
          </p:cNvPr>
          <p:cNvSpPr/>
          <p:nvPr/>
        </p:nvSpPr>
        <p:spPr>
          <a:xfrm>
            <a:off x="8853053" y="5759804"/>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1873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18</a:t>
            </a:r>
          </a:p>
        </p:txBody>
      </p:sp>
    </p:spTree>
    <p:extLst>
      <p:ext uri="{BB962C8B-B14F-4D97-AF65-F5344CB8AC3E}">
        <p14:creationId xmlns:p14="http://schemas.microsoft.com/office/powerpoint/2010/main" val="461855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18</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a:solidFill>
                  <a:srgbClr val="FF3860"/>
                </a:solidFill>
              </a:rPr>
              <a:t>Challenge Words</a:t>
            </a:r>
          </a:p>
          <a:p>
            <a:endParaRPr lang="en-GB"/>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533642240"/>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build</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describe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imagine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library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natural</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ordinary</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recent</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weight</a:t>
                      </a:r>
                    </a:p>
                  </a:txBody>
                  <a:tcPr/>
                </a:tc>
                <a:extLst>
                  <a:ext uri="{0D108BD9-81ED-4DB2-BD59-A6C34878D82A}">
                    <a16:rowId xmlns:a16="http://schemas.microsoft.com/office/drawing/2014/main" val="615534220"/>
                  </a:ext>
                </a:extLst>
              </a:tr>
            </a:tbl>
          </a:graphicData>
        </a:graphic>
      </p:graphicFrame>
      <p:sp>
        <p:nvSpPr>
          <p:cNvPr id="5" name="Rectangle 4"/>
          <p:cNvSpPr/>
          <p:nvPr/>
        </p:nvSpPr>
        <p:spPr>
          <a:xfrm>
            <a:off x="3629937" y="1554366"/>
            <a:ext cx="7493175" cy="923330"/>
          </a:xfrm>
          <a:prstGeom prst="rect">
            <a:avLst/>
          </a:prstGeom>
        </p:spPr>
        <p:txBody>
          <a:bodyPr wrap="square">
            <a:spAutoFit/>
          </a:bodyPr>
          <a:lstStyle/>
          <a:p>
            <a:pPr algn="ctr"/>
            <a:r>
              <a:rPr lang="en-GB" u="sng">
                <a:latin typeface="OpenDyslexicAlta" pitchFamily="2" charset="77"/>
                <a:ea typeface="OpenDyslexic" charset="0"/>
                <a:cs typeface="OpenDyslexic" charset="0"/>
              </a:rPr>
              <a:t>Challenge Week </a:t>
            </a:r>
          </a:p>
          <a:p>
            <a:pPr algn="ctr"/>
            <a:endParaRPr lang="en-GB">
              <a:latin typeface="OpenDyslexicAlta" pitchFamily="2" charset="77"/>
              <a:ea typeface="OpenDyslexic" charset="0"/>
              <a:cs typeface="OpenDyslexic" charset="0"/>
            </a:endParaRPr>
          </a:p>
          <a:p>
            <a:pPr algn="ctr"/>
            <a:r>
              <a:rPr lang="en-GB">
                <a:latin typeface="OpenDyslexicAlta" pitchFamily="2" charset="77"/>
                <a:ea typeface="OpenDyslexic" charset="0"/>
                <a:cs typeface="OpenDyslexic" charset="0"/>
              </a:rPr>
              <a:t>Choose an activity from the Challenge Activity Pack.</a:t>
            </a:r>
          </a:p>
        </p:txBody>
      </p:sp>
    </p:spTree>
    <p:extLst>
      <p:ext uri="{BB962C8B-B14F-4D97-AF65-F5344CB8AC3E}">
        <p14:creationId xmlns:p14="http://schemas.microsoft.com/office/powerpoint/2010/main" val="10575459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9914250"/>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056509427"/>
                    </a:ext>
                  </a:extLst>
                </a:gridCol>
                <a:gridCol w="1858433">
                  <a:extLst>
                    <a:ext uri="{9D8B030D-6E8A-4147-A177-3AD203B41FA5}">
                      <a16:colId xmlns:a16="http://schemas.microsoft.com/office/drawing/2014/main" val="4034691482"/>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build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describe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imagine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library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natural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ordinary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promise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recent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suppose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weight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488911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17826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build</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describe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imagine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library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natural</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ordinary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recent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weight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3818804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12458" y="2449726"/>
          <a:ext cx="8434614" cy="4179670"/>
        </p:xfrm>
        <a:graphic>
          <a:graphicData uri="http://schemas.openxmlformats.org/drawingml/2006/table">
            <a:tbl>
              <a:tblPr firstRow="1" bandRow="1">
                <a:tableStyleId>{5940675A-B579-460E-94D1-54222C63F5DA}</a:tableStyleId>
              </a:tblPr>
              <a:tblGrid>
                <a:gridCol w="2811538">
                  <a:extLst>
                    <a:ext uri="{9D8B030D-6E8A-4147-A177-3AD203B41FA5}">
                      <a16:colId xmlns:a16="http://schemas.microsoft.com/office/drawing/2014/main" val="20000"/>
                    </a:ext>
                  </a:extLst>
                </a:gridCol>
                <a:gridCol w="2811538">
                  <a:extLst>
                    <a:ext uri="{9D8B030D-6E8A-4147-A177-3AD203B41FA5}">
                      <a16:colId xmlns:a16="http://schemas.microsoft.com/office/drawing/2014/main" val="20001"/>
                    </a:ext>
                  </a:extLst>
                </a:gridCol>
                <a:gridCol w="2811538">
                  <a:extLst>
                    <a:ext uri="{9D8B030D-6E8A-4147-A177-3AD203B41FA5}">
                      <a16:colId xmlns:a16="http://schemas.microsoft.com/office/drawing/2014/main" val="20002"/>
                    </a:ext>
                  </a:extLst>
                </a:gridCol>
              </a:tblGrid>
              <a:tr h="417967">
                <a:tc>
                  <a:txBody>
                    <a:bodyPr/>
                    <a:lstStyle/>
                    <a:p>
                      <a:pPr algn="ctr"/>
                      <a:r>
                        <a:rPr lang="en-GB" sz="2000" b="0" i="0">
                          <a:latin typeface="OpenDyslexicAlta" pitchFamily="2" charset="77"/>
                          <a:ea typeface="OpenDyslexic" charset="0"/>
                          <a:cs typeface="OpenDyslexic" charset="0"/>
                        </a:rPr>
                        <a:t>build</a:t>
                      </a:r>
                    </a:p>
                  </a:txBody>
                  <a:tcPr/>
                </a:tc>
                <a:tc>
                  <a:txBody>
                    <a:bodyPr/>
                    <a:lstStyle/>
                    <a:p>
                      <a:pPr algn="ctr"/>
                      <a:r>
                        <a:rPr lang="en-GB" sz="2000" b="0" i="0" err="1">
                          <a:latin typeface="OpenDyslexicAlta" pitchFamily="2" charset="77"/>
                          <a:ea typeface="OpenDyslexic" charset="0"/>
                          <a:cs typeface="OpenDyslexic" charset="0"/>
                        </a:rPr>
                        <a:t>bild</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billd</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17967">
                <a:tc>
                  <a:txBody>
                    <a:bodyPr/>
                    <a:lstStyle/>
                    <a:p>
                      <a:pPr algn="ctr"/>
                      <a:r>
                        <a:rPr lang="en-GB" sz="2000" b="0" i="0" err="1">
                          <a:latin typeface="OpenDyslexicAlta" pitchFamily="2" charset="77"/>
                          <a:ea typeface="OpenDyslexic" charset="0"/>
                          <a:cs typeface="OpenDyslexic" charset="0"/>
                        </a:rPr>
                        <a:t>ordinery</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ordinary</a:t>
                      </a:r>
                    </a:p>
                  </a:txBody>
                  <a:tcPr/>
                </a:tc>
                <a:tc>
                  <a:txBody>
                    <a:bodyPr/>
                    <a:lstStyle/>
                    <a:p>
                      <a:pPr algn="ctr"/>
                      <a:r>
                        <a:rPr lang="en-GB" sz="2000" b="0" i="0" err="1">
                          <a:latin typeface="OpenDyslexicAlta" pitchFamily="2" charset="77"/>
                          <a:ea typeface="OpenDyslexic" charset="0"/>
                          <a:cs typeface="OpenDyslexic" charset="0"/>
                        </a:rPr>
                        <a:t>ordinry</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17967">
                <a:tc>
                  <a:txBody>
                    <a:bodyPr/>
                    <a:lstStyle/>
                    <a:p>
                      <a:pPr algn="ctr"/>
                      <a:r>
                        <a:rPr lang="en-GB" sz="2000" b="0" i="0" err="1">
                          <a:latin typeface="OpenDyslexicAlta" pitchFamily="2" charset="77"/>
                          <a:ea typeface="OpenDyslexic" charset="0"/>
                          <a:cs typeface="OpenDyslexic" charset="0"/>
                        </a:rPr>
                        <a:t>discribe</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describe</a:t>
                      </a:r>
                    </a:p>
                  </a:txBody>
                  <a:tcPr/>
                </a:tc>
                <a:tc>
                  <a:txBody>
                    <a:bodyPr/>
                    <a:lstStyle/>
                    <a:p>
                      <a:pPr algn="ctr"/>
                      <a:r>
                        <a:rPr lang="en-GB" sz="2000" b="0" i="0" err="1">
                          <a:latin typeface="OpenDyslexicAlta" pitchFamily="2" charset="77"/>
                          <a:ea typeface="OpenDyslexic" charset="0"/>
                          <a:cs typeface="OpenDyslexic" charset="0"/>
                        </a:rPr>
                        <a:t>discrribe</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17967">
                <a:tc>
                  <a:txBody>
                    <a:bodyPr/>
                    <a:lstStyle/>
                    <a:p>
                      <a:pPr algn="ctr"/>
                      <a:r>
                        <a:rPr lang="en-GB" sz="2000" b="0" i="0" err="1">
                          <a:latin typeface="OpenDyslexicAlta" pitchFamily="2" charset="77"/>
                          <a:ea typeface="OpenDyslexic" charset="0"/>
                          <a:cs typeface="OpenDyslexic" charset="0"/>
                        </a:rPr>
                        <a:t>prommise</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promis</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0003"/>
                  </a:ext>
                </a:extLst>
              </a:tr>
              <a:tr h="417967">
                <a:tc>
                  <a:txBody>
                    <a:bodyPr/>
                    <a:lstStyle/>
                    <a:p>
                      <a:pPr algn="ctr"/>
                      <a:r>
                        <a:rPr lang="en-GB" sz="2000" b="0" i="0">
                          <a:latin typeface="OpenDyslexicAlta" pitchFamily="2" charset="77"/>
                          <a:ea typeface="OpenDyslexic" charset="0"/>
                          <a:cs typeface="OpenDyslexic" charset="0"/>
                        </a:rPr>
                        <a:t>recent</a:t>
                      </a:r>
                    </a:p>
                  </a:txBody>
                  <a:tcPr/>
                </a:tc>
                <a:tc>
                  <a:txBody>
                    <a:bodyPr/>
                    <a:lstStyle/>
                    <a:p>
                      <a:pPr algn="ctr"/>
                      <a:r>
                        <a:rPr lang="en-GB" sz="2000" b="0" i="0">
                          <a:latin typeface="OpenDyslexicAlta" pitchFamily="2" charset="77"/>
                          <a:ea typeface="OpenDyslexic" charset="0"/>
                          <a:cs typeface="OpenDyslexic" charset="0"/>
                        </a:rPr>
                        <a:t>resent</a:t>
                      </a:r>
                    </a:p>
                  </a:txBody>
                  <a:tcPr/>
                </a:tc>
                <a:tc>
                  <a:txBody>
                    <a:bodyPr/>
                    <a:lstStyle/>
                    <a:p>
                      <a:pPr algn="ctr"/>
                      <a:r>
                        <a:rPr lang="en-GB" sz="2000" b="0" i="0" err="1">
                          <a:latin typeface="OpenDyslexicAlta" pitchFamily="2" charset="77"/>
                          <a:ea typeface="OpenDyslexic" charset="0"/>
                          <a:cs typeface="OpenDyslexic" charset="0"/>
                        </a:rPr>
                        <a:t>resant</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17967">
                <a:tc>
                  <a:txBody>
                    <a:bodyPr/>
                    <a:lstStyle/>
                    <a:p>
                      <a:pPr algn="ctr"/>
                      <a:r>
                        <a:rPr lang="en-GB" sz="2000" b="0" i="0">
                          <a:latin typeface="OpenDyslexicAlta" pitchFamily="2" charset="77"/>
                          <a:ea typeface="OpenDyslexic" charset="0"/>
                          <a:cs typeface="OpenDyslexic" charset="0"/>
                        </a:rPr>
                        <a:t>natural</a:t>
                      </a:r>
                    </a:p>
                  </a:txBody>
                  <a:tcPr/>
                </a:tc>
                <a:tc>
                  <a:txBody>
                    <a:bodyPr/>
                    <a:lstStyle/>
                    <a:p>
                      <a:pPr algn="ctr"/>
                      <a:r>
                        <a:rPr lang="en-GB" sz="2000" b="0" i="0" err="1">
                          <a:latin typeface="OpenDyslexicAlta" pitchFamily="2" charset="77"/>
                          <a:ea typeface="OpenDyslexic" charset="0"/>
                          <a:cs typeface="OpenDyslexic" charset="0"/>
                        </a:rPr>
                        <a:t>nachural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natchural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17967">
                <a:tc>
                  <a:txBody>
                    <a:bodyPr/>
                    <a:lstStyle/>
                    <a:p>
                      <a:pPr algn="ctr"/>
                      <a:r>
                        <a:rPr lang="en-GB" sz="2000" b="0" i="0" err="1">
                          <a:latin typeface="OpenDyslexicAlta" pitchFamily="2" charset="77"/>
                          <a:ea typeface="OpenDyslexic" charset="0"/>
                          <a:cs typeface="OpenDyslexic" charset="0"/>
                        </a:rPr>
                        <a:t>supose</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supoze</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10006"/>
                  </a:ext>
                </a:extLst>
              </a:tr>
              <a:tr h="417967">
                <a:tc>
                  <a:txBody>
                    <a:bodyPr/>
                    <a:lstStyle/>
                    <a:p>
                      <a:pPr algn="ctr"/>
                      <a:r>
                        <a:rPr lang="en-GB" sz="2000" b="0" i="0" err="1">
                          <a:latin typeface="OpenDyslexicAlta" pitchFamily="2" charset="77"/>
                          <a:ea typeface="OpenDyslexic" charset="0"/>
                          <a:cs typeface="OpenDyslexic" charset="0"/>
                        </a:rPr>
                        <a:t>libary</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liberery</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library</a:t>
                      </a:r>
                    </a:p>
                  </a:txBody>
                  <a:tcPr/>
                </a:tc>
                <a:extLst>
                  <a:ext uri="{0D108BD9-81ED-4DB2-BD59-A6C34878D82A}">
                    <a16:rowId xmlns:a16="http://schemas.microsoft.com/office/drawing/2014/main" val="10007"/>
                  </a:ext>
                </a:extLst>
              </a:tr>
              <a:tr h="417967">
                <a:tc>
                  <a:txBody>
                    <a:bodyPr/>
                    <a:lstStyle/>
                    <a:p>
                      <a:pPr algn="ctr"/>
                      <a:r>
                        <a:rPr lang="en-GB" sz="2000" b="0" i="0">
                          <a:latin typeface="OpenDyslexicAlta" pitchFamily="2" charset="77"/>
                          <a:ea typeface="OpenDyslexic" charset="0"/>
                          <a:cs typeface="OpenDyslexic" charset="0"/>
                        </a:rPr>
                        <a:t>weigh</a:t>
                      </a:r>
                    </a:p>
                  </a:txBody>
                  <a:tcPr/>
                </a:tc>
                <a:tc>
                  <a:txBody>
                    <a:bodyPr/>
                    <a:lstStyle/>
                    <a:p>
                      <a:pPr algn="ctr"/>
                      <a:r>
                        <a:rPr lang="en-GB" sz="2000" b="0" i="0" err="1">
                          <a:latin typeface="OpenDyslexicAlta" pitchFamily="2" charset="77"/>
                          <a:ea typeface="OpenDyslexic" charset="0"/>
                          <a:cs typeface="OpenDyslexic" charset="0"/>
                        </a:rPr>
                        <a:t>whay</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wey</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17967">
                <a:tc>
                  <a:txBody>
                    <a:bodyPr/>
                    <a:lstStyle/>
                    <a:p>
                      <a:pPr algn="ctr"/>
                      <a:r>
                        <a:rPr lang="en-GB" sz="2000" b="0" i="0" err="1">
                          <a:latin typeface="OpenDyslexicAlta" pitchFamily="2" charset="77"/>
                          <a:ea typeface="OpenDyslexic" charset="0"/>
                          <a:cs typeface="OpenDyslexic" charset="0"/>
                        </a:rPr>
                        <a:t>imagin</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imagine</a:t>
                      </a:r>
                    </a:p>
                  </a:txBody>
                  <a:tcPr/>
                </a:tc>
                <a:tc>
                  <a:txBody>
                    <a:bodyPr/>
                    <a:lstStyle/>
                    <a:p>
                      <a:pPr algn="ctr"/>
                      <a:r>
                        <a:rPr lang="en-GB" sz="2000" b="0" i="0" err="1">
                          <a:latin typeface="OpenDyslexicAlta" pitchFamily="2" charset="77"/>
                          <a:ea typeface="OpenDyslexic" charset="0"/>
                          <a:cs typeface="OpenDyslexic" charset="0"/>
                        </a:rPr>
                        <a:t>imajon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3512458" y="1600196"/>
            <a:ext cx="8434614" cy="646331"/>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atin typeface="OpenDyslexicAlta" pitchFamily="2" charset="77"/>
                <a:ea typeface="OpenDyslexic" charset="0"/>
                <a:cs typeface="OpenDyslexic" charset="0"/>
              </a:rPr>
              <a:t>Read through your spellings. Then cover them up. </a:t>
            </a:r>
          </a:p>
          <a:p>
            <a:pPr algn="ctr"/>
            <a:r>
              <a:rPr lang="en-GB">
                <a:latin typeface="OpenDyslexicAlta" pitchFamily="2" charset="77"/>
                <a:ea typeface="OpenDyslexic" charset="0"/>
                <a:cs typeface="OpenDyslexic" charset="0"/>
              </a:rPr>
              <a:t>Circle the correct spelling in each row of the grid below. </a:t>
            </a:r>
          </a:p>
        </p:txBody>
      </p:sp>
    </p:spTree>
    <p:extLst>
      <p:ext uri="{BB962C8B-B14F-4D97-AF65-F5344CB8AC3E}">
        <p14:creationId xmlns:p14="http://schemas.microsoft.com/office/powerpoint/2010/main" val="15560852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build</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describe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imagine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library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natural</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ordinary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recent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weight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308923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600" baseline="0" dirty="0">
                          <a:solidFill>
                            <a:srgbClr val="FF3860"/>
                          </a:solidFill>
                          <a:latin typeface="Muli" pitchFamily="2" charset="77"/>
                        </a:rPr>
                        <a:t>Answers: </a:t>
                      </a:r>
                      <a:endParaRPr lang="en-GB" sz="16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12458" y="2449726"/>
          <a:ext cx="8434614" cy="4179670"/>
        </p:xfrm>
        <a:graphic>
          <a:graphicData uri="http://schemas.openxmlformats.org/drawingml/2006/table">
            <a:tbl>
              <a:tblPr firstRow="1" bandRow="1">
                <a:tableStyleId>{5940675A-B579-460E-94D1-54222C63F5DA}</a:tableStyleId>
              </a:tblPr>
              <a:tblGrid>
                <a:gridCol w="2811538">
                  <a:extLst>
                    <a:ext uri="{9D8B030D-6E8A-4147-A177-3AD203B41FA5}">
                      <a16:colId xmlns:a16="http://schemas.microsoft.com/office/drawing/2014/main" val="20000"/>
                    </a:ext>
                  </a:extLst>
                </a:gridCol>
                <a:gridCol w="2811538">
                  <a:extLst>
                    <a:ext uri="{9D8B030D-6E8A-4147-A177-3AD203B41FA5}">
                      <a16:colId xmlns:a16="http://schemas.microsoft.com/office/drawing/2014/main" val="20001"/>
                    </a:ext>
                  </a:extLst>
                </a:gridCol>
                <a:gridCol w="2811538">
                  <a:extLst>
                    <a:ext uri="{9D8B030D-6E8A-4147-A177-3AD203B41FA5}">
                      <a16:colId xmlns:a16="http://schemas.microsoft.com/office/drawing/2014/main" val="20002"/>
                    </a:ext>
                  </a:extLst>
                </a:gridCol>
              </a:tblGrid>
              <a:tr h="417967">
                <a:tc>
                  <a:txBody>
                    <a:bodyPr/>
                    <a:lstStyle/>
                    <a:p>
                      <a:pPr algn="ctr"/>
                      <a:r>
                        <a:rPr lang="en-GB" sz="2000" b="0" i="0" dirty="0">
                          <a:latin typeface="OpenDyslexicAlta" pitchFamily="2" charset="77"/>
                          <a:ea typeface="OpenDyslexic" charset="0"/>
                          <a:cs typeface="OpenDyslexic" charset="0"/>
                        </a:rPr>
                        <a:t>build</a:t>
                      </a:r>
                    </a:p>
                  </a:txBody>
                  <a:tcPr/>
                </a:tc>
                <a:tc>
                  <a:txBody>
                    <a:bodyPr/>
                    <a:lstStyle/>
                    <a:p>
                      <a:pPr algn="ctr"/>
                      <a:r>
                        <a:rPr lang="en-GB" sz="2000" b="0" i="0" err="1">
                          <a:latin typeface="OpenDyslexicAlta" pitchFamily="2" charset="77"/>
                          <a:ea typeface="OpenDyslexic" charset="0"/>
                          <a:cs typeface="OpenDyslexic" charset="0"/>
                        </a:rPr>
                        <a:t>bild</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billd</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17967">
                <a:tc>
                  <a:txBody>
                    <a:bodyPr/>
                    <a:lstStyle/>
                    <a:p>
                      <a:pPr algn="ctr"/>
                      <a:r>
                        <a:rPr lang="en-GB" sz="2000" b="0" i="0" dirty="0" err="1">
                          <a:latin typeface="OpenDyslexicAlta" pitchFamily="2" charset="77"/>
                          <a:ea typeface="OpenDyslexic" charset="0"/>
                          <a:cs typeface="OpenDyslexic" charset="0"/>
                        </a:rPr>
                        <a:t>ordinery</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ordinary</a:t>
                      </a:r>
                    </a:p>
                  </a:txBody>
                  <a:tcPr/>
                </a:tc>
                <a:tc>
                  <a:txBody>
                    <a:bodyPr/>
                    <a:lstStyle/>
                    <a:p>
                      <a:pPr algn="ctr"/>
                      <a:r>
                        <a:rPr lang="en-GB" sz="2000" b="0" i="0" dirty="0" err="1">
                          <a:latin typeface="OpenDyslexicAlta" pitchFamily="2" charset="77"/>
                          <a:ea typeface="OpenDyslexic" charset="0"/>
                          <a:cs typeface="OpenDyslexic" charset="0"/>
                        </a:rPr>
                        <a:t>ordinry</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17967">
                <a:tc>
                  <a:txBody>
                    <a:bodyPr/>
                    <a:lstStyle/>
                    <a:p>
                      <a:pPr algn="ctr"/>
                      <a:r>
                        <a:rPr lang="en-GB" sz="2000" b="0" i="0" dirty="0" err="1">
                          <a:latin typeface="OpenDyslexicAlta" pitchFamily="2" charset="77"/>
                          <a:ea typeface="OpenDyslexic" charset="0"/>
                          <a:cs typeface="OpenDyslexic" charset="0"/>
                        </a:rPr>
                        <a:t>discribe</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describe</a:t>
                      </a:r>
                    </a:p>
                  </a:txBody>
                  <a:tcPr/>
                </a:tc>
                <a:tc>
                  <a:txBody>
                    <a:bodyPr/>
                    <a:lstStyle/>
                    <a:p>
                      <a:pPr algn="ctr"/>
                      <a:r>
                        <a:rPr lang="en-GB" sz="2000" b="0" i="0" dirty="0" err="1">
                          <a:latin typeface="OpenDyslexicAlta" pitchFamily="2" charset="77"/>
                          <a:ea typeface="OpenDyslexic" charset="0"/>
                          <a:cs typeface="OpenDyslexic" charset="0"/>
                        </a:rPr>
                        <a:t>discrribe</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17967">
                <a:tc>
                  <a:txBody>
                    <a:bodyPr/>
                    <a:lstStyle/>
                    <a:p>
                      <a:pPr algn="ctr"/>
                      <a:r>
                        <a:rPr lang="en-GB" sz="2000" b="0" i="0" err="1">
                          <a:latin typeface="OpenDyslexicAlta" pitchFamily="2" charset="77"/>
                          <a:ea typeface="OpenDyslexic" charset="0"/>
                          <a:cs typeface="OpenDyslexic" charset="0"/>
                        </a:rPr>
                        <a:t>prommise</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promis</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0003"/>
                  </a:ext>
                </a:extLst>
              </a:tr>
              <a:tr h="417967">
                <a:tc>
                  <a:txBody>
                    <a:bodyPr/>
                    <a:lstStyle/>
                    <a:p>
                      <a:pPr algn="ctr"/>
                      <a:r>
                        <a:rPr lang="en-GB" sz="2000" b="0" i="0">
                          <a:latin typeface="OpenDyslexicAlta" pitchFamily="2" charset="77"/>
                          <a:ea typeface="OpenDyslexic" charset="0"/>
                          <a:cs typeface="OpenDyslexic" charset="0"/>
                        </a:rPr>
                        <a:t>recent</a:t>
                      </a:r>
                    </a:p>
                  </a:txBody>
                  <a:tcPr/>
                </a:tc>
                <a:tc>
                  <a:txBody>
                    <a:bodyPr/>
                    <a:lstStyle/>
                    <a:p>
                      <a:pPr algn="ctr"/>
                      <a:r>
                        <a:rPr lang="en-GB" sz="2000" b="0" i="0">
                          <a:latin typeface="OpenDyslexicAlta" pitchFamily="2" charset="77"/>
                          <a:ea typeface="OpenDyslexic" charset="0"/>
                          <a:cs typeface="OpenDyslexic" charset="0"/>
                        </a:rPr>
                        <a:t>resent</a:t>
                      </a:r>
                    </a:p>
                  </a:txBody>
                  <a:tcPr/>
                </a:tc>
                <a:tc>
                  <a:txBody>
                    <a:bodyPr/>
                    <a:lstStyle/>
                    <a:p>
                      <a:pPr algn="ctr"/>
                      <a:r>
                        <a:rPr lang="en-GB" sz="2000" b="0" i="0" err="1">
                          <a:latin typeface="OpenDyslexicAlta" pitchFamily="2" charset="77"/>
                          <a:ea typeface="OpenDyslexic" charset="0"/>
                          <a:cs typeface="OpenDyslexic" charset="0"/>
                        </a:rPr>
                        <a:t>resant</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17967">
                <a:tc>
                  <a:txBody>
                    <a:bodyPr/>
                    <a:lstStyle/>
                    <a:p>
                      <a:pPr algn="ctr"/>
                      <a:r>
                        <a:rPr lang="en-GB" sz="2000" b="0" i="0">
                          <a:latin typeface="OpenDyslexicAlta" pitchFamily="2" charset="77"/>
                          <a:ea typeface="OpenDyslexic" charset="0"/>
                          <a:cs typeface="OpenDyslexic" charset="0"/>
                        </a:rPr>
                        <a:t>natural</a:t>
                      </a:r>
                    </a:p>
                  </a:txBody>
                  <a:tcPr/>
                </a:tc>
                <a:tc>
                  <a:txBody>
                    <a:bodyPr/>
                    <a:lstStyle/>
                    <a:p>
                      <a:pPr algn="ctr"/>
                      <a:r>
                        <a:rPr lang="en-GB" sz="2000" b="0" i="0" err="1">
                          <a:latin typeface="OpenDyslexicAlta" pitchFamily="2" charset="77"/>
                          <a:ea typeface="OpenDyslexic" charset="0"/>
                          <a:cs typeface="OpenDyslexic" charset="0"/>
                        </a:rPr>
                        <a:t>nachural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natchural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17967">
                <a:tc>
                  <a:txBody>
                    <a:bodyPr/>
                    <a:lstStyle/>
                    <a:p>
                      <a:pPr algn="ctr"/>
                      <a:r>
                        <a:rPr lang="en-GB" sz="2000" b="0" i="0" err="1">
                          <a:latin typeface="OpenDyslexicAlta" pitchFamily="2" charset="77"/>
                          <a:ea typeface="OpenDyslexic" charset="0"/>
                          <a:cs typeface="OpenDyslexic" charset="0"/>
                        </a:rPr>
                        <a:t>supose</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supoze</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10006"/>
                  </a:ext>
                </a:extLst>
              </a:tr>
              <a:tr h="417967">
                <a:tc>
                  <a:txBody>
                    <a:bodyPr/>
                    <a:lstStyle/>
                    <a:p>
                      <a:pPr algn="ctr"/>
                      <a:r>
                        <a:rPr lang="en-GB" sz="2000" b="0" i="0" err="1">
                          <a:latin typeface="OpenDyslexicAlta" pitchFamily="2" charset="77"/>
                          <a:ea typeface="OpenDyslexic" charset="0"/>
                          <a:cs typeface="OpenDyslexic" charset="0"/>
                        </a:rPr>
                        <a:t>libary</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liberery</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library</a:t>
                      </a:r>
                    </a:p>
                  </a:txBody>
                  <a:tcPr/>
                </a:tc>
                <a:extLst>
                  <a:ext uri="{0D108BD9-81ED-4DB2-BD59-A6C34878D82A}">
                    <a16:rowId xmlns:a16="http://schemas.microsoft.com/office/drawing/2014/main" val="10007"/>
                  </a:ext>
                </a:extLst>
              </a:tr>
              <a:tr h="417967">
                <a:tc>
                  <a:txBody>
                    <a:bodyPr/>
                    <a:lstStyle/>
                    <a:p>
                      <a:pPr algn="ctr"/>
                      <a:r>
                        <a:rPr lang="en-GB" sz="2000" b="0" i="0">
                          <a:latin typeface="OpenDyslexicAlta" pitchFamily="2" charset="77"/>
                          <a:ea typeface="OpenDyslexic" charset="0"/>
                          <a:cs typeface="OpenDyslexic" charset="0"/>
                        </a:rPr>
                        <a:t>weigh</a:t>
                      </a:r>
                    </a:p>
                  </a:txBody>
                  <a:tcPr/>
                </a:tc>
                <a:tc>
                  <a:txBody>
                    <a:bodyPr/>
                    <a:lstStyle/>
                    <a:p>
                      <a:pPr algn="ctr"/>
                      <a:r>
                        <a:rPr lang="en-GB" sz="2000" b="0" i="0" err="1">
                          <a:latin typeface="OpenDyslexicAlta" pitchFamily="2" charset="77"/>
                          <a:ea typeface="OpenDyslexic" charset="0"/>
                          <a:cs typeface="OpenDyslexic" charset="0"/>
                        </a:rPr>
                        <a:t>whay</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wey</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17967">
                <a:tc>
                  <a:txBody>
                    <a:bodyPr/>
                    <a:lstStyle/>
                    <a:p>
                      <a:pPr algn="ctr"/>
                      <a:r>
                        <a:rPr lang="en-GB" sz="2000" b="0" i="0" err="1">
                          <a:latin typeface="OpenDyslexicAlta" pitchFamily="2" charset="77"/>
                          <a:ea typeface="OpenDyslexic" charset="0"/>
                          <a:cs typeface="OpenDyslexic" charset="0"/>
                        </a:rPr>
                        <a:t>imagin</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imagine</a:t>
                      </a:r>
                    </a:p>
                  </a:txBody>
                  <a:tcPr/>
                </a:tc>
                <a:tc>
                  <a:txBody>
                    <a:bodyPr/>
                    <a:lstStyle/>
                    <a:p>
                      <a:pPr algn="ctr"/>
                      <a:r>
                        <a:rPr lang="en-GB" sz="2000" b="0" i="0" dirty="0" err="1">
                          <a:latin typeface="OpenDyslexicAlta" pitchFamily="2" charset="77"/>
                          <a:ea typeface="OpenDyslexic" charset="0"/>
                          <a:cs typeface="OpenDyslexic" charset="0"/>
                        </a:rPr>
                        <a:t>imajon</a:t>
                      </a:r>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3512458" y="1600196"/>
            <a:ext cx="8434614" cy="646331"/>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atin typeface="OpenDyslexicAlta" pitchFamily="2" charset="77"/>
                <a:ea typeface="OpenDyslexic" charset="0"/>
                <a:cs typeface="OpenDyslexic" charset="0"/>
              </a:rPr>
              <a:t>Read through your spellings. Then cover them up. </a:t>
            </a:r>
          </a:p>
          <a:p>
            <a:pPr algn="ctr"/>
            <a:r>
              <a:rPr lang="en-GB">
                <a:latin typeface="OpenDyslexicAlta" pitchFamily="2" charset="77"/>
                <a:ea typeface="OpenDyslexic" charset="0"/>
                <a:cs typeface="OpenDyslexic" charset="0"/>
              </a:rPr>
              <a:t>Circle the correct spelling in each row of the grid below. </a:t>
            </a:r>
          </a:p>
        </p:txBody>
      </p:sp>
      <p:sp>
        <p:nvSpPr>
          <p:cNvPr id="8" name="Oval 7">
            <a:extLst>
              <a:ext uri="{FF2B5EF4-FFF2-40B4-BE49-F238E27FC236}">
                <a16:creationId xmlns:a16="http://schemas.microsoft.com/office/drawing/2014/main" id="{7F599F5F-17BF-564B-BBA7-DA908BD2C5C9}"/>
              </a:ext>
            </a:extLst>
          </p:cNvPr>
          <p:cNvSpPr/>
          <p:nvPr/>
        </p:nvSpPr>
        <p:spPr>
          <a:xfrm>
            <a:off x="4419600" y="2449726"/>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13187F-4C63-EE43-BCC5-948C45896722}"/>
              </a:ext>
            </a:extLst>
          </p:cNvPr>
          <p:cNvSpPr/>
          <p:nvPr/>
        </p:nvSpPr>
        <p:spPr>
          <a:xfrm>
            <a:off x="7237929" y="2865362"/>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4401D3C-6169-614B-B155-97C412BFDDA1}"/>
              </a:ext>
            </a:extLst>
          </p:cNvPr>
          <p:cNvSpPr/>
          <p:nvPr/>
        </p:nvSpPr>
        <p:spPr>
          <a:xfrm>
            <a:off x="7237929" y="3297272"/>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0ED796-904D-D645-82B9-82429328AFA1}"/>
              </a:ext>
            </a:extLst>
          </p:cNvPr>
          <p:cNvSpPr/>
          <p:nvPr/>
        </p:nvSpPr>
        <p:spPr>
          <a:xfrm>
            <a:off x="10058400" y="3699160"/>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04DA593-5B61-4346-8BEC-86271306690A}"/>
              </a:ext>
            </a:extLst>
          </p:cNvPr>
          <p:cNvSpPr/>
          <p:nvPr/>
        </p:nvSpPr>
        <p:spPr>
          <a:xfrm>
            <a:off x="7237929" y="4114796"/>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AADED54-23D9-7E4A-BDE6-3F061B52E745}"/>
              </a:ext>
            </a:extLst>
          </p:cNvPr>
          <p:cNvSpPr/>
          <p:nvPr/>
        </p:nvSpPr>
        <p:spPr>
          <a:xfrm>
            <a:off x="4419600" y="4539561"/>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7D7EAE7-F686-CC46-9EE0-BE625B155ED9}"/>
              </a:ext>
            </a:extLst>
          </p:cNvPr>
          <p:cNvSpPr/>
          <p:nvPr/>
        </p:nvSpPr>
        <p:spPr>
          <a:xfrm>
            <a:off x="10058400" y="4948594"/>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6EE842-FDCF-C84D-9FA8-F4CFB53A82A7}"/>
              </a:ext>
            </a:extLst>
          </p:cNvPr>
          <p:cNvSpPr/>
          <p:nvPr/>
        </p:nvSpPr>
        <p:spPr>
          <a:xfrm>
            <a:off x="10058400" y="5373359"/>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A0E1F45-D0EC-2B42-8EC6-516A64000B44}"/>
              </a:ext>
            </a:extLst>
          </p:cNvPr>
          <p:cNvSpPr/>
          <p:nvPr/>
        </p:nvSpPr>
        <p:spPr>
          <a:xfrm>
            <a:off x="4419600" y="5788995"/>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59BF61-12C1-1245-AD45-AC36CD6527AB}"/>
              </a:ext>
            </a:extLst>
          </p:cNvPr>
          <p:cNvSpPr/>
          <p:nvPr/>
        </p:nvSpPr>
        <p:spPr>
          <a:xfrm>
            <a:off x="7237929" y="6230034"/>
            <a:ext cx="983672" cy="415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7790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/l/ sound spelled ‘-al’ at the end of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19</a:t>
            </a:r>
          </a:p>
        </p:txBody>
      </p:sp>
    </p:spTree>
    <p:extLst>
      <p:ext uri="{BB962C8B-B14F-4D97-AF65-F5344CB8AC3E}">
        <p14:creationId xmlns:p14="http://schemas.microsoft.com/office/powerpoint/2010/main" val="25624582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/l/ sound spelled ‘-al’ at the end of words. When a root word ends in ‘e’, remove the ‘e’ and then add ‘al’. When a root word ends in ‘y’, exchange the ‘y’ for an ‘</a:t>
            </a:r>
            <a:r>
              <a:rPr lang="en-GB" dirty="0" err="1"/>
              <a:t>i</a:t>
            </a:r>
            <a:r>
              <a:rPr lang="en-GB" dirty="0"/>
              <a:t>’ and then add ‘al’.</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179633084"/>
              </p:ext>
            </p:extLst>
          </p:nvPr>
        </p:nvGraphicFramePr>
        <p:xfrm>
          <a:off x="3429000" y="1311275"/>
          <a:ext cx="8363607" cy="539042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551696">
                <a:tc>
                  <a:txBody>
                    <a:bodyPr/>
                    <a:lstStyle/>
                    <a:p>
                      <a:r>
                        <a:rPr lang="en-GB" sz="1700" b="0" i="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Today children will learn that sometimes the /l/ sound at the end of words can be spelled ‘al’.  </a:t>
                      </a:r>
                      <a:r>
                        <a:rPr lang="en-GB" sz="1600" b="0" i="0">
                          <a:latin typeface="Muli" pitchFamily="2" charset="77"/>
                        </a:rPr>
                        <a:t>When a root word ends in ‘e’, remove the ‘e’ and then add ‘al’ (arrive/arrival).  When a root word ends in ‘y’, exchange the ‘y’ for an ‘i’ and then add ‘al’ (bury/burial)</a:t>
                      </a:r>
                      <a:br>
                        <a:rPr lang="en-GB" sz="1700" b="0" i="0">
                          <a:latin typeface="Muli" pitchFamily="2" charset="77"/>
                        </a:rPr>
                      </a:br>
                      <a:br>
                        <a:rPr lang="en-GB" sz="1700" b="0" i="0">
                          <a:latin typeface="Muli" pitchFamily="2" charset="77"/>
                        </a:rPr>
                      </a:br>
                      <a:r>
                        <a:rPr lang="en-GB" sz="1700" b="0" i="0">
                          <a:latin typeface="Muli" pitchFamily="2" charset="77"/>
                        </a:rPr>
                        <a:t>Ask children if they can think of any words ending in ‘al’.</a:t>
                      </a:r>
                    </a:p>
                  </a:txBody>
                  <a:tcPr/>
                </a:tc>
                <a:extLst>
                  <a:ext uri="{0D108BD9-81ED-4DB2-BD59-A6C34878D82A}">
                    <a16:rowId xmlns:a16="http://schemas.microsoft.com/office/drawing/2014/main" val="10000"/>
                  </a:ext>
                </a:extLst>
              </a:tr>
              <a:tr h="1850615">
                <a:tc>
                  <a:txBody>
                    <a:bodyPr/>
                    <a:lstStyle/>
                    <a:p>
                      <a:r>
                        <a:rPr lang="en-GB" sz="1700" b="0" i="0">
                          <a:latin typeface="Muli" pitchFamily="2" charset="77"/>
                        </a:rPr>
                        <a:t>Main Teaching Activity </a:t>
                      </a:r>
                    </a:p>
                  </a:txBody>
                  <a:tcPr/>
                </a:tc>
                <a:tc>
                  <a:txBody>
                    <a:bodyPr/>
                    <a:lstStyle/>
                    <a:p>
                      <a:br>
                        <a:rPr lang="en-GB" sz="1700" b="0" i="0" baseline="0">
                          <a:latin typeface="Muli" pitchFamily="2" charset="77"/>
                        </a:rPr>
                      </a:br>
                      <a:r>
                        <a:rPr lang="en-GB" sz="1700" b="0" i="0" baseline="0">
                          <a:latin typeface="Muli" pitchFamily="2" charset="77"/>
                        </a:rPr>
                        <a:t>Use the power point slide and ask the children to follow the spelling rules and sort each root word in to the correct box so that the ending ‘al’ can be added successfully.</a:t>
                      </a:r>
                    </a:p>
                    <a:p>
                      <a:endParaRPr lang="en-GB" sz="1700" b="0" i="0" baseline="0">
                        <a:latin typeface="Muli" pitchFamily="2" charset="77"/>
                      </a:endParaRPr>
                    </a:p>
                    <a:p>
                      <a:r>
                        <a:rPr lang="en-GB" sz="1700" b="0" i="0" baseline="0">
                          <a:latin typeface="Muli" pitchFamily="2" charset="77"/>
                        </a:rPr>
                        <a:t>Share the way the children have split the words and discuss any misconceptions or errors. </a:t>
                      </a:r>
                    </a:p>
                  </a:txBody>
                  <a:tcPr/>
                </a:tc>
                <a:extLst>
                  <a:ext uri="{0D108BD9-81ED-4DB2-BD59-A6C34878D82A}">
                    <a16:rowId xmlns:a16="http://schemas.microsoft.com/office/drawing/2014/main" val="10001"/>
                  </a:ext>
                </a:extLst>
              </a:tr>
              <a:tr h="1869980">
                <a:tc>
                  <a:txBody>
                    <a:bodyPr/>
                    <a:lstStyle/>
                    <a:p>
                      <a:r>
                        <a:rPr lang="en-GB" sz="1700" b="0" i="0">
                          <a:latin typeface="Muli" pitchFamily="2" charset="77"/>
                        </a:rPr>
                        <a:t>Independent Activity</a:t>
                      </a:r>
                    </a:p>
                  </a:txBody>
                  <a:tcPr/>
                </a:tc>
                <a:tc>
                  <a:txBody>
                    <a:bodyPr/>
                    <a:lstStyle/>
                    <a:p>
                      <a:r>
                        <a:rPr lang="en-GB" sz="1700" b="0" i="0">
                          <a:latin typeface="Muli" pitchFamily="2" charset="77"/>
                        </a:rPr>
                        <a:t>Get the children to write the spelling list on the whiteboard and beside each word they need to select the correct definition and write that down too. </a:t>
                      </a:r>
                    </a:p>
                    <a:p>
                      <a:endParaRPr lang="en-GB" sz="1700" b="0" i="0">
                        <a:latin typeface="Muli" pitchFamily="2" charset="77"/>
                      </a:endParaRPr>
                    </a:p>
                    <a:p>
                      <a:r>
                        <a:rPr lang="en-GB" sz="1700" b="0" i="0">
                          <a:latin typeface="Muli" pitchFamily="2" charset="77"/>
                        </a:rPr>
                        <a:t>To extend pupils you can ask them to use some of the words to write sentences.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580721067"/>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arrival</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burial</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comical </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emotional</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national</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magical</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personal</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optional </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survival </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tropical </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776275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8224938" cy="1325563"/>
          </a:xfrm>
        </p:spPr>
        <p:txBody>
          <a:bodyPr>
            <a:normAutofit/>
          </a:bodyPr>
          <a:lstStyle/>
          <a:p>
            <a:pPr algn="l"/>
            <a:r>
              <a:rPr lang="en-GB" sz="2400"/>
              <a:t>Look at the root words and decide which spelling rule they should follow and which box they should go in to when adding ‘al’:</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440"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3706"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68335"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1060663" y="5619928"/>
            <a:ext cx="1983105" cy="523220"/>
          </a:xfrm>
          <a:prstGeom prst="rect">
            <a:avLst/>
          </a:prstGeom>
          <a:noFill/>
        </p:spPr>
        <p:txBody>
          <a:bodyPr wrap="square" rtlCol="0">
            <a:spAutoFit/>
          </a:bodyPr>
          <a:lstStyle/>
          <a:p>
            <a:pPr algn="ctr"/>
            <a:r>
              <a:rPr lang="en-GB" sz="1400">
                <a:latin typeface="OpenDyslexicAlta" pitchFamily="2" charset="77"/>
              </a:rPr>
              <a:t>Remove ‘y’, add ‘i’ and then add ‘al’</a:t>
            </a:r>
          </a:p>
        </p:txBody>
      </p:sp>
      <p:sp>
        <p:nvSpPr>
          <p:cNvPr id="8" name="TextBox 7">
            <a:extLst>
              <a:ext uri="{FF2B5EF4-FFF2-40B4-BE49-F238E27FC236}">
                <a16:creationId xmlns:a16="http://schemas.microsoft.com/office/drawing/2014/main" id="{03B28485-727B-4CB7-BECD-9AE4BBCB1571}"/>
              </a:ext>
            </a:extLst>
          </p:cNvPr>
          <p:cNvSpPr txBox="1"/>
          <p:nvPr/>
        </p:nvSpPr>
        <p:spPr>
          <a:xfrm>
            <a:off x="4769063" y="5570973"/>
            <a:ext cx="1983105" cy="523220"/>
          </a:xfrm>
          <a:prstGeom prst="rect">
            <a:avLst/>
          </a:prstGeom>
          <a:noFill/>
        </p:spPr>
        <p:txBody>
          <a:bodyPr wrap="square" rtlCol="0">
            <a:spAutoFit/>
          </a:bodyPr>
          <a:lstStyle/>
          <a:p>
            <a:pPr algn="ctr"/>
            <a:r>
              <a:rPr lang="en-GB" sz="1400">
                <a:latin typeface="OpenDyslexicAlta" pitchFamily="2" charset="77"/>
              </a:rPr>
              <a:t>Add ‘al’ straight on the end.</a:t>
            </a:r>
          </a:p>
        </p:txBody>
      </p:sp>
      <p:sp>
        <p:nvSpPr>
          <p:cNvPr id="9" name="TextBox 8">
            <a:extLst>
              <a:ext uri="{FF2B5EF4-FFF2-40B4-BE49-F238E27FC236}">
                <a16:creationId xmlns:a16="http://schemas.microsoft.com/office/drawing/2014/main" id="{DA07C5AD-C2F7-4B3F-9348-4A45F11668BD}"/>
              </a:ext>
            </a:extLst>
          </p:cNvPr>
          <p:cNvSpPr txBox="1"/>
          <p:nvPr/>
        </p:nvSpPr>
        <p:spPr>
          <a:xfrm>
            <a:off x="8751783" y="5570973"/>
            <a:ext cx="1983105" cy="523220"/>
          </a:xfrm>
          <a:prstGeom prst="rect">
            <a:avLst/>
          </a:prstGeom>
          <a:noFill/>
        </p:spPr>
        <p:txBody>
          <a:bodyPr wrap="square" rtlCol="0">
            <a:spAutoFit/>
          </a:bodyPr>
          <a:lstStyle/>
          <a:p>
            <a:pPr algn="ctr"/>
            <a:r>
              <a:rPr lang="en-GB" sz="1400">
                <a:latin typeface="OpenDyslexicAlta" pitchFamily="2" charset="77"/>
              </a:rPr>
              <a:t>Remove ‘e’ then add ‘al’</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309847241"/>
              </p:ext>
            </p:extLst>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dirty="0">
                          <a:latin typeface="OpenDyslexicAlta" pitchFamily="2" charset="77"/>
                        </a:rPr>
                        <a:t>arrive</a:t>
                      </a:r>
                    </a:p>
                  </a:txBody>
                  <a:tcPr anchor="ctr"/>
                </a:tc>
                <a:tc>
                  <a:txBody>
                    <a:bodyPr/>
                    <a:lstStyle/>
                    <a:p>
                      <a:pPr algn="ctr"/>
                      <a:r>
                        <a:rPr lang="en-GB" sz="2200" b="0" i="0" dirty="0">
                          <a:latin typeface="OpenDyslexicAlta" pitchFamily="2" charset="77"/>
                        </a:rPr>
                        <a:t>bury</a:t>
                      </a:r>
                    </a:p>
                  </a:txBody>
                  <a:tcPr anchor="ctr"/>
                </a:tc>
                <a:tc>
                  <a:txBody>
                    <a:bodyPr/>
                    <a:lstStyle/>
                    <a:p>
                      <a:pPr algn="ctr"/>
                      <a:r>
                        <a:rPr lang="en-GB" sz="2200" b="0" i="0" dirty="0">
                          <a:latin typeface="OpenDyslexicAlta" pitchFamily="2" charset="77"/>
                        </a:rPr>
                        <a:t>comic</a:t>
                      </a:r>
                    </a:p>
                  </a:txBody>
                  <a:tcPr anchor="ctr"/>
                </a:tc>
                <a:tc>
                  <a:txBody>
                    <a:bodyPr/>
                    <a:lstStyle/>
                    <a:p>
                      <a:pPr algn="ctr"/>
                      <a:r>
                        <a:rPr lang="en-GB" sz="2200" b="0" i="0" dirty="0">
                          <a:latin typeface="OpenDyslexicAlta" pitchFamily="2" charset="77"/>
                        </a:rPr>
                        <a:t>magic</a:t>
                      </a:r>
                    </a:p>
                  </a:txBody>
                  <a:tcPr anchor="ctr"/>
                </a:tc>
                <a:tc>
                  <a:txBody>
                    <a:bodyPr/>
                    <a:lstStyle/>
                    <a:p>
                      <a:pPr algn="ctr"/>
                      <a:r>
                        <a:rPr lang="en-GB" sz="2200" b="0" i="0" dirty="0">
                          <a:latin typeface="OpenDyslexicAlta" pitchFamily="2" charset="77"/>
                        </a:rPr>
                        <a:t>survive</a:t>
                      </a:r>
                    </a:p>
                  </a:txBody>
                  <a:tcPr anchor="ctr"/>
                </a:tc>
                <a:tc>
                  <a:txBody>
                    <a:bodyPr/>
                    <a:lstStyle/>
                    <a:p>
                      <a:pPr algn="ctr"/>
                      <a:r>
                        <a:rPr lang="en-GB" sz="2200" b="0" i="0">
                          <a:latin typeface="OpenDyslexicAlta" pitchFamily="2" charset="77"/>
                        </a:rPr>
                        <a:t>logic</a:t>
                      </a:r>
                    </a:p>
                  </a:txBody>
                  <a:tcPr anchor="ctr"/>
                </a:tc>
                <a:extLst>
                  <a:ext uri="{0D108BD9-81ED-4DB2-BD59-A6C34878D82A}">
                    <a16:rowId xmlns:a16="http://schemas.microsoft.com/office/drawing/2014/main" val="3036658332"/>
                  </a:ext>
                </a:extLst>
              </a:tr>
              <a:tr h="759354">
                <a:tc>
                  <a:txBody>
                    <a:bodyPr/>
                    <a:lstStyle/>
                    <a:p>
                      <a:pPr algn="ctr"/>
                      <a:r>
                        <a:rPr lang="en-GB" sz="2200" b="0" i="0" dirty="0">
                          <a:latin typeface="OpenDyslexicAlta" pitchFamily="2" charset="77"/>
                        </a:rPr>
                        <a:t>emotion</a:t>
                      </a:r>
                    </a:p>
                  </a:txBody>
                  <a:tcPr anchor="ctr"/>
                </a:tc>
                <a:tc>
                  <a:txBody>
                    <a:bodyPr/>
                    <a:lstStyle/>
                    <a:p>
                      <a:pPr algn="ctr"/>
                      <a:r>
                        <a:rPr lang="en-GB" sz="2200" b="0" i="0">
                          <a:latin typeface="OpenDyslexicAlta" pitchFamily="2" charset="77"/>
                        </a:rPr>
                        <a:t>memory</a:t>
                      </a:r>
                    </a:p>
                  </a:txBody>
                  <a:tcPr anchor="ctr"/>
                </a:tc>
                <a:tc>
                  <a:txBody>
                    <a:bodyPr/>
                    <a:lstStyle/>
                    <a:p>
                      <a:pPr algn="ctr"/>
                      <a:r>
                        <a:rPr lang="en-GB" sz="2200" b="0" i="0">
                          <a:latin typeface="OpenDyslexicAlta" pitchFamily="2" charset="77"/>
                        </a:rPr>
                        <a:t>territory</a:t>
                      </a:r>
                    </a:p>
                  </a:txBody>
                  <a:tcPr anchor="ctr"/>
                </a:tc>
                <a:tc>
                  <a:txBody>
                    <a:bodyPr/>
                    <a:lstStyle/>
                    <a:p>
                      <a:pPr algn="ctr"/>
                      <a:r>
                        <a:rPr lang="en-GB" sz="2200" b="0" i="0">
                          <a:latin typeface="OpenDyslexicAlta" pitchFamily="2" charset="77"/>
                        </a:rPr>
                        <a:t>music</a:t>
                      </a:r>
                    </a:p>
                  </a:txBody>
                  <a:tcPr anchor="ctr"/>
                </a:tc>
                <a:tc>
                  <a:txBody>
                    <a:bodyPr/>
                    <a:lstStyle/>
                    <a:p>
                      <a:pPr algn="ctr"/>
                      <a:r>
                        <a:rPr lang="en-GB" sz="2200" b="0" i="0" dirty="0">
                          <a:latin typeface="OpenDyslexicAlta" pitchFamily="2" charset="77"/>
                        </a:rPr>
                        <a:t>accident</a:t>
                      </a:r>
                    </a:p>
                  </a:txBody>
                  <a:tcPr anchor="ctr"/>
                </a:tc>
                <a:tc>
                  <a:txBody>
                    <a:bodyPr/>
                    <a:lstStyle/>
                    <a:p>
                      <a:pPr algn="ctr"/>
                      <a:r>
                        <a:rPr lang="en-GB" sz="2200" b="0" i="0" dirty="0">
                          <a:latin typeface="OpenDyslexicAlta" pitchFamily="2" charset="77"/>
                        </a:rPr>
                        <a:t>person</a:t>
                      </a:r>
                    </a:p>
                  </a:txBody>
                  <a:tcPr anchor="ct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41621173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8224938" cy="1325563"/>
          </a:xfrm>
        </p:spPr>
        <p:txBody>
          <a:bodyPr>
            <a:normAutofit/>
          </a:bodyPr>
          <a:lstStyle/>
          <a:p>
            <a:pPr algn="l"/>
            <a:r>
              <a:rPr lang="en-GB" sz="2400"/>
              <a:t>Look at the root words and decide which spelling rule they should follow and which box they should go in to when adding ‘al’:</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440"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33706"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68335"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1060663" y="5619928"/>
            <a:ext cx="1983105" cy="523220"/>
          </a:xfrm>
          <a:prstGeom prst="rect">
            <a:avLst/>
          </a:prstGeom>
          <a:noFill/>
        </p:spPr>
        <p:txBody>
          <a:bodyPr wrap="square" rtlCol="0">
            <a:spAutoFit/>
          </a:bodyPr>
          <a:lstStyle/>
          <a:p>
            <a:pPr algn="ctr"/>
            <a:r>
              <a:rPr lang="en-GB" sz="1400">
                <a:latin typeface="OpenDyslexicAlta" pitchFamily="2" charset="77"/>
              </a:rPr>
              <a:t>Remove ‘y’, add ‘i’ and then add ‘al’</a:t>
            </a:r>
          </a:p>
        </p:txBody>
      </p:sp>
      <p:sp>
        <p:nvSpPr>
          <p:cNvPr id="8" name="TextBox 7">
            <a:extLst>
              <a:ext uri="{FF2B5EF4-FFF2-40B4-BE49-F238E27FC236}">
                <a16:creationId xmlns:a16="http://schemas.microsoft.com/office/drawing/2014/main" id="{03B28485-727B-4CB7-BECD-9AE4BBCB1571}"/>
              </a:ext>
            </a:extLst>
          </p:cNvPr>
          <p:cNvSpPr txBox="1"/>
          <p:nvPr/>
        </p:nvSpPr>
        <p:spPr>
          <a:xfrm>
            <a:off x="4769063" y="5570973"/>
            <a:ext cx="1983105" cy="523220"/>
          </a:xfrm>
          <a:prstGeom prst="rect">
            <a:avLst/>
          </a:prstGeom>
          <a:noFill/>
        </p:spPr>
        <p:txBody>
          <a:bodyPr wrap="square" rtlCol="0">
            <a:spAutoFit/>
          </a:bodyPr>
          <a:lstStyle/>
          <a:p>
            <a:pPr algn="ctr"/>
            <a:r>
              <a:rPr lang="en-GB" sz="1400">
                <a:latin typeface="OpenDyslexicAlta" pitchFamily="2" charset="77"/>
              </a:rPr>
              <a:t>Add ‘al’ straight on the end.</a:t>
            </a:r>
          </a:p>
        </p:txBody>
      </p:sp>
      <p:sp>
        <p:nvSpPr>
          <p:cNvPr id="9" name="TextBox 8">
            <a:extLst>
              <a:ext uri="{FF2B5EF4-FFF2-40B4-BE49-F238E27FC236}">
                <a16:creationId xmlns:a16="http://schemas.microsoft.com/office/drawing/2014/main" id="{DA07C5AD-C2F7-4B3F-9348-4A45F11668BD}"/>
              </a:ext>
            </a:extLst>
          </p:cNvPr>
          <p:cNvSpPr txBox="1"/>
          <p:nvPr/>
        </p:nvSpPr>
        <p:spPr>
          <a:xfrm>
            <a:off x="8751783" y="5570973"/>
            <a:ext cx="1983105" cy="523220"/>
          </a:xfrm>
          <a:prstGeom prst="rect">
            <a:avLst/>
          </a:prstGeom>
          <a:noFill/>
        </p:spPr>
        <p:txBody>
          <a:bodyPr wrap="square" rtlCol="0">
            <a:spAutoFit/>
          </a:bodyPr>
          <a:lstStyle/>
          <a:p>
            <a:pPr algn="ctr"/>
            <a:r>
              <a:rPr lang="en-GB" sz="1400">
                <a:latin typeface="OpenDyslexicAlta" pitchFamily="2" charset="77"/>
              </a:rPr>
              <a:t>Remove ‘e’ then add ‘al’</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2625879409"/>
              </p:ext>
            </p:extLst>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dirty="0">
                          <a:latin typeface="OpenDyslexicAlta" pitchFamily="2" charset="77"/>
                        </a:rPr>
                        <a:t>arrive</a:t>
                      </a:r>
                    </a:p>
                  </a:txBody>
                  <a:tcPr anchor="ctr"/>
                </a:tc>
                <a:tc>
                  <a:txBody>
                    <a:bodyPr/>
                    <a:lstStyle/>
                    <a:p>
                      <a:pPr algn="ctr"/>
                      <a:r>
                        <a:rPr lang="en-GB" sz="2200" b="0" i="0" dirty="0">
                          <a:latin typeface="OpenDyslexicAlta" pitchFamily="2" charset="77"/>
                        </a:rPr>
                        <a:t>bury</a:t>
                      </a:r>
                    </a:p>
                  </a:txBody>
                  <a:tcPr anchor="ctr"/>
                </a:tc>
                <a:tc>
                  <a:txBody>
                    <a:bodyPr/>
                    <a:lstStyle/>
                    <a:p>
                      <a:pPr algn="ctr"/>
                      <a:r>
                        <a:rPr lang="en-GB" sz="2200" b="0" i="0" dirty="0">
                          <a:latin typeface="OpenDyslexicAlta" pitchFamily="2" charset="77"/>
                        </a:rPr>
                        <a:t>comic</a:t>
                      </a:r>
                    </a:p>
                  </a:txBody>
                  <a:tcPr anchor="ctr"/>
                </a:tc>
                <a:tc>
                  <a:txBody>
                    <a:bodyPr/>
                    <a:lstStyle/>
                    <a:p>
                      <a:pPr algn="ctr"/>
                      <a:r>
                        <a:rPr lang="en-GB" sz="2200" b="0" i="0" dirty="0">
                          <a:latin typeface="OpenDyslexicAlta" pitchFamily="2" charset="77"/>
                        </a:rPr>
                        <a:t>magic</a:t>
                      </a:r>
                    </a:p>
                  </a:txBody>
                  <a:tcPr anchor="ctr"/>
                </a:tc>
                <a:tc>
                  <a:txBody>
                    <a:bodyPr/>
                    <a:lstStyle/>
                    <a:p>
                      <a:pPr algn="ctr"/>
                      <a:r>
                        <a:rPr lang="en-GB" sz="2200" b="0" i="0" dirty="0">
                          <a:latin typeface="OpenDyslexicAlta" pitchFamily="2" charset="77"/>
                        </a:rPr>
                        <a:t>survive</a:t>
                      </a:r>
                    </a:p>
                  </a:txBody>
                  <a:tcPr anchor="ctr"/>
                </a:tc>
                <a:tc>
                  <a:txBody>
                    <a:bodyPr/>
                    <a:lstStyle/>
                    <a:p>
                      <a:pPr algn="ctr"/>
                      <a:r>
                        <a:rPr lang="en-GB" sz="2200" b="0" i="0" dirty="0">
                          <a:latin typeface="OpenDyslexicAlta" pitchFamily="2" charset="77"/>
                        </a:rPr>
                        <a:t>logic</a:t>
                      </a:r>
                    </a:p>
                  </a:txBody>
                  <a:tcPr anchor="ctr"/>
                </a:tc>
                <a:extLst>
                  <a:ext uri="{0D108BD9-81ED-4DB2-BD59-A6C34878D82A}">
                    <a16:rowId xmlns:a16="http://schemas.microsoft.com/office/drawing/2014/main" val="3036658332"/>
                  </a:ext>
                </a:extLst>
              </a:tr>
              <a:tr h="759354">
                <a:tc>
                  <a:txBody>
                    <a:bodyPr/>
                    <a:lstStyle/>
                    <a:p>
                      <a:pPr algn="ctr"/>
                      <a:r>
                        <a:rPr lang="en-GB" sz="2200" b="0" i="0" dirty="0">
                          <a:latin typeface="OpenDyslexicAlta" pitchFamily="2" charset="77"/>
                        </a:rPr>
                        <a:t>emotion</a:t>
                      </a:r>
                    </a:p>
                  </a:txBody>
                  <a:tcPr anchor="ctr"/>
                </a:tc>
                <a:tc>
                  <a:txBody>
                    <a:bodyPr/>
                    <a:lstStyle/>
                    <a:p>
                      <a:pPr algn="ctr"/>
                      <a:r>
                        <a:rPr lang="en-GB" sz="2200" b="0" i="0" dirty="0">
                          <a:latin typeface="OpenDyslexicAlta" pitchFamily="2" charset="77"/>
                        </a:rPr>
                        <a:t>memory</a:t>
                      </a:r>
                    </a:p>
                  </a:txBody>
                  <a:tcPr anchor="ctr"/>
                </a:tc>
                <a:tc>
                  <a:txBody>
                    <a:bodyPr/>
                    <a:lstStyle/>
                    <a:p>
                      <a:pPr algn="ctr"/>
                      <a:r>
                        <a:rPr lang="en-GB" sz="2200" b="0" i="0" dirty="0">
                          <a:latin typeface="OpenDyslexicAlta" pitchFamily="2" charset="77"/>
                        </a:rPr>
                        <a:t>territory</a:t>
                      </a:r>
                    </a:p>
                  </a:txBody>
                  <a:tcPr anchor="ctr"/>
                </a:tc>
                <a:tc>
                  <a:txBody>
                    <a:bodyPr/>
                    <a:lstStyle/>
                    <a:p>
                      <a:pPr algn="ctr"/>
                      <a:r>
                        <a:rPr lang="en-GB" sz="2200" b="0" i="0" dirty="0">
                          <a:latin typeface="OpenDyslexicAlta" pitchFamily="2" charset="77"/>
                        </a:rPr>
                        <a:t>music</a:t>
                      </a:r>
                    </a:p>
                  </a:txBody>
                  <a:tcPr anchor="ctr"/>
                </a:tc>
                <a:tc>
                  <a:txBody>
                    <a:bodyPr/>
                    <a:lstStyle/>
                    <a:p>
                      <a:pPr algn="ctr"/>
                      <a:r>
                        <a:rPr lang="en-GB" sz="2200" b="0" i="0" dirty="0">
                          <a:latin typeface="OpenDyslexicAlta" pitchFamily="2" charset="77"/>
                        </a:rPr>
                        <a:t>accident</a:t>
                      </a:r>
                    </a:p>
                  </a:txBody>
                  <a:tcPr anchor="ctr"/>
                </a:tc>
                <a:tc>
                  <a:txBody>
                    <a:bodyPr/>
                    <a:lstStyle/>
                    <a:p>
                      <a:pPr algn="ctr"/>
                      <a:r>
                        <a:rPr lang="en-GB" sz="2200" b="0" i="0" dirty="0">
                          <a:latin typeface="OpenDyslexicAlta" pitchFamily="2" charset="77"/>
                        </a:rPr>
                        <a:t>person</a:t>
                      </a:r>
                    </a:p>
                  </a:txBody>
                  <a:tcPr anchor="ctr"/>
                </a:tc>
                <a:extLst>
                  <a:ext uri="{0D108BD9-81ED-4DB2-BD59-A6C34878D82A}">
                    <a16:rowId xmlns:a16="http://schemas.microsoft.com/office/drawing/2014/main" val="590146265"/>
                  </a:ext>
                </a:extLst>
              </a:tr>
            </a:tbl>
          </a:graphicData>
        </a:graphic>
      </p:graphicFrame>
      <p:sp>
        <p:nvSpPr>
          <p:cNvPr id="3" name="TextBox 2">
            <a:extLst>
              <a:ext uri="{FF2B5EF4-FFF2-40B4-BE49-F238E27FC236}">
                <a16:creationId xmlns:a16="http://schemas.microsoft.com/office/drawing/2014/main" id="{F20D8707-F4A8-DC49-BBBD-C7B53422670F}"/>
              </a:ext>
            </a:extLst>
          </p:cNvPr>
          <p:cNvSpPr txBox="1"/>
          <p:nvPr/>
        </p:nvSpPr>
        <p:spPr>
          <a:xfrm>
            <a:off x="706120" y="193964"/>
            <a:ext cx="2064789" cy="369332"/>
          </a:xfrm>
          <a:prstGeom prst="rect">
            <a:avLst/>
          </a:prstGeom>
          <a:noFill/>
        </p:spPr>
        <p:txBody>
          <a:bodyPr wrap="square" rtlCol="0">
            <a:spAutoFit/>
          </a:bodyPr>
          <a:lstStyle/>
          <a:p>
            <a:r>
              <a:rPr lang="en-US" dirty="0">
                <a:solidFill>
                  <a:srgbClr val="FF3860"/>
                </a:solidFill>
              </a:rPr>
              <a:t>Answers</a:t>
            </a:r>
            <a:r>
              <a:rPr lang="en-US" dirty="0"/>
              <a:t>:</a:t>
            </a:r>
          </a:p>
        </p:txBody>
      </p:sp>
      <p:sp>
        <p:nvSpPr>
          <p:cNvPr id="10" name="Rectangle 9">
            <a:extLst>
              <a:ext uri="{FF2B5EF4-FFF2-40B4-BE49-F238E27FC236}">
                <a16:creationId xmlns:a16="http://schemas.microsoft.com/office/drawing/2014/main" id="{17B1D771-DFDC-1B46-885B-0AEBA025D09B}"/>
              </a:ext>
            </a:extLst>
          </p:cNvPr>
          <p:cNvSpPr/>
          <p:nvPr/>
        </p:nvSpPr>
        <p:spPr>
          <a:xfrm>
            <a:off x="10777476" y="3867108"/>
            <a:ext cx="906145" cy="369332"/>
          </a:xfrm>
          <a:prstGeom prst="rect">
            <a:avLst/>
          </a:prstGeom>
        </p:spPr>
        <p:txBody>
          <a:bodyPr wrap="none">
            <a:spAutoFit/>
          </a:bodyPr>
          <a:lstStyle/>
          <a:p>
            <a:pPr algn="ctr"/>
            <a:r>
              <a:rPr lang="en-GB" dirty="0">
                <a:solidFill>
                  <a:srgbClr val="FF3860"/>
                </a:solidFill>
                <a:latin typeface="OpenDyslexicAlta" pitchFamily="2" charset="77"/>
              </a:rPr>
              <a:t>arrive</a:t>
            </a:r>
          </a:p>
        </p:txBody>
      </p:sp>
      <p:sp>
        <p:nvSpPr>
          <p:cNvPr id="12" name="Rectangle 11">
            <a:extLst>
              <a:ext uri="{FF2B5EF4-FFF2-40B4-BE49-F238E27FC236}">
                <a16:creationId xmlns:a16="http://schemas.microsoft.com/office/drawing/2014/main" id="{512AE4C4-C74C-8942-BFC8-B755B3984E23}"/>
              </a:ext>
            </a:extLst>
          </p:cNvPr>
          <p:cNvSpPr/>
          <p:nvPr/>
        </p:nvSpPr>
        <p:spPr>
          <a:xfrm>
            <a:off x="5258862" y="3981826"/>
            <a:ext cx="1176925" cy="369332"/>
          </a:xfrm>
          <a:prstGeom prst="rect">
            <a:avLst/>
          </a:prstGeom>
        </p:spPr>
        <p:txBody>
          <a:bodyPr wrap="none">
            <a:spAutoFit/>
          </a:bodyPr>
          <a:lstStyle/>
          <a:p>
            <a:pPr algn="ctr"/>
            <a:r>
              <a:rPr lang="en-GB" dirty="0">
                <a:solidFill>
                  <a:srgbClr val="FF3860"/>
                </a:solidFill>
                <a:latin typeface="OpenDyslexicAlta" pitchFamily="2" charset="77"/>
              </a:rPr>
              <a:t>emotion</a:t>
            </a:r>
          </a:p>
        </p:txBody>
      </p:sp>
      <p:sp>
        <p:nvSpPr>
          <p:cNvPr id="13" name="Rectangle 12">
            <a:extLst>
              <a:ext uri="{FF2B5EF4-FFF2-40B4-BE49-F238E27FC236}">
                <a16:creationId xmlns:a16="http://schemas.microsoft.com/office/drawing/2014/main" id="{0D4CDE7E-8448-3841-B554-F45E77A39B6C}"/>
              </a:ext>
            </a:extLst>
          </p:cNvPr>
          <p:cNvSpPr/>
          <p:nvPr/>
        </p:nvSpPr>
        <p:spPr>
          <a:xfrm>
            <a:off x="329761" y="4181549"/>
            <a:ext cx="727379" cy="369332"/>
          </a:xfrm>
          <a:prstGeom prst="rect">
            <a:avLst/>
          </a:prstGeom>
        </p:spPr>
        <p:txBody>
          <a:bodyPr wrap="none">
            <a:spAutoFit/>
          </a:bodyPr>
          <a:lstStyle/>
          <a:p>
            <a:pPr algn="ctr"/>
            <a:r>
              <a:rPr lang="en-GB" dirty="0">
                <a:solidFill>
                  <a:srgbClr val="FF3860"/>
                </a:solidFill>
                <a:latin typeface="OpenDyslexicAlta" pitchFamily="2" charset="77"/>
              </a:rPr>
              <a:t>bury</a:t>
            </a:r>
          </a:p>
        </p:txBody>
      </p:sp>
      <p:sp>
        <p:nvSpPr>
          <p:cNvPr id="14" name="Rectangle 13">
            <a:extLst>
              <a:ext uri="{FF2B5EF4-FFF2-40B4-BE49-F238E27FC236}">
                <a16:creationId xmlns:a16="http://schemas.microsoft.com/office/drawing/2014/main" id="{D22469A5-EB02-DA41-9DB5-E9F22D82C59C}"/>
              </a:ext>
            </a:extLst>
          </p:cNvPr>
          <p:cNvSpPr/>
          <p:nvPr/>
        </p:nvSpPr>
        <p:spPr>
          <a:xfrm>
            <a:off x="1057140" y="3996883"/>
            <a:ext cx="1185837" cy="369332"/>
          </a:xfrm>
          <a:prstGeom prst="rect">
            <a:avLst/>
          </a:prstGeom>
        </p:spPr>
        <p:txBody>
          <a:bodyPr wrap="none">
            <a:spAutoFit/>
          </a:bodyPr>
          <a:lstStyle/>
          <a:p>
            <a:pPr algn="ctr"/>
            <a:r>
              <a:rPr lang="en-GB" dirty="0">
                <a:solidFill>
                  <a:srgbClr val="FF3860"/>
                </a:solidFill>
                <a:latin typeface="OpenDyslexicAlta" pitchFamily="2" charset="77"/>
              </a:rPr>
              <a:t>memory</a:t>
            </a:r>
          </a:p>
        </p:txBody>
      </p:sp>
      <p:sp>
        <p:nvSpPr>
          <p:cNvPr id="15" name="Rectangle 14">
            <a:extLst>
              <a:ext uri="{FF2B5EF4-FFF2-40B4-BE49-F238E27FC236}">
                <a16:creationId xmlns:a16="http://schemas.microsoft.com/office/drawing/2014/main" id="{30099479-459A-B34D-933B-BF4D615FDB4B}"/>
              </a:ext>
            </a:extLst>
          </p:cNvPr>
          <p:cNvSpPr/>
          <p:nvPr/>
        </p:nvSpPr>
        <p:spPr>
          <a:xfrm>
            <a:off x="4226855" y="4120555"/>
            <a:ext cx="877291" cy="369332"/>
          </a:xfrm>
          <a:prstGeom prst="rect">
            <a:avLst/>
          </a:prstGeom>
        </p:spPr>
        <p:txBody>
          <a:bodyPr wrap="none">
            <a:spAutoFit/>
          </a:bodyPr>
          <a:lstStyle/>
          <a:p>
            <a:pPr algn="ctr"/>
            <a:r>
              <a:rPr lang="en-GB" dirty="0">
                <a:solidFill>
                  <a:srgbClr val="FF3860"/>
                </a:solidFill>
                <a:latin typeface="OpenDyslexicAlta" pitchFamily="2" charset="77"/>
              </a:rPr>
              <a:t>comic</a:t>
            </a:r>
          </a:p>
        </p:txBody>
      </p:sp>
      <p:sp>
        <p:nvSpPr>
          <p:cNvPr id="16" name="Rectangle 15">
            <a:extLst>
              <a:ext uri="{FF2B5EF4-FFF2-40B4-BE49-F238E27FC236}">
                <a16:creationId xmlns:a16="http://schemas.microsoft.com/office/drawing/2014/main" id="{855496DC-3A57-5C46-AAEA-E3020BECE3AF}"/>
              </a:ext>
            </a:extLst>
          </p:cNvPr>
          <p:cNvSpPr/>
          <p:nvPr/>
        </p:nvSpPr>
        <p:spPr>
          <a:xfrm>
            <a:off x="2281805" y="3883659"/>
            <a:ext cx="1254831" cy="369332"/>
          </a:xfrm>
          <a:prstGeom prst="rect">
            <a:avLst/>
          </a:prstGeom>
        </p:spPr>
        <p:txBody>
          <a:bodyPr wrap="none">
            <a:spAutoFit/>
          </a:bodyPr>
          <a:lstStyle/>
          <a:p>
            <a:pPr algn="ctr"/>
            <a:r>
              <a:rPr lang="en-GB" dirty="0">
                <a:solidFill>
                  <a:srgbClr val="FF3860"/>
                </a:solidFill>
                <a:latin typeface="OpenDyslexicAlta" pitchFamily="2" charset="77"/>
              </a:rPr>
              <a:t>territory</a:t>
            </a:r>
          </a:p>
        </p:txBody>
      </p:sp>
      <p:sp>
        <p:nvSpPr>
          <p:cNvPr id="17" name="Rectangle 16">
            <a:extLst>
              <a:ext uri="{FF2B5EF4-FFF2-40B4-BE49-F238E27FC236}">
                <a16:creationId xmlns:a16="http://schemas.microsoft.com/office/drawing/2014/main" id="{2906B601-1385-8B42-A1B2-CBC140BA8AF8}"/>
              </a:ext>
            </a:extLst>
          </p:cNvPr>
          <p:cNvSpPr/>
          <p:nvPr/>
        </p:nvSpPr>
        <p:spPr>
          <a:xfrm>
            <a:off x="6444899" y="3967056"/>
            <a:ext cx="875753" cy="369332"/>
          </a:xfrm>
          <a:prstGeom prst="rect">
            <a:avLst/>
          </a:prstGeom>
        </p:spPr>
        <p:txBody>
          <a:bodyPr wrap="none">
            <a:spAutoFit/>
          </a:bodyPr>
          <a:lstStyle/>
          <a:p>
            <a:pPr algn="ctr"/>
            <a:r>
              <a:rPr lang="en-GB" dirty="0">
                <a:solidFill>
                  <a:srgbClr val="FF3860"/>
                </a:solidFill>
                <a:latin typeface="OpenDyslexicAlta" pitchFamily="2" charset="77"/>
              </a:rPr>
              <a:t>magic</a:t>
            </a:r>
          </a:p>
        </p:txBody>
      </p:sp>
      <p:sp>
        <p:nvSpPr>
          <p:cNvPr id="18" name="Rectangle 17">
            <a:extLst>
              <a:ext uri="{FF2B5EF4-FFF2-40B4-BE49-F238E27FC236}">
                <a16:creationId xmlns:a16="http://schemas.microsoft.com/office/drawing/2014/main" id="{3261E5D8-BA56-E947-8DAD-DB8270B2841F}"/>
              </a:ext>
            </a:extLst>
          </p:cNvPr>
          <p:cNvSpPr/>
          <p:nvPr/>
        </p:nvSpPr>
        <p:spPr>
          <a:xfrm>
            <a:off x="4731399" y="3654998"/>
            <a:ext cx="873957" cy="369332"/>
          </a:xfrm>
          <a:prstGeom prst="rect">
            <a:avLst/>
          </a:prstGeom>
        </p:spPr>
        <p:txBody>
          <a:bodyPr wrap="none">
            <a:spAutoFit/>
          </a:bodyPr>
          <a:lstStyle/>
          <a:p>
            <a:pPr algn="ctr"/>
            <a:r>
              <a:rPr lang="en-GB" dirty="0">
                <a:solidFill>
                  <a:srgbClr val="FF3860"/>
                </a:solidFill>
                <a:latin typeface="OpenDyslexicAlta" pitchFamily="2" charset="77"/>
              </a:rPr>
              <a:t>music</a:t>
            </a:r>
          </a:p>
        </p:txBody>
      </p:sp>
      <p:sp>
        <p:nvSpPr>
          <p:cNvPr id="19" name="Rectangle 18">
            <a:extLst>
              <a:ext uri="{FF2B5EF4-FFF2-40B4-BE49-F238E27FC236}">
                <a16:creationId xmlns:a16="http://schemas.microsoft.com/office/drawing/2014/main" id="{2680D950-13F4-5F4F-9207-C8377969EF7E}"/>
              </a:ext>
            </a:extLst>
          </p:cNvPr>
          <p:cNvSpPr/>
          <p:nvPr/>
        </p:nvSpPr>
        <p:spPr>
          <a:xfrm>
            <a:off x="9652412" y="3834704"/>
            <a:ext cx="1082476" cy="369332"/>
          </a:xfrm>
          <a:prstGeom prst="rect">
            <a:avLst/>
          </a:prstGeom>
        </p:spPr>
        <p:txBody>
          <a:bodyPr wrap="none">
            <a:spAutoFit/>
          </a:bodyPr>
          <a:lstStyle/>
          <a:p>
            <a:pPr algn="ctr"/>
            <a:r>
              <a:rPr lang="en-GB" dirty="0">
                <a:solidFill>
                  <a:srgbClr val="FF3860"/>
                </a:solidFill>
                <a:latin typeface="OpenDyslexicAlta" pitchFamily="2" charset="77"/>
              </a:rPr>
              <a:t>survive</a:t>
            </a:r>
          </a:p>
        </p:txBody>
      </p:sp>
      <p:sp>
        <p:nvSpPr>
          <p:cNvPr id="20" name="Rectangle 19">
            <a:extLst>
              <a:ext uri="{FF2B5EF4-FFF2-40B4-BE49-F238E27FC236}">
                <a16:creationId xmlns:a16="http://schemas.microsoft.com/office/drawing/2014/main" id="{09C74A65-EB45-0F4C-AA35-A87B7A71733A}"/>
              </a:ext>
            </a:extLst>
          </p:cNvPr>
          <p:cNvSpPr/>
          <p:nvPr/>
        </p:nvSpPr>
        <p:spPr>
          <a:xfrm>
            <a:off x="6052345" y="3647895"/>
            <a:ext cx="1187376" cy="369332"/>
          </a:xfrm>
          <a:prstGeom prst="rect">
            <a:avLst/>
          </a:prstGeom>
        </p:spPr>
        <p:txBody>
          <a:bodyPr wrap="none">
            <a:spAutoFit/>
          </a:bodyPr>
          <a:lstStyle/>
          <a:p>
            <a:pPr algn="ctr"/>
            <a:r>
              <a:rPr lang="en-GB" dirty="0">
                <a:solidFill>
                  <a:srgbClr val="FF3860"/>
                </a:solidFill>
                <a:latin typeface="OpenDyslexicAlta" pitchFamily="2" charset="77"/>
              </a:rPr>
              <a:t>accident</a:t>
            </a:r>
          </a:p>
        </p:txBody>
      </p:sp>
      <p:sp>
        <p:nvSpPr>
          <p:cNvPr id="21" name="Rectangle 20">
            <a:extLst>
              <a:ext uri="{FF2B5EF4-FFF2-40B4-BE49-F238E27FC236}">
                <a16:creationId xmlns:a16="http://schemas.microsoft.com/office/drawing/2014/main" id="{D0518C96-E357-2342-AE20-1009D94A96F7}"/>
              </a:ext>
            </a:extLst>
          </p:cNvPr>
          <p:cNvSpPr/>
          <p:nvPr/>
        </p:nvSpPr>
        <p:spPr>
          <a:xfrm>
            <a:off x="7265441" y="3647895"/>
            <a:ext cx="737894" cy="369332"/>
          </a:xfrm>
          <a:prstGeom prst="rect">
            <a:avLst/>
          </a:prstGeom>
        </p:spPr>
        <p:txBody>
          <a:bodyPr wrap="none">
            <a:spAutoFit/>
          </a:bodyPr>
          <a:lstStyle/>
          <a:p>
            <a:pPr algn="ctr"/>
            <a:r>
              <a:rPr lang="en-GB" dirty="0">
                <a:solidFill>
                  <a:srgbClr val="FF3860"/>
                </a:solidFill>
                <a:latin typeface="OpenDyslexicAlta" pitchFamily="2" charset="77"/>
              </a:rPr>
              <a:t>logic</a:t>
            </a:r>
          </a:p>
        </p:txBody>
      </p:sp>
      <p:sp>
        <p:nvSpPr>
          <p:cNvPr id="22" name="Rectangle 21">
            <a:extLst>
              <a:ext uri="{FF2B5EF4-FFF2-40B4-BE49-F238E27FC236}">
                <a16:creationId xmlns:a16="http://schemas.microsoft.com/office/drawing/2014/main" id="{BFE30B37-547C-7645-B087-7F10D228F549}"/>
              </a:ext>
            </a:extLst>
          </p:cNvPr>
          <p:cNvSpPr/>
          <p:nvPr/>
        </p:nvSpPr>
        <p:spPr>
          <a:xfrm>
            <a:off x="7544521" y="4019370"/>
            <a:ext cx="1018997" cy="369332"/>
          </a:xfrm>
          <a:prstGeom prst="rect">
            <a:avLst/>
          </a:prstGeom>
        </p:spPr>
        <p:txBody>
          <a:bodyPr wrap="none">
            <a:spAutoFit/>
          </a:bodyPr>
          <a:lstStyle/>
          <a:p>
            <a:pPr algn="ctr"/>
            <a:r>
              <a:rPr lang="en-GB" dirty="0">
                <a:solidFill>
                  <a:srgbClr val="FF3860"/>
                </a:solidFill>
                <a:latin typeface="OpenDyslexicAlta" pitchFamily="2" charset="77"/>
              </a:rPr>
              <a:t>person</a:t>
            </a:r>
          </a:p>
        </p:txBody>
      </p:sp>
      <p:cxnSp>
        <p:nvCxnSpPr>
          <p:cNvPr id="23" name="Straight Arrow Connector 22">
            <a:extLst>
              <a:ext uri="{FF2B5EF4-FFF2-40B4-BE49-F238E27FC236}">
                <a16:creationId xmlns:a16="http://schemas.microsoft.com/office/drawing/2014/main" id="{D8760702-5216-264F-9F9E-65516F7977A7}"/>
              </a:ext>
            </a:extLst>
          </p:cNvPr>
          <p:cNvCxnSpPr/>
          <p:nvPr/>
        </p:nvCxnSpPr>
        <p:spPr>
          <a:xfrm>
            <a:off x="845127" y="4550881"/>
            <a:ext cx="1136073" cy="3813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4FC066-B6E5-AC41-8E34-A3D508A9CDB9}"/>
              </a:ext>
            </a:extLst>
          </p:cNvPr>
          <p:cNvCxnSpPr>
            <a:cxnSpLocks/>
          </p:cNvCxnSpPr>
          <p:nvPr/>
        </p:nvCxnSpPr>
        <p:spPr>
          <a:xfrm>
            <a:off x="1864426" y="4336388"/>
            <a:ext cx="378551" cy="595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6E62BBE-EBF1-5144-87F7-7C19D478330F}"/>
              </a:ext>
            </a:extLst>
          </p:cNvPr>
          <p:cNvCxnSpPr/>
          <p:nvPr/>
        </p:nvCxnSpPr>
        <p:spPr>
          <a:xfrm flipH="1">
            <a:off x="2521527" y="4305221"/>
            <a:ext cx="249382" cy="626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7EC733C-547B-F143-A867-1342384BD529}"/>
              </a:ext>
            </a:extLst>
          </p:cNvPr>
          <p:cNvCxnSpPr>
            <a:stCxn id="18" idx="2"/>
          </p:cNvCxnSpPr>
          <p:nvPr/>
        </p:nvCxnSpPr>
        <p:spPr>
          <a:xfrm>
            <a:off x="5168378" y="4024330"/>
            <a:ext cx="436978" cy="907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F77435-7AE2-4B49-864D-7DBC62D65CBF}"/>
              </a:ext>
            </a:extLst>
          </p:cNvPr>
          <p:cNvCxnSpPr>
            <a:cxnSpLocks/>
            <a:stCxn id="15" idx="2"/>
          </p:cNvCxnSpPr>
          <p:nvPr/>
        </p:nvCxnSpPr>
        <p:spPr>
          <a:xfrm>
            <a:off x="4665501" y="4489887"/>
            <a:ext cx="784663" cy="508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A399D7C-EEFB-C449-95EA-ED3E5748B420}"/>
              </a:ext>
            </a:extLst>
          </p:cNvPr>
          <p:cNvCxnSpPr/>
          <p:nvPr/>
        </p:nvCxnSpPr>
        <p:spPr>
          <a:xfrm>
            <a:off x="6052345" y="4236440"/>
            <a:ext cx="0" cy="69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7ACA1FD-53A3-C045-B712-D91240E23B0C}"/>
              </a:ext>
            </a:extLst>
          </p:cNvPr>
          <p:cNvCxnSpPr/>
          <p:nvPr/>
        </p:nvCxnSpPr>
        <p:spPr>
          <a:xfrm>
            <a:off x="6444899" y="4024330"/>
            <a:ext cx="0" cy="907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A2AB83C-71FB-B141-BE7B-A166BAF105B2}"/>
              </a:ext>
            </a:extLst>
          </p:cNvPr>
          <p:cNvCxnSpPr>
            <a:stCxn id="17" idx="2"/>
          </p:cNvCxnSpPr>
          <p:nvPr/>
        </p:nvCxnSpPr>
        <p:spPr>
          <a:xfrm flipH="1">
            <a:off x="6752168" y="4336388"/>
            <a:ext cx="130608" cy="457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022D2E0-8B7B-2F47-908C-4C3B40D2766E}"/>
              </a:ext>
            </a:extLst>
          </p:cNvPr>
          <p:cNvCxnSpPr>
            <a:cxnSpLocks/>
          </p:cNvCxnSpPr>
          <p:nvPr/>
        </p:nvCxnSpPr>
        <p:spPr>
          <a:xfrm flipH="1">
            <a:off x="6891522" y="3996883"/>
            <a:ext cx="582764" cy="796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945F80-72BF-B44B-9AA7-B57F98A23BE3}"/>
              </a:ext>
            </a:extLst>
          </p:cNvPr>
          <p:cNvCxnSpPr>
            <a:cxnSpLocks/>
            <a:stCxn id="22" idx="2"/>
          </p:cNvCxnSpPr>
          <p:nvPr/>
        </p:nvCxnSpPr>
        <p:spPr>
          <a:xfrm flipH="1">
            <a:off x="6809324" y="4388702"/>
            <a:ext cx="1244696" cy="543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0C8E24C-9161-D042-BCB6-A0B649D4F1C1}"/>
              </a:ext>
            </a:extLst>
          </p:cNvPr>
          <p:cNvCxnSpPr/>
          <p:nvPr/>
        </p:nvCxnSpPr>
        <p:spPr>
          <a:xfrm>
            <a:off x="10016836" y="4181549"/>
            <a:ext cx="124691" cy="612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9BFE745-C77C-BF47-9942-CC9F427D9F91}"/>
              </a:ext>
            </a:extLst>
          </p:cNvPr>
          <p:cNvCxnSpPr/>
          <p:nvPr/>
        </p:nvCxnSpPr>
        <p:spPr>
          <a:xfrm flipH="1">
            <a:off x="10446327" y="4236440"/>
            <a:ext cx="900546" cy="598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10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050887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028836404"/>
                    </a:ext>
                  </a:extLst>
                </a:gridCol>
                <a:gridCol w="1858433">
                  <a:extLst>
                    <a:ext uri="{9D8B030D-6E8A-4147-A177-3AD203B41FA5}">
                      <a16:colId xmlns:a16="http://schemas.microsoft.com/office/drawing/2014/main" val="3108996598"/>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801326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/u/ sound spelled ‘</a:t>
                      </a:r>
                      <a:r>
                        <a:rPr lang="en-GB" sz="1400" baseline="0" dirty="0" err="1">
                          <a:latin typeface="Muli" pitchFamily="2" charset="77"/>
                        </a:rPr>
                        <a:t>ou</a:t>
                      </a:r>
                      <a:r>
                        <a:rPr lang="en-GB" sz="1400" baseline="0" dirty="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0988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94821554"/>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arrival</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burial</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comical </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emotional</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national</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magical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personal</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optional </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survival </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tropical </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4955318"/>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The /l/ sound spelled ‘-al’ at the end of words.   When a root word ends in ‘e’, remove the ‘e’ and then add ‘al. When a root word ends in ‘y’, exchange the ‘y’ for an ‘i’ and then add ‘al’.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6" name="Rounded Rectangle 15"/>
          <p:cNvSpPr/>
          <p:nvPr/>
        </p:nvSpPr>
        <p:spPr>
          <a:xfrm>
            <a:off x="7234078" y="2206680"/>
            <a:ext cx="1974019" cy="879453"/>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When someone is buried.</a:t>
            </a:r>
          </a:p>
        </p:txBody>
      </p:sp>
      <p:sp>
        <p:nvSpPr>
          <p:cNvPr id="17" name="Rounded Rectangle 16"/>
          <p:cNvSpPr/>
          <p:nvPr/>
        </p:nvSpPr>
        <p:spPr>
          <a:xfrm>
            <a:off x="7345344" y="3940714"/>
            <a:ext cx="1974019" cy="1069932"/>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that is countrywide.</a:t>
            </a:r>
          </a:p>
        </p:txBody>
      </p:sp>
      <p:sp>
        <p:nvSpPr>
          <p:cNvPr id="18" name="Rounded Rectangle 17"/>
          <p:cNvSpPr/>
          <p:nvPr/>
        </p:nvSpPr>
        <p:spPr>
          <a:xfrm>
            <a:off x="10144237" y="2109970"/>
            <a:ext cx="1794328" cy="642257"/>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very funny.</a:t>
            </a:r>
          </a:p>
        </p:txBody>
      </p:sp>
      <p:sp>
        <p:nvSpPr>
          <p:cNvPr id="19" name="Rounded Rectangle 18"/>
          <p:cNvSpPr/>
          <p:nvPr/>
        </p:nvSpPr>
        <p:spPr>
          <a:xfrm>
            <a:off x="4863525" y="3191910"/>
            <a:ext cx="2376519" cy="1192199"/>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When you feel like you might cry after seeing something sad</a:t>
            </a:r>
          </a:p>
        </p:txBody>
      </p:sp>
      <p:sp>
        <p:nvSpPr>
          <p:cNvPr id="20" name="Rounded Rectangle 19"/>
          <p:cNvSpPr/>
          <p:nvPr/>
        </p:nvSpPr>
        <p:spPr>
          <a:xfrm>
            <a:off x="3622123" y="4521627"/>
            <a:ext cx="2628124" cy="941816"/>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that is a choice and not compulsory.</a:t>
            </a:r>
          </a:p>
        </p:txBody>
      </p:sp>
      <p:sp>
        <p:nvSpPr>
          <p:cNvPr id="21" name="Rounded Rectangle 20"/>
          <p:cNvSpPr/>
          <p:nvPr/>
        </p:nvSpPr>
        <p:spPr>
          <a:xfrm>
            <a:off x="7065728" y="5463443"/>
            <a:ext cx="2085592" cy="1165953"/>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Continuing to live in difficult conditions.</a:t>
            </a:r>
          </a:p>
        </p:txBody>
      </p:sp>
      <p:sp>
        <p:nvSpPr>
          <p:cNvPr id="22" name="Rounded Rectangle 21"/>
          <p:cNvSpPr/>
          <p:nvPr/>
        </p:nvSpPr>
        <p:spPr>
          <a:xfrm>
            <a:off x="9563100" y="3512488"/>
            <a:ext cx="2375465" cy="1192198"/>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A person who performs tricks or spells is said to be this.</a:t>
            </a:r>
          </a:p>
        </p:txBody>
      </p:sp>
      <p:sp>
        <p:nvSpPr>
          <p:cNvPr id="23" name="Rounded Rectangle 22"/>
          <p:cNvSpPr/>
          <p:nvPr/>
        </p:nvSpPr>
        <p:spPr>
          <a:xfrm>
            <a:off x="3794517" y="5706626"/>
            <a:ext cx="2283336" cy="944879"/>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that is linked to the tropics.</a:t>
            </a:r>
          </a:p>
        </p:txBody>
      </p:sp>
      <p:sp>
        <p:nvSpPr>
          <p:cNvPr id="24" name="Rounded Rectangle 23"/>
          <p:cNvSpPr/>
          <p:nvPr/>
        </p:nvSpPr>
        <p:spPr>
          <a:xfrm>
            <a:off x="9650187" y="4979859"/>
            <a:ext cx="2085592" cy="1290312"/>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Information about you is often called  this.</a:t>
            </a:r>
          </a:p>
        </p:txBody>
      </p:sp>
      <p:sp>
        <p:nvSpPr>
          <p:cNvPr id="25" name="Rounded Rectangle 24"/>
          <p:cNvSpPr/>
          <p:nvPr/>
        </p:nvSpPr>
        <p:spPr>
          <a:xfrm>
            <a:off x="3622123" y="2174938"/>
            <a:ext cx="2376519" cy="879453"/>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The time someone will get somewhere. </a:t>
            </a:r>
          </a:p>
        </p:txBody>
      </p:sp>
      <p:sp>
        <p:nvSpPr>
          <p:cNvPr id="26" name="Rectangle 25"/>
          <p:cNvSpPr/>
          <p:nvPr/>
        </p:nvSpPr>
        <p:spPr>
          <a:xfrm>
            <a:off x="3878664" y="1394557"/>
            <a:ext cx="6933362" cy="584986"/>
          </a:xfrm>
          <a:prstGeom prst="rect">
            <a:avLst/>
          </a:prstGeom>
          <a:solidFill>
            <a:srgbClr val="8FAA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Write your spelling list on your white board and then write the  definition for each word next to it.</a:t>
            </a:r>
          </a:p>
        </p:txBody>
      </p:sp>
    </p:spTree>
    <p:extLst>
      <p:ext uri="{BB962C8B-B14F-4D97-AF65-F5344CB8AC3E}">
        <p14:creationId xmlns:p14="http://schemas.microsoft.com/office/powerpoint/2010/main" val="9816628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arrival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burial</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comical </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emotional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national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magical</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personal</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optional </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survival </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tropical </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0077400"/>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dirty="0">
                          <a:latin typeface="Muli" pitchFamily="2" charset="77"/>
                        </a:rPr>
                        <a:t>The /l/ sound spelled ‘-al’ at the end of words.   When a root word ends in ‘e’, remove the ‘e’ and then add ‘al. When a root word ends in ‘y’, exchange the ‘y’ for an ‘</a:t>
                      </a:r>
                      <a:r>
                        <a:rPr lang="en-GB" sz="1400" b="0" i="0" dirty="0" err="1">
                          <a:latin typeface="Muli" pitchFamily="2" charset="77"/>
                        </a:rPr>
                        <a:t>i</a:t>
                      </a:r>
                      <a:r>
                        <a:rPr lang="en-GB" sz="1400" b="0" i="0" dirty="0">
                          <a:latin typeface="Muli" pitchFamily="2" charset="77"/>
                        </a:rPr>
                        <a:t>’ and then add ‘al’.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rgbClr val="FF386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6" name="Rounded Rectangle 15"/>
          <p:cNvSpPr/>
          <p:nvPr/>
        </p:nvSpPr>
        <p:spPr>
          <a:xfrm>
            <a:off x="7234078" y="2206680"/>
            <a:ext cx="1974019" cy="879453"/>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When someone is buried.</a:t>
            </a:r>
          </a:p>
        </p:txBody>
      </p:sp>
      <p:sp>
        <p:nvSpPr>
          <p:cNvPr id="17" name="Rounded Rectangle 16"/>
          <p:cNvSpPr/>
          <p:nvPr/>
        </p:nvSpPr>
        <p:spPr>
          <a:xfrm>
            <a:off x="7345344" y="3940714"/>
            <a:ext cx="1974019" cy="1069932"/>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that is countrywide.</a:t>
            </a:r>
          </a:p>
        </p:txBody>
      </p:sp>
      <p:sp>
        <p:nvSpPr>
          <p:cNvPr id="18" name="Rounded Rectangle 17"/>
          <p:cNvSpPr/>
          <p:nvPr/>
        </p:nvSpPr>
        <p:spPr>
          <a:xfrm>
            <a:off x="10144237" y="2109970"/>
            <a:ext cx="1794328" cy="642257"/>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very funny.</a:t>
            </a:r>
          </a:p>
        </p:txBody>
      </p:sp>
      <p:sp>
        <p:nvSpPr>
          <p:cNvPr id="19" name="Rounded Rectangle 18"/>
          <p:cNvSpPr/>
          <p:nvPr/>
        </p:nvSpPr>
        <p:spPr>
          <a:xfrm>
            <a:off x="4936185" y="3110883"/>
            <a:ext cx="2376519" cy="1192199"/>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When you feel like you might cry after seeing something sad</a:t>
            </a:r>
          </a:p>
        </p:txBody>
      </p:sp>
      <p:sp>
        <p:nvSpPr>
          <p:cNvPr id="20" name="Rounded Rectangle 19"/>
          <p:cNvSpPr/>
          <p:nvPr/>
        </p:nvSpPr>
        <p:spPr>
          <a:xfrm>
            <a:off x="3622123" y="4521627"/>
            <a:ext cx="2628124" cy="941816"/>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Something that is a choice and not compulsory.</a:t>
            </a:r>
          </a:p>
        </p:txBody>
      </p:sp>
      <p:sp>
        <p:nvSpPr>
          <p:cNvPr id="21" name="Rounded Rectangle 20"/>
          <p:cNvSpPr/>
          <p:nvPr/>
        </p:nvSpPr>
        <p:spPr>
          <a:xfrm>
            <a:off x="7081429" y="5337294"/>
            <a:ext cx="2085592" cy="1165953"/>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Continuing to live in difficult conditions.</a:t>
            </a:r>
          </a:p>
        </p:txBody>
      </p:sp>
      <p:sp>
        <p:nvSpPr>
          <p:cNvPr id="22" name="Rounded Rectangle 21"/>
          <p:cNvSpPr/>
          <p:nvPr/>
        </p:nvSpPr>
        <p:spPr>
          <a:xfrm>
            <a:off x="9563100" y="3326790"/>
            <a:ext cx="2375465" cy="1192198"/>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A person who performs tricks or spells is said to be this.</a:t>
            </a:r>
          </a:p>
        </p:txBody>
      </p:sp>
      <p:sp>
        <p:nvSpPr>
          <p:cNvPr id="23" name="Rounded Rectangle 22"/>
          <p:cNvSpPr/>
          <p:nvPr/>
        </p:nvSpPr>
        <p:spPr>
          <a:xfrm>
            <a:off x="3794517" y="5706626"/>
            <a:ext cx="2283336" cy="944879"/>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Something that is linked to the tropics.</a:t>
            </a:r>
          </a:p>
        </p:txBody>
      </p:sp>
      <p:sp>
        <p:nvSpPr>
          <p:cNvPr id="24" name="Rounded Rectangle 23"/>
          <p:cNvSpPr/>
          <p:nvPr/>
        </p:nvSpPr>
        <p:spPr>
          <a:xfrm>
            <a:off x="9650187" y="4979859"/>
            <a:ext cx="2085592" cy="1290312"/>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Information about you is often called  this.</a:t>
            </a:r>
          </a:p>
        </p:txBody>
      </p:sp>
      <p:sp>
        <p:nvSpPr>
          <p:cNvPr id="25" name="Rounded Rectangle 24"/>
          <p:cNvSpPr/>
          <p:nvPr/>
        </p:nvSpPr>
        <p:spPr>
          <a:xfrm>
            <a:off x="3622123" y="2174938"/>
            <a:ext cx="2376519" cy="879453"/>
          </a:xfrm>
          <a:prstGeom prst="roundRect">
            <a:avLst/>
          </a:prstGeom>
          <a:solidFill>
            <a:srgbClr val="8FAA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The time someone will get somewhere. </a:t>
            </a:r>
          </a:p>
        </p:txBody>
      </p:sp>
      <p:sp>
        <p:nvSpPr>
          <p:cNvPr id="26" name="Rectangle 25"/>
          <p:cNvSpPr/>
          <p:nvPr/>
        </p:nvSpPr>
        <p:spPr>
          <a:xfrm>
            <a:off x="3878664" y="1394557"/>
            <a:ext cx="6933362" cy="584986"/>
          </a:xfrm>
          <a:prstGeom prst="rect">
            <a:avLst/>
          </a:prstGeom>
          <a:solidFill>
            <a:srgbClr val="8FAA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DyslexicAlta" pitchFamily="2" charset="77"/>
              </a:rPr>
              <a:t>Write your spelling list on your white board and then write the  definition for each word next to it.</a:t>
            </a:r>
          </a:p>
        </p:txBody>
      </p:sp>
      <p:sp>
        <p:nvSpPr>
          <p:cNvPr id="2" name="Rectangle 1">
            <a:extLst>
              <a:ext uri="{FF2B5EF4-FFF2-40B4-BE49-F238E27FC236}">
                <a16:creationId xmlns:a16="http://schemas.microsoft.com/office/drawing/2014/main" id="{680DBD0E-8E65-DC46-979A-AF4DE4B6C271}"/>
              </a:ext>
            </a:extLst>
          </p:cNvPr>
          <p:cNvSpPr/>
          <p:nvPr/>
        </p:nvSpPr>
        <p:spPr>
          <a:xfrm>
            <a:off x="3968839" y="2981905"/>
            <a:ext cx="976678"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arrival</a:t>
            </a:r>
          </a:p>
        </p:txBody>
      </p:sp>
      <p:sp>
        <p:nvSpPr>
          <p:cNvPr id="3" name="Rectangle 2">
            <a:extLst>
              <a:ext uri="{FF2B5EF4-FFF2-40B4-BE49-F238E27FC236}">
                <a16:creationId xmlns:a16="http://schemas.microsoft.com/office/drawing/2014/main" id="{79C649F4-6F9D-1C47-B53C-6E1ABC8AC246}"/>
              </a:ext>
            </a:extLst>
          </p:cNvPr>
          <p:cNvSpPr/>
          <p:nvPr/>
        </p:nvSpPr>
        <p:spPr>
          <a:xfrm>
            <a:off x="7788917" y="3119374"/>
            <a:ext cx="86433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burial</a:t>
            </a:r>
          </a:p>
        </p:txBody>
      </p:sp>
      <p:sp>
        <p:nvSpPr>
          <p:cNvPr id="6" name="Rectangle 5">
            <a:extLst>
              <a:ext uri="{FF2B5EF4-FFF2-40B4-BE49-F238E27FC236}">
                <a16:creationId xmlns:a16="http://schemas.microsoft.com/office/drawing/2014/main" id="{B55E0990-3A24-B84F-BEAD-AC4D94AD58F4}"/>
              </a:ext>
            </a:extLst>
          </p:cNvPr>
          <p:cNvSpPr/>
          <p:nvPr/>
        </p:nvSpPr>
        <p:spPr>
          <a:xfrm>
            <a:off x="10505216" y="2724623"/>
            <a:ext cx="1178784"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comical</a:t>
            </a:r>
            <a:r>
              <a:rPr lang="en-GB" dirty="0">
                <a:latin typeface="OpenDyslexicAlta" pitchFamily="2" charset="77"/>
                <a:ea typeface="OpenDyslexic" charset="0"/>
                <a:cs typeface="OpenDyslexic" charset="0"/>
              </a:rPr>
              <a:t> </a:t>
            </a:r>
          </a:p>
        </p:txBody>
      </p:sp>
      <p:sp>
        <p:nvSpPr>
          <p:cNvPr id="7" name="Rectangle 6">
            <a:extLst>
              <a:ext uri="{FF2B5EF4-FFF2-40B4-BE49-F238E27FC236}">
                <a16:creationId xmlns:a16="http://schemas.microsoft.com/office/drawing/2014/main" id="{35DD8BFA-9CAA-C04A-A6E8-333AF71F7AD9}"/>
              </a:ext>
            </a:extLst>
          </p:cNvPr>
          <p:cNvSpPr/>
          <p:nvPr/>
        </p:nvSpPr>
        <p:spPr>
          <a:xfrm>
            <a:off x="5463604" y="4215370"/>
            <a:ext cx="1391471"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emotional</a:t>
            </a:r>
          </a:p>
        </p:txBody>
      </p:sp>
      <p:sp>
        <p:nvSpPr>
          <p:cNvPr id="8" name="Rectangle 7">
            <a:extLst>
              <a:ext uri="{FF2B5EF4-FFF2-40B4-BE49-F238E27FC236}">
                <a16:creationId xmlns:a16="http://schemas.microsoft.com/office/drawing/2014/main" id="{D1C75E79-7B02-2A46-AD75-F40C5A1D004B}"/>
              </a:ext>
            </a:extLst>
          </p:cNvPr>
          <p:cNvSpPr/>
          <p:nvPr/>
        </p:nvSpPr>
        <p:spPr>
          <a:xfrm>
            <a:off x="7672203" y="4959885"/>
            <a:ext cx="1152367"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national</a:t>
            </a:r>
          </a:p>
        </p:txBody>
      </p:sp>
      <p:sp>
        <p:nvSpPr>
          <p:cNvPr id="9" name="Rectangle 8">
            <a:extLst>
              <a:ext uri="{FF2B5EF4-FFF2-40B4-BE49-F238E27FC236}">
                <a16:creationId xmlns:a16="http://schemas.microsoft.com/office/drawing/2014/main" id="{1E5A43BF-211F-224F-9C76-1D4DC11249DC}"/>
              </a:ext>
            </a:extLst>
          </p:cNvPr>
          <p:cNvSpPr/>
          <p:nvPr/>
        </p:nvSpPr>
        <p:spPr>
          <a:xfrm>
            <a:off x="10207093" y="4540665"/>
            <a:ext cx="1087477"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magical</a:t>
            </a:r>
          </a:p>
        </p:txBody>
      </p:sp>
      <p:sp>
        <p:nvSpPr>
          <p:cNvPr id="10" name="Rectangle 9">
            <a:extLst>
              <a:ext uri="{FF2B5EF4-FFF2-40B4-BE49-F238E27FC236}">
                <a16:creationId xmlns:a16="http://schemas.microsoft.com/office/drawing/2014/main" id="{926190F2-1146-E049-AEE2-09CA31AA8E45}"/>
              </a:ext>
            </a:extLst>
          </p:cNvPr>
          <p:cNvSpPr/>
          <p:nvPr/>
        </p:nvSpPr>
        <p:spPr>
          <a:xfrm>
            <a:off x="10025240" y="6292484"/>
            <a:ext cx="1233543"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personal</a:t>
            </a:r>
          </a:p>
        </p:txBody>
      </p:sp>
      <p:sp>
        <p:nvSpPr>
          <p:cNvPr id="11" name="Rectangle 10">
            <a:extLst>
              <a:ext uri="{FF2B5EF4-FFF2-40B4-BE49-F238E27FC236}">
                <a16:creationId xmlns:a16="http://schemas.microsoft.com/office/drawing/2014/main" id="{6A031737-B033-8B49-B52A-0D8C524FFE1F}"/>
              </a:ext>
            </a:extLst>
          </p:cNvPr>
          <p:cNvSpPr/>
          <p:nvPr/>
        </p:nvSpPr>
        <p:spPr>
          <a:xfrm>
            <a:off x="5447903" y="6282046"/>
            <a:ext cx="1191801"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tropical</a:t>
            </a:r>
            <a:r>
              <a:rPr lang="en-GB" dirty="0">
                <a:latin typeface="OpenDyslexicAlta" pitchFamily="2" charset="77"/>
                <a:ea typeface="OpenDyslexic" charset="0"/>
                <a:cs typeface="OpenDyslexic" charset="0"/>
              </a:rPr>
              <a:t> </a:t>
            </a:r>
          </a:p>
        </p:txBody>
      </p:sp>
      <p:sp>
        <p:nvSpPr>
          <p:cNvPr id="12" name="Rectangle 11">
            <a:extLst>
              <a:ext uri="{FF2B5EF4-FFF2-40B4-BE49-F238E27FC236}">
                <a16:creationId xmlns:a16="http://schemas.microsoft.com/office/drawing/2014/main" id="{B7734010-A398-F547-8038-4AC0A990994E}"/>
              </a:ext>
            </a:extLst>
          </p:cNvPr>
          <p:cNvSpPr/>
          <p:nvPr/>
        </p:nvSpPr>
        <p:spPr>
          <a:xfrm>
            <a:off x="7643280" y="6444730"/>
            <a:ext cx="124277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survival </a:t>
            </a:r>
          </a:p>
        </p:txBody>
      </p:sp>
      <p:sp>
        <p:nvSpPr>
          <p:cNvPr id="13" name="Rectangle 12">
            <a:extLst>
              <a:ext uri="{FF2B5EF4-FFF2-40B4-BE49-F238E27FC236}">
                <a16:creationId xmlns:a16="http://schemas.microsoft.com/office/drawing/2014/main" id="{098CA4D3-DACC-6C4E-8355-5D1B6A00D985}"/>
              </a:ext>
            </a:extLst>
          </p:cNvPr>
          <p:cNvSpPr/>
          <p:nvPr/>
        </p:nvSpPr>
        <p:spPr>
          <a:xfrm>
            <a:off x="4314703" y="5337294"/>
            <a:ext cx="1261627"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optional</a:t>
            </a:r>
            <a:r>
              <a:rPr lang="en-GB" dirty="0">
                <a:latin typeface="OpenDyslexicAlta" pitchFamily="2" charset="77"/>
                <a:ea typeface="OpenDyslexic" charset="0"/>
                <a:cs typeface="OpenDyslexic" charset="0"/>
              </a:rPr>
              <a:t> </a:t>
            </a:r>
          </a:p>
        </p:txBody>
      </p:sp>
    </p:spTree>
    <p:extLst>
      <p:ext uri="{BB962C8B-B14F-4D97-AF65-F5344CB8AC3E}">
        <p14:creationId xmlns:p14="http://schemas.microsoft.com/office/powerpoint/2010/main" val="20487350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679243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50732047"/>
                    </a:ext>
                  </a:extLst>
                </a:gridCol>
                <a:gridCol w="1858433">
                  <a:extLst>
                    <a:ext uri="{9D8B030D-6E8A-4147-A177-3AD203B41FA5}">
                      <a16:colId xmlns:a16="http://schemas.microsoft.com/office/drawing/2014/main" val="278127085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arrival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burial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comical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emotional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national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magical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personal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optional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survival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tropical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8722365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 </a:t>
                      </a:r>
                      <a:r>
                        <a:rPr lang="en-GB" sz="1400" b="0" i="0" baseline="0" dirty="0">
                          <a:solidFill>
                            <a:schemeClr val="tx1"/>
                          </a:solidFill>
                          <a:latin typeface="Muli" pitchFamily="2" charset="77"/>
                        </a:rPr>
                        <a:t>The /l/ sound spelled ‘-al’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58989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4217370"/>
              </p:ext>
            </p:extLst>
          </p:nvPr>
        </p:nvGraphicFramePr>
        <p:xfrm>
          <a:off x="474021" y="1413624"/>
          <a:ext cx="2787650" cy="4983011"/>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3001">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3001">
                <a:tc>
                  <a:txBody>
                    <a:bodyPr/>
                    <a:lstStyle/>
                    <a:p>
                      <a:r>
                        <a:rPr lang="en-GB" b="0" i="0">
                          <a:latin typeface="OpenDyslexicAlta" pitchFamily="2" charset="77"/>
                          <a:ea typeface="OpenDyslexic" charset="0"/>
                          <a:cs typeface="OpenDyslexic" charset="0"/>
                        </a:rPr>
                        <a:t>arrival</a:t>
                      </a:r>
                    </a:p>
                  </a:txBody>
                  <a:tcPr/>
                </a:tc>
                <a:extLst>
                  <a:ext uri="{0D108BD9-81ED-4DB2-BD59-A6C34878D82A}">
                    <a16:rowId xmlns:a16="http://schemas.microsoft.com/office/drawing/2014/main" val="10001"/>
                  </a:ext>
                </a:extLst>
              </a:tr>
              <a:tr h="453001">
                <a:tc>
                  <a:txBody>
                    <a:bodyPr/>
                    <a:lstStyle/>
                    <a:p>
                      <a:r>
                        <a:rPr lang="en-GB" b="0" i="0">
                          <a:latin typeface="OpenDyslexicAlta" pitchFamily="2" charset="77"/>
                          <a:ea typeface="OpenDyslexic" charset="0"/>
                          <a:cs typeface="OpenDyslexic" charset="0"/>
                        </a:rPr>
                        <a:t>burial</a:t>
                      </a:r>
                    </a:p>
                  </a:txBody>
                  <a:tcPr/>
                </a:tc>
                <a:extLst>
                  <a:ext uri="{0D108BD9-81ED-4DB2-BD59-A6C34878D82A}">
                    <a16:rowId xmlns:a16="http://schemas.microsoft.com/office/drawing/2014/main" val="10002"/>
                  </a:ext>
                </a:extLst>
              </a:tr>
              <a:tr h="453001">
                <a:tc>
                  <a:txBody>
                    <a:bodyPr/>
                    <a:lstStyle/>
                    <a:p>
                      <a:r>
                        <a:rPr lang="en-GB" b="0" i="0">
                          <a:latin typeface="OpenDyslexicAlta" pitchFamily="2" charset="77"/>
                          <a:ea typeface="OpenDyslexic" charset="0"/>
                          <a:cs typeface="OpenDyslexic" charset="0"/>
                        </a:rPr>
                        <a:t>comical </a:t>
                      </a:r>
                    </a:p>
                  </a:txBody>
                  <a:tcPr/>
                </a:tc>
                <a:extLst>
                  <a:ext uri="{0D108BD9-81ED-4DB2-BD59-A6C34878D82A}">
                    <a16:rowId xmlns:a16="http://schemas.microsoft.com/office/drawing/2014/main" val="10003"/>
                  </a:ext>
                </a:extLst>
              </a:tr>
              <a:tr h="453001">
                <a:tc>
                  <a:txBody>
                    <a:bodyPr/>
                    <a:lstStyle/>
                    <a:p>
                      <a:r>
                        <a:rPr lang="en-GB" b="0" i="0">
                          <a:latin typeface="OpenDyslexicAlta" pitchFamily="2" charset="77"/>
                          <a:ea typeface="OpenDyslexic" charset="0"/>
                          <a:cs typeface="OpenDyslexic" charset="0"/>
                        </a:rPr>
                        <a:t>emotional</a:t>
                      </a:r>
                    </a:p>
                  </a:txBody>
                  <a:tcPr/>
                </a:tc>
                <a:extLst>
                  <a:ext uri="{0D108BD9-81ED-4DB2-BD59-A6C34878D82A}">
                    <a16:rowId xmlns:a16="http://schemas.microsoft.com/office/drawing/2014/main" val="10004"/>
                  </a:ext>
                </a:extLst>
              </a:tr>
              <a:tr h="453001">
                <a:tc>
                  <a:txBody>
                    <a:bodyPr/>
                    <a:lstStyle/>
                    <a:p>
                      <a:r>
                        <a:rPr lang="en-GB" b="0" i="0">
                          <a:latin typeface="OpenDyslexicAlta" pitchFamily="2" charset="77"/>
                          <a:ea typeface="OpenDyslexic" charset="0"/>
                          <a:cs typeface="OpenDyslexic" charset="0"/>
                        </a:rPr>
                        <a:t>national</a:t>
                      </a:r>
                    </a:p>
                  </a:txBody>
                  <a:tcPr/>
                </a:tc>
                <a:extLst>
                  <a:ext uri="{0D108BD9-81ED-4DB2-BD59-A6C34878D82A}">
                    <a16:rowId xmlns:a16="http://schemas.microsoft.com/office/drawing/2014/main" val="10005"/>
                  </a:ext>
                </a:extLst>
              </a:tr>
              <a:tr h="453001">
                <a:tc>
                  <a:txBody>
                    <a:bodyPr/>
                    <a:lstStyle/>
                    <a:p>
                      <a:r>
                        <a:rPr lang="en-GB" b="0" i="0">
                          <a:latin typeface="OpenDyslexicAlta" pitchFamily="2" charset="77"/>
                          <a:ea typeface="OpenDyslexic" charset="0"/>
                          <a:cs typeface="OpenDyslexic" charset="0"/>
                        </a:rPr>
                        <a:t>magical</a:t>
                      </a:r>
                    </a:p>
                  </a:txBody>
                  <a:tcPr/>
                </a:tc>
                <a:extLst>
                  <a:ext uri="{0D108BD9-81ED-4DB2-BD59-A6C34878D82A}">
                    <a16:rowId xmlns:a16="http://schemas.microsoft.com/office/drawing/2014/main" val="10006"/>
                  </a:ext>
                </a:extLst>
              </a:tr>
              <a:tr h="453001">
                <a:tc>
                  <a:txBody>
                    <a:bodyPr/>
                    <a:lstStyle/>
                    <a:p>
                      <a:r>
                        <a:rPr lang="en-GB" b="0" i="0">
                          <a:latin typeface="OpenDyslexicAlta" pitchFamily="2" charset="77"/>
                          <a:ea typeface="OpenDyslexic" charset="0"/>
                          <a:cs typeface="OpenDyslexic" charset="0"/>
                        </a:rPr>
                        <a:t>personal</a:t>
                      </a:r>
                    </a:p>
                  </a:txBody>
                  <a:tcPr/>
                </a:tc>
                <a:extLst>
                  <a:ext uri="{0D108BD9-81ED-4DB2-BD59-A6C34878D82A}">
                    <a16:rowId xmlns:a16="http://schemas.microsoft.com/office/drawing/2014/main" val="10007"/>
                  </a:ext>
                </a:extLst>
              </a:tr>
              <a:tr h="453001">
                <a:tc>
                  <a:txBody>
                    <a:bodyPr/>
                    <a:lstStyle/>
                    <a:p>
                      <a:r>
                        <a:rPr lang="en-GB" b="0" i="0">
                          <a:latin typeface="OpenDyslexicAlta" pitchFamily="2" charset="77"/>
                          <a:ea typeface="OpenDyslexic" charset="0"/>
                          <a:cs typeface="OpenDyslexic" charset="0"/>
                        </a:rPr>
                        <a:t>optional </a:t>
                      </a:r>
                    </a:p>
                  </a:txBody>
                  <a:tcPr/>
                </a:tc>
                <a:extLst>
                  <a:ext uri="{0D108BD9-81ED-4DB2-BD59-A6C34878D82A}">
                    <a16:rowId xmlns:a16="http://schemas.microsoft.com/office/drawing/2014/main" val="10008"/>
                  </a:ext>
                </a:extLst>
              </a:tr>
              <a:tr h="453001">
                <a:tc>
                  <a:txBody>
                    <a:bodyPr/>
                    <a:lstStyle/>
                    <a:p>
                      <a:r>
                        <a:rPr lang="en-GB" b="0" i="0">
                          <a:latin typeface="OpenDyslexicAlta" pitchFamily="2" charset="77"/>
                          <a:ea typeface="OpenDyslexic" charset="0"/>
                          <a:cs typeface="OpenDyslexic" charset="0"/>
                        </a:rPr>
                        <a:t>survival </a:t>
                      </a:r>
                    </a:p>
                  </a:txBody>
                  <a:tcPr/>
                </a:tc>
                <a:extLst>
                  <a:ext uri="{0D108BD9-81ED-4DB2-BD59-A6C34878D82A}">
                    <a16:rowId xmlns:a16="http://schemas.microsoft.com/office/drawing/2014/main" val="10009"/>
                  </a:ext>
                </a:extLst>
              </a:tr>
              <a:tr h="453001">
                <a:tc>
                  <a:txBody>
                    <a:bodyPr/>
                    <a:lstStyle/>
                    <a:p>
                      <a:r>
                        <a:rPr lang="en-GB" b="0" i="0">
                          <a:latin typeface="OpenDyslexicAlta" pitchFamily="2" charset="77"/>
                          <a:ea typeface="OpenDyslexic" charset="0"/>
                          <a:cs typeface="OpenDyslexic" charset="0"/>
                        </a:rPr>
                        <a:t>tropical </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618560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 </a:t>
                      </a:r>
                      <a:r>
                        <a:rPr lang="en-GB" sz="1400" b="0" i="0" baseline="0" dirty="0">
                          <a:solidFill>
                            <a:schemeClr val="tx1"/>
                          </a:solidFill>
                          <a:latin typeface="Muli" pitchFamily="2" charset="77"/>
                        </a:rPr>
                        <a:t>The /l/ sound spelled ‘-al’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0969921"/>
              </p:ext>
            </p:extLst>
          </p:nvPr>
        </p:nvGraphicFramePr>
        <p:xfrm>
          <a:off x="3382736" y="1367900"/>
          <a:ext cx="8497048" cy="5232397"/>
        </p:xfrm>
        <a:graphic>
          <a:graphicData uri="http://schemas.openxmlformats.org/drawingml/2006/table">
            <a:tbl>
              <a:tblPr firstRow="1" bandRow="1">
                <a:tableStyleId>{5940675A-B579-460E-94D1-54222C63F5DA}</a:tableStyleId>
              </a:tblPr>
              <a:tblGrid>
                <a:gridCol w="4248524">
                  <a:extLst>
                    <a:ext uri="{9D8B030D-6E8A-4147-A177-3AD203B41FA5}">
                      <a16:colId xmlns:a16="http://schemas.microsoft.com/office/drawing/2014/main" val="20000"/>
                    </a:ext>
                  </a:extLst>
                </a:gridCol>
                <a:gridCol w="4248524">
                  <a:extLst>
                    <a:ext uri="{9D8B030D-6E8A-4147-A177-3AD203B41FA5}">
                      <a16:colId xmlns:a16="http://schemas.microsoft.com/office/drawing/2014/main" val="20001"/>
                    </a:ext>
                  </a:extLst>
                </a:gridCol>
              </a:tblGrid>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e m o</a:t>
                      </a:r>
                      <a:r>
                        <a:rPr lang="en-GB" sz="3200" b="0" i="0" baseline="0">
                          <a:latin typeface="OpenDyslexicAlta" pitchFamily="2" charset="77"/>
                          <a:ea typeface="OpenDyslexic" charset="0"/>
                          <a:cs typeface="OpenDyslexic" charset="0"/>
                        </a:rPr>
                        <a:t> t </a:t>
                      </a:r>
                      <a:r>
                        <a:rPr lang="en-GB" sz="3200" b="0" i="0" baseline="0" err="1">
                          <a:latin typeface="OpenDyslexicAlta" pitchFamily="2" charset="77"/>
                          <a:ea typeface="OpenDyslexic" charset="0"/>
                          <a:cs typeface="OpenDyslexic" charset="0"/>
                        </a:rPr>
                        <a:t>i</a:t>
                      </a:r>
                      <a:r>
                        <a:rPr lang="en-GB" sz="3200" b="0" i="0" baseline="0">
                          <a:latin typeface="OpenDyslexicAlta" pitchFamily="2" charset="77"/>
                          <a:ea typeface="OpenDyslexic" charset="0"/>
                          <a:cs typeface="OpenDyslexic" charset="0"/>
                        </a:rPr>
                        <a:t> o n a l </a:t>
                      </a:r>
                      <a:endParaRPr lang="en-GB" sz="3200" b="0" i="0">
                        <a:latin typeface="OpenDyslexicAlta" pitchFamily="2" charset="77"/>
                        <a:ea typeface="OpenDyslexic" charset="0"/>
                        <a:cs typeface="OpenDyslexic" charset="0"/>
                      </a:endParaRPr>
                    </a:p>
                  </a:txBody>
                  <a:tcPr/>
                </a:tc>
                <a:tc>
                  <a:txBody>
                    <a:bodyPr/>
                    <a:lstStyle/>
                    <a:p>
                      <a:r>
                        <a:rPr lang="en-GB" sz="3200" b="0" i="0">
                          <a:latin typeface="OpenDyslexicAlta" pitchFamily="2" charset="77"/>
                          <a:ea typeface="OpenDyslexic" charset="0"/>
                          <a:cs typeface="OpenDyslexic" charset="0"/>
                        </a:rPr>
                        <a:t>s</a:t>
                      </a:r>
                      <a:r>
                        <a:rPr lang="en-GB" sz="3200" b="0" i="0" baseline="0">
                          <a:latin typeface="OpenDyslexicAlta" pitchFamily="2" charset="77"/>
                          <a:ea typeface="OpenDyslexic" charset="0"/>
                          <a:cs typeface="OpenDyslexic" charset="0"/>
                        </a:rPr>
                        <a:t> u r v </a:t>
                      </a:r>
                      <a:r>
                        <a:rPr lang="en-GB" sz="3200" b="0" i="0" baseline="0" err="1">
                          <a:latin typeface="OpenDyslexicAlta" pitchFamily="2" charset="77"/>
                          <a:ea typeface="OpenDyslexic" charset="0"/>
                          <a:cs typeface="OpenDyslexic" charset="0"/>
                        </a:rPr>
                        <a:t>i</a:t>
                      </a:r>
                      <a:r>
                        <a:rPr lang="en-GB" sz="3200" b="0" i="0" baseline="0">
                          <a:latin typeface="OpenDyslexicAlta" pitchFamily="2" charset="77"/>
                          <a:ea typeface="OpenDyslexic" charset="0"/>
                          <a:cs typeface="OpenDyslexic" charset="0"/>
                        </a:rPr>
                        <a:t> v a l </a:t>
                      </a:r>
                      <a:endParaRPr lang="en-GB" sz="3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b u r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a 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a r r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v a l </a:t>
                      </a:r>
                    </a:p>
                  </a:txBody>
                  <a:tcPr/>
                </a:tc>
                <a:extLst>
                  <a:ext uri="{0D108BD9-81ED-4DB2-BD59-A6C34878D82A}">
                    <a16:rowId xmlns:a16="http://schemas.microsoft.com/office/drawing/2014/main" val="10001"/>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p e r s o n a 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m a g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c a l </a:t>
                      </a:r>
                    </a:p>
                  </a:txBody>
                  <a:tcPr/>
                </a:tc>
                <a:extLst>
                  <a:ext uri="{0D108BD9-81ED-4DB2-BD59-A6C34878D82A}">
                    <a16:rowId xmlns:a16="http://schemas.microsoft.com/office/drawing/2014/main" val="10002"/>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baseline="0">
                          <a:latin typeface="OpenDyslexicAlta" pitchFamily="2" charset="77"/>
                          <a:ea typeface="OpenDyslexic" charset="0"/>
                          <a:cs typeface="OpenDyslexic" charset="0"/>
                        </a:rPr>
                        <a:t>c o m </a:t>
                      </a:r>
                      <a:r>
                        <a:rPr lang="en-GB" sz="3200" b="0" i="0" baseline="0" err="1">
                          <a:latin typeface="OpenDyslexicAlta" pitchFamily="2" charset="77"/>
                          <a:ea typeface="OpenDyslexic" charset="0"/>
                          <a:cs typeface="OpenDyslexic" charset="0"/>
                        </a:rPr>
                        <a:t>i</a:t>
                      </a:r>
                      <a:r>
                        <a:rPr lang="en-GB" sz="3200" b="0" i="0" baseline="0">
                          <a:latin typeface="OpenDyslexicAlta" pitchFamily="2" charset="77"/>
                          <a:ea typeface="OpenDyslexic" charset="0"/>
                          <a:cs typeface="OpenDyslexic" charset="0"/>
                        </a:rPr>
                        <a:t> c a l </a:t>
                      </a:r>
                      <a:endParaRPr lang="en-GB" sz="3200" b="0" i="0">
                        <a:latin typeface="OpenDyslexicAlta" pitchFamily="2" charset="77"/>
                        <a:ea typeface="OpenDyslexic" charset="0"/>
                        <a:cs typeface="OpenDyslexic"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baseline="0">
                          <a:latin typeface="OpenDyslexicAlta" pitchFamily="2" charset="77"/>
                          <a:ea typeface="OpenDyslexic" charset="0"/>
                          <a:cs typeface="OpenDyslexic" charset="0"/>
                        </a:rPr>
                        <a:t>o p t </a:t>
                      </a:r>
                      <a:r>
                        <a:rPr lang="en-GB" sz="3200" b="0" i="0" baseline="0" err="1">
                          <a:latin typeface="OpenDyslexicAlta" pitchFamily="2" charset="77"/>
                          <a:ea typeface="OpenDyslexic" charset="0"/>
                          <a:cs typeface="OpenDyslexic" charset="0"/>
                        </a:rPr>
                        <a:t>i</a:t>
                      </a:r>
                      <a:r>
                        <a:rPr lang="en-GB" sz="3200" b="0" i="0" baseline="0">
                          <a:latin typeface="OpenDyslexicAlta" pitchFamily="2" charset="77"/>
                          <a:ea typeface="OpenDyslexic" charset="0"/>
                          <a:cs typeface="OpenDyslexic" charset="0"/>
                        </a:rPr>
                        <a:t> o n a l </a:t>
                      </a:r>
                      <a:endParaRPr lang="en-GB" sz="3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n a t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o</a:t>
                      </a:r>
                      <a:r>
                        <a:rPr lang="en-GB" sz="3200" b="0" i="0" baseline="0">
                          <a:latin typeface="OpenDyslexicAlta" pitchFamily="2" charset="77"/>
                          <a:ea typeface="OpenDyslexic" charset="0"/>
                          <a:cs typeface="OpenDyslexic" charset="0"/>
                        </a:rPr>
                        <a:t> n a l </a:t>
                      </a:r>
                      <a:endParaRPr lang="en-GB" sz="3200" b="0" i="0">
                        <a:latin typeface="OpenDyslexicAlta" pitchFamily="2" charset="77"/>
                        <a:ea typeface="OpenDyslexic" charset="0"/>
                        <a:cs typeface="OpenDyslexic" charset="0"/>
                      </a:endParaRPr>
                    </a:p>
                  </a:txBody>
                  <a:tcPr/>
                </a:tc>
                <a:tc>
                  <a:txBody>
                    <a:bodyPr/>
                    <a:lstStyle/>
                    <a:p>
                      <a:r>
                        <a:rPr lang="en-GB" sz="3200" b="0" i="0">
                          <a:latin typeface="OpenDyslexicAlta" pitchFamily="2" charset="77"/>
                          <a:ea typeface="OpenDyslexic" charset="0"/>
                          <a:cs typeface="OpenDyslexic" charset="0"/>
                        </a:rPr>
                        <a:t>t r o p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c a l </a:t>
                      </a:r>
                    </a:p>
                  </a:txBody>
                  <a:tcPr/>
                </a:tc>
                <a:extLst>
                  <a:ext uri="{0D108BD9-81ED-4DB2-BD59-A6C34878D82A}">
                    <a16:rowId xmlns:a16="http://schemas.microsoft.com/office/drawing/2014/main" val="10004"/>
                  </a:ext>
                </a:extLst>
              </a:tr>
              <a:tr h="1708942">
                <a:tc gridSpan="2">
                  <a:txBody>
                    <a:bodyPr/>
                    <a:lstStyle/>
                    <a:p>
                      <a:r>
                        <a:rPr lang="en-GB" sz="1800" b="0" i="0" baseline="0">
                          <a:latin typeface="OpenDyslexicAlta" pitchFamily="2" charset="77"/>
                          <a:ea typeface="OpenDyslexic" charset="0"/>
                          <a:cs typeface="OpenDyslexic" charset="0"/>
                        </a:rPr>
                        <a:t>Read down the columns and use the missing letters, in order, to make a new 10 letter word ending in ‘al’</a:t>
                      </a:r>
                      <a:r>
                        <a:rPr lang="en-GB" sz="1800" b="0" i="0">
                          <a:latin typeface="OpenDyslexicAlta" pitchFamily="2" charset="77"/>
                          <a:ea typeface="OpenDyslexic" charset="0"/>
                          <a:cs typeface="OpenDyslexic" charset="0"/>
                        </a:rPr>
                        <a:t>  </a:t>
                      </a:r>
                    </a:p>
                    <a:p>
                      <a:pPr algn="ctr"/>
                      <a:r>
                        <a:rPr lang="en-GB" sz="5400" b="0" i="0">
                          <a:latin typeface="OpenDyslexicAlta" pitchFamily="2" charset="77"/>
                          <a:ea typeface="OpenDyslexic" charset="0"/>
                          <a:cs typeface="OpenDyslexic" charset="0"/>
                        </a:rPr>
                        <a:t>_ _ _ _ _ _ _ _ _ _ </a:t>
                      </a:r>
                    </a:p>
                  </a:txBody>
                  <a:tcPr>
                    <a:solidFill>
                      <a:schemeClr val="accent5">
                        <a:lumMod val="20000"/>
                        <a:lumOff val="80000"/>
                      </a:schemeClr>
                    </a:solidFill>
                  </a:tcPr>
                </a:tc>
                <a:tc hMerge="1">
                  <a:txBody>
                    <a:bodyPr/>
                    <a:lstStyle/>
                    <a:p>
                      <a:endParaRPr lang="en-GB" sz="2400" dirty="0">
                        <a:latin typeface="OpenDyslexic" charset="0"/>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9545" y="1223489"/>
            <a:ext cx="521111" cy="75341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0537" y="1976903"/>
            <a:ext cx="521111" cy="753414"/>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8930" y="2730317"/>
            <a:ext cx="521111" cy="753414"/>
          </a:xfrm>
          <a:prstGeom prst="rect">
            <a:avLst/>
          </a:prstGeom>
        </p:spPr>
      </p:pic>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9680" y="3361382"/>
            <a:ext cx="521111" cy="753414"/>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3299" y="4148439"/>
            <a:ext cx="521111" cy="75341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52037" y="1223489"/>
            <a:ext cx="521111" cy="753414"/>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1258" y="2006592"/>
            <a:ext cx="521111" cy="753414"/>
          </a:xfrm>
          <a:prstGeom prst="rect">
            <a:avLst/>
          </a:prstGeom>
        </p:spPr>
      </p:pic>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9914" y="2760006"/>
            <a:ext cx="521111" cy="753414"/>
          </a:xfrm>
          <a:prstGeom prst="rect">
            <a:avLst/>
          </a:prstGeom>
        </p:spPr>
      </p:pic>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5399" y="3429564"/>
            <a:ext cx="521111" cy="753414"/>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4888" y="4194608"/>
            <a:ext cx="521111" cy="753414"/>
          </a:xfrm>
          <a:prstGeom prst="rect">
            <a:avLst/>
          </a:prstGeom>
        </p:spPr>
      </p:pic>
    </p:spTree>
    <p:extLst>
      <p:ext uri="{BB962C8B-B14F-4D97-AF65-F5344CB8AC3E}">
        <p14:creationId xmlns:p14="http://schemas.microsoft.com/office/powerpoint/2010/main" val="16448592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4888" y="4194608"/>
            <a:ext cx="521111" cy="753414"/>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3299" y="4148439"/>
            <a:ext cx="521111" cy="753414"/>
          </a:xfrm>
          <a:prstGeom prst="rect">
            <a:avLst/>
          </a:prstGeom>
        </p:spPr>
      </p:pic>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5399" y="3429564"/>
            <a:ext cx="521111" cy="753414"/>
          </a:xfrm>
          <a:prstGeom prst="rect">
            <a:avLst/>
          </a:prstGeom>
        </p:spPr>
      </p:pic>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9680" y="3361382"/>
            <a:ext cx="521111" cy="753414"/>
          </a:xfrm>
          <a:prstGeom prst="rect">
            <a:avLst/>
          </a:prstGeom>
        </p:spPr>
      </p:pic>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9914" y="2760006"/>
            <a:ext cx="521111" cy="753414"/>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8930" y="2730317"/>
            <a:ext cx="521111" cy="753414"/>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1258" y="2006592"/>
            <a:ext cx="521111" cy="75341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0537" y="1976903"/>
            <a:ext cx="521111" cy="75341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52037" y="1223489"/>
            <a:ext cx="521111" cy="753414"/>
          </a:xfrm>
          <a:prstGeom prst="rect">
            <a:avLst/>
          </a:prstGeom>
        </p:spPr>
      </p:pic>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9545" y="1223489"/>
            <a:ext cx="521111" cy="753414"/>
          </a:xfrm>
          <a:prstGeom prst="rect">
            <a:avLst/>
          </a:prstGeom>
        </p:spPr>
      </p:pic>
      <p:graphicFrame>
        <p:nvGraphicFramePr>
          <p:cNvPr id="4" name="Table 3"/>
          <p:cNvGraphicFramePr>
            <a:graphicFrameLocks noGrp="1"/>
          </p:cNvGraphicFramePr>
          <p:nvPr/>
        </p:nvGraphicFramePr>
        <p:xfrm>
          <a:off x="474021" y="1413624"/>
          <a:ext cx="2787650" cy="4983011"/>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3001">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3001">
                <a:tc>
                  <a:txBody>
                    <a:bodyPr/>
                    <a:lstStyle/>
                    <a:p>
                      <a:r>
                        <a:rPr lang="en-GB" b="0" i="0">
                          <a:latin typeface="OpenDyslexicAlta" pitchFamily="2" charset="77"/>
                          <a:ea typeface="OpenDyslexic" charset="0"/>
                          <a:cs typeface="OpenDyslexic" charset="0"/>
                        </a:rPr>
                        <a:t>arrival</a:t>
                      </a:r>
                    </a:p>
                  </a:txBody>
                  <a:tcPr/>
                </a:tc>
                <a:extLst>
                  <a:ext uri="{0D108BD9-81ED-4DB2-BD59-A6C34878D82A}">
                    <a16:rowId xmlns:a16="http://schemas.microsoft.com/office/drawing/2014/main" val="10001"/>
                  </a:ext>
                </a:extLst>
              </a:tr>
              <a:tr h="453001">
                <a:tc>
                  <a:txBody>
                    <a:bodyPr/>
                    <a:lstStyle/>
                    <a:p>
                      <a:r>
                        <a:rPr lang="en-GB" b="0" i="0">
                          <a:latin typeface="OpenDyslexicAlta" pitchFamily="2" charset="77"/>
                          <a:ea typeface="OpenDyslexic" charset="0"/>
                          <a:cs typeface="OpenDyslexic" charset="0"/>
                        </a:rPr>
                        <a:t>burial</a:t>
                      </a:r>
                    </a:p>
                  </a:txBody>
                  <a:tcPr/>
                </a:tc>
                <a:extLst>
                  <a:ext uri="{0D108BD9-81ED-4DB2-BD59-A6C34878D82A}">
                    <a16:rowId xmlns:a16="http://schemas.microsoft.com/office/drawing/2014/main" val="10002"/>
                  </a:ext>
                </a:extLst>
              </a:tr>
              <a:tr h="453001">
                <a:tc>
                  <a:txBody>
                    <a:bodyPr/>
                    <a:lstStyle/>
                    <a:p>
                      <a:r>
                        <a:rPr lang="en-GB" b="0" i="0">
                          <a:latin typeface="OpenDyslexicAlta" pitchFamily="2" charset="77"/>
                          <a:ea typeface="OpenDyslexic" charset="0"/>
                          <a:cs typeface="OpenDyslexic" charset="0"/>
                        </a:rPr>
                        <a:t>comical </a:t>
                      </a:r>
                    </a:p>
                  </a:txBody>
                  <a:tcPr/>
                </a:tc>
                <a:extLst>
                  <a:ext uri="{0D108BD9-81ED-4DB2-BD59-A6C34878D82A}">
                    <a16:rowId xmlns:a16="http://schemas.microsoft.com/office/drawing/2014/main" val="10003"/>
                  </a:ext>
                </a:extLst>
              </a:tr>
              <a:tr h="453001">
                <a:tc>
                  <a:txBody>
                    <a:bodyPr/>
                    <a:lstStyle/>
                    <a:p>
                      <a:r>
                        <a:rPr lang="en-GB" b="0" i="0">
                          <a:latin typeface="OpenDyslexicAlta" pitchFamily="2" charset="77"/>
                          <a:ea typeface="OpenDyslexic" charset="0"/>
                          <a:cs typeface="OpenDyslexic" charset="0"/>
                        </a:rPr>
                        <a:t>emotional</a:t>
                      </a:r>
                    </a:p>
                  </a:txBody>
                  <a:tcPr/>
                </a:tc>
                <a:extLst>
                  <a:ext uri="{0D108BD9-81ED-4DB2-BD59-A6C34878D82A}">
                    <a16:rowId xmlns:a16="http://schemas.microsoft.com/office/drawing/2014/main" val="10004"/>
                  </a:ext>
                </a:extLst>
              </a:tr>
              <a:tr h="453001">
                <a:tc>
                  <a:txBody>
                    <a:bodyPr/>
                    <a:lstStyle/>
                    <a:p>
                      <a:r>
                        <a:rPr lang="en-GB" b="0" i="0">
                          <a:latin typeface="OpenDyslexicAlta" pitchFamily="2" charset="77"/>
                          <a:ea typeface="OpenDyslexic" charset="0"/>
                          <a:cs typeface="OpenDyslexic" charset="0"/>
                        </a:rPr>
                        <a:t>national</a:t>
                      </a:r>
                    </a:p>
                  </a:txBody>
                  <a:tcPr/>
                </a:tc>
                <a:extLst>
                  <a:ext uri="{0D108BD9-81ED-4DB2-BD59-A6C34878D82A}">
                    <a16:rowId xmlns:a16="http://schemas.microsoft.com/office/drawing/2014/main" val="10005"/>
                  </a:ext>
                </a:extLst>
              </a:tr>
              <a:tr h="453001">
                <a:tc>
                  <a:txBody>
                    <a:bodyPr/>
                    <a:lstStyle/>
                    <a:p>
                      <a:r>
                        <a:rPr lang="en-GB" b="0" i="0">
                          <a:latin typeface="OpenDyslexicAlta" pitchFamily="2" charset="77"/>
                          <a:ea typeface="OpenDyslexic" charset="0"/>
                          <a:cs typeface="OpenDyslexic" charset="0"/>
                        </a:rPr>
                        <a:t>magical</a:t>
                      </a:r>
                    </a:p>
                  </a:txBody>
                  <a:tcPr/>
                </a:tc>
                <a:extLst>
                  <a:ext uri="{0D108BD9-81ED-4DB2-BD59-A6C34878D82A}">
                    <a16:rowId xmlns:a16="http://schemas.microsoft.com/office/drawing/2014/main" val="10006"/>
                  </a:ext>
                </a:extLst>
              </a:tr>
              <a:tr h="453001">
                <a:tc>
                  <a:txBody>
                    <a:bodyPr/>
                    <a:lstStyle/>
                    <a:p>
                      <a:r>
                        <a:rPr lang="en-GB" b="0" i="0">
                          <a:latin typeface="OpenDyslexicAlta" pitchFamily="2" charset="77"/>
                          <a:ea typeface="OpenDyslexic" charset="0"/>
                          <a:cs typeface="OpenDyslexic" charset="0"/>
                        </a:rPr>
                        <a:t>personal</a:t>
                      </a:r>
                    </a:p>
                  </a:txBody>
                  <a:tcPr/>
                </a:tc>
                <a:extLst>
                  <a:ext uri="{0D108BD9-81ED-4DB2-BD59-A6C34878D82A}">
                    <a16:rowId xmlns:a16="http://schemas.microsoft.com/office/drawing/2014/main" val="10007"/>
                  </a:ext>
                </a:extLst>
              </a:tr>
              <a:tr h="453001">
                <a:tc>
                  <a:txBody>
                    <a:bodyPr/>
                    <a:lstStyle/>
                    <a:p>
                      <a:r>
                        <a:rPr lang="en-GB" b="0" i="0">
                          <a:latin typeface="OpenDyslexicAlta" pitchFamily="2" charset="77"/>
                          <a:ea typeface="OpenDyslexic" charset="0"/>
                          <a:cs typeface="OpenDyslexic" charset="0"/>
                        </a:rPr>
                        <a:t>optional </a:t>
                      </a:r>
                    </a:p>
                  </a:txBody>
                  <a:tcPr/>
                </a:tc>
                <a:extLst>
                  <a:ext uri="{0D108BD9-81ED-4DB2-BD59-A6C34878D82A}">
                    <a16:rowId xmlns:a16="http://schemas.microsoft.com/office/drawing/2014/main" val="10008"/>
                  </a:ext>
                </a:extLst>
              </a:tr>
              <a:tr h="453001">
                <a:tc>
                  <a:txBody>
                    <a:bodyPr/>
                    <a:lstStyle/>
                    <a:p>
                      <a:r>
                        <a:rPr lang="en-GB" b="0" i="0">
                          <a:latin typeface="OpenDyslexicAlta" pitchFamily="2" charset="77"/>
                          <a:ea typeface="OpenDyslexic" charset="0"/>
                          <a:cs typeface="OpenDyslexic" charset="0"/>
                        </a:rPr>
                        <a:t>survival </a:t>
                      </a:r>
                    </a:p>
                  </a:txBody>
                  <a:tcPr/>
                </a:tc>
                <a:extLst>
                  <a:ext uri="{0D108BD9-81ED-4DB2-BD59-A6C34878D82A}">
                    <a16:rowId xmlns:a16="http://schemas.microsoft.com/office/drawing/2014/main" val="10009"/>
                  </a:ext>
                </a:extLst>
              </a:tr>
              <a:tr h="453001">
                <a:tc>
                  <a:txBody>
                    <a:bodyPr/>
                    <a:lstStyle/>
                    <a:p>
                      <a:r>
                        <a:rPr lang="en-GB" b="0" i="0">
                          <a:latin typeface="OpenDyslexicAlta" pitchFamily="2" charset="77"/>
                          <a:ea typeface="OpenDyslexic" charset="0"/>
                          <a:cs typeface="OpenDyslexic" charset="0"/>
                        </a:rPr>
                        <a:t>tropical </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703121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 </a:t>
                      </a:r>
                      <a:r>
                        <a:rPr lang="en-GB" sz="1400" b="0" i="0" baseline="0" dirty="0">
                          <a:solidFill>
                            <a:schemeClr val="tx1"/>
                          </a:solidFill>
                          <a:latin typeface="Muli" pitchFamily="2" charset="77"/>
                        </a:rPr>
                        <a:t>The /l/ sound spelled ‘-al’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89149103"/>
              </p:ext>
            </p:extLst>
          </p:nvPr>
        </p:nvGraphicFramePr>
        <p:xfrm>
          <a:off x="3382736" y="1367900"/>
          <a:ext cx="8497048" cy="5232397"/>
        </p:xfrm>
        <a:graphic>
          <a:graphicData uri="http://schemas.openxmlformats.org/drawingml/2006/table">
            <a:tbl>
              <a:tblPr firstRow="1" bandRow="1">
                <a:tableStyleId>{5940675A-B579-460E-94D1-54222C63F5DA}</a:tableStyleId>
              </a:tblPr>
              <a:tblGrid>
                <a:gridCol w="4248524">
                  <a:extLst>
                    <a:ext uri="{9D8B030D-6E8A-4147-A177-3AD203B41FA5}">
                      <a16:colId xmlns:a16="http://schemas.microsoft.com/office/drawing/2014/main" val="20000"/>
                    </a:ext>
                  </a:extLst>
                </a:gridCol>
                <a:gridCol w="4248524">
                  <a:extLst>
                    <a:ext uri="{9D8B030D-6E8A-4147-A177-3AD203B41FA5}">
                      <a16:colId xmlns:a16="http://schemas.microsoft.com/office/drawing/2014/main" val="20001"/>
                    </a:ext>
                  </a:extLst>
                </a:gridCol>
              </a:tblGrid>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dirty="0">
                          <a:latin typeface="OpenDyslexicAlta" pitchFamily="2" charset="77"/>
                          <a:ea typeface="OpenDyslexic" charset="0"/>
                          <a:cs typeface="OpenDyslexic" charset="0"/>
                        </a:rPr>
                        <a:t>e m o</a:t>
                      </a:r>
                      <a:r>
                        <a:rPr lang="en-GB" sz="3200" b="0" i="0" baseline="0" dirty="0">
                          <a:latin typeface="OpenDyslexicAlta" pitchFamily="2" charset="77"/>
                          <a:ea typeface="OpenDyslexic" charset="0"/>
                          <a:cs typeface="OpenDyslexic" charset="0"/>
                        </a:rPr>
                        <a:t>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o n a l </a:t>
                      </a:r>
                      <a:endParaRPr lang="en-GB" sz="3200" b="0" i="0" dirty="0">
                        <a:latin typeface="OpenDyslexicAlta" pitchFamily="2" charset="77"/>
                        <a:ea typeface="OpenDyslexic" charset="0"/>
                        <a:cs typeface="OpenDyslexic" charset="0"/>
                      </a:endParaRPr>
                    </a:p>
                  </a:txBody>
                  <a:tcPr/>
                </a:tc>
                <a:tc>
                  <a:txBody>
                    <a:bodyPr/>
                    <a:lstStyle/>
                    <a:p>
                      <a:r>
                        <a:rPr lang="en-GB" sz="3200" b="0" i="0" dirty="0">
                          <a:latin typeface="OpenDyslexicAlta" pitchFamily="2" charset="77"/>
                          <a:ea typeface="OpenDyslexic" charset="0"/>
                          <a:cs typeface="OpenDyslexic" charset="0"/>
                        </a:rPr>
                        <a:t>s</a:t>
                      </a:r>
                      <a:r>
                        <a:rPr lang="en-GB" sz="3200" b="0" i="0" baseline="0" dirty="0">
                          <a:latin typeface="OpenDyslexicAlta" pitchFamily="2" charset="77"/>
                          <a:ea typeface="OpenDyslexic" charset="0"/>
                          <a:cs typeface="OpenDyslexic" charset="0"/>
                        </a:rPr>
                        <a:t> u r v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a l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b u r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a 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a r r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v a l </a:t>
                      </a:r>
                    </a:p>
                  </a:txBody>
                  <a:tcPr/>
                </a:tc>
                <a:extLst>
                  <a:ext uri="{0D108BD9-81ED-4DB2-BD59-A6C34878D82A}">
                    <a16:rowId xmlns:a16="http://schemas.microsoft.com/office/drawing/2014/main" val="10001"/>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p e r s o n a 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m a g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c a l </a:t>
                      </a:r>
                    </a:p>
                  </a:txBody>
                  <a:tcPr/>
                </a:tc>
                <a:extLst>
                  <a:ext uri="{0D108BD9-81ED-4DB2-BD59-A6C34878D82A}">
                    <a16:rowId xmlns:a16="http://schemas.microsoft.com/office/drawing/2014/main" val="10002"/>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baseline="0">
                          <a:latin typeface="OpenDyslexicAlta" pitchFamily="2" charset="77"/>
                          <a:ea typeface="OpenDyslexic" charset="0"/>
                          <a:cs typeface="OpenDyslexic" charset="0"/>
                        </a:rPr>
                        <a:t>c o m </a:t>
                      </a:r>
                      <a:r>
                        <a:rPr lang="en-GB" sz="3200" b="0" i="0" baseline="0" err="1">
                          <a:latin typeface="OpenDyslexicAlta" pitchFamily="2" charset="77"/>
                          <a:ea typeface="OpenDyslexic" charset="0"/>
                          <a:cs typeface="OpenDyslexic" charset="0"/>
                        </a:rPr>
                        <a:t>i</a:t>
                      </a:r>
                      <a:r>
                        <a:rPr lang="en-GB" sz="3200" b="0" i="0" baseline="0">
                          <a:latin typeface="OpenDyslexicAlta" pitchFamily="2" charset="77"/>
                          <a:ea typeface="OpenDyslexic" charset="0"/>
                          <a:cs typeface="OpenDyslexic" charset="0"/>
                        </a:rPr>
                        <a:t> c a l </a:t>
                      </a:r>
                      <a:endParaRPr lang="en-GB" sz="3200" b="0" i="0">
                        <a:latin typeface="OpenDyslexicAlta" pitchFamily="2" charset="77"/>
                        <a:ea typeface="OpenDyslexic" charset="0"/>
                        <a:cs typeface="OpenDyslexic"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baseline="0">
                          <a:latin typeface="OpenDyslexicAlta" pitchFamily="2" charset="77"/>
                          <a:ea typeface="OpenDyslexic" charset="0"/>
                          <a:cs typeface="OpenDyslexic" charset="0"/>
                        </a:rPr>
                        <a:t>o p t </a:t>
                      </a:r>
                      <a:r>
                        <a:rPr lang="en-GB" sz="3200" b="0" i="0" baseline="0" err="1">
                          <a:latin typeface="OpenDyslexicAlta" pitchFamily="2" charset="77"/>
                          <a:ea typeface="OpenDyslexic" charset="0"/>
                          <a:cs typeface="OpenDyslexic" charset="0"/>
                        </a:rPr>
                        <a:t>i</a:t>
                      </a:r>
                      <a:r>
                        <a:rPr lang="en-GB" sz="3200" b="0" i="0" baseline="0">
                          <a:latin typeface="OpenDyslexicAlta" pitchFamily="2" charset="77"/>
                          <a:ea typeface="OpenDyslexic" charset="0"/>
                          <a:cs typeface="OpenDyslexic" charset="0"/>
                        </a:rPr>
                        <a:t> o n a l </a:t>
                      </a:r>
                      <a:endParaRPr lang="en-GB" sz="3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n a t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o</a:t>
                      </a:r>
                      <a:r>
                        <a:rPr lang="en-GB" sz="3200" b="0" i="0" baseline="0">
                          <a:latin typeface="OpenDyslexicAlta" pitchFamily="2" charset="77"/>
                          <a:ea typeface="OpenDyslexic" charset="0"/>
                          <a:cs typeface="OpenDyslexic" charset="0"/>
                        </a:rPr>
                        <a:t> n a l </a:t>
                      </a:r>
                      <a:endParaRPr lang="en-GB" sz="3200" b="0" i="0">
                        <a:latin typeface="OpenDyslexicAlta" pitchFamily="2" charset="77"/>
                        <a:ea typeface="OpenDyslexic" charset="0"/>
                        <a:cs typeface="OpenDyslexic" charset="0"/>
                      </a:endParaRPr>
                    </a:p>
                  </a:txBody>
                  <a:tcPr/>
                </a:tc>
                <a:tc>
                  <a:txBody>
                    <a:bodyPr/>
                    <a:lstStyle/>
                    <a:p>
                      <a:r>
                        <a:rPr lang="en-GB" sz="3200" b="0" i="0">
                          <a:latin typeface="OpenDyslexicAlta" pitchFamily="2" charset="77"/>
                          <a:ea typeface="OpenDyslexic" charset="0"/>
                          <a:cs typeface="OpenDyslexic" charset="0"/>
                        </a:rPr>
                        <a:t>t r o p </a:t>
                      </a:r>
                      <a:r>
                        <a:rPr lang="en-GB" sz="3200" b="0" i="0" err="1">
                          <a:latin typeface="OpenDyslexicAlta" pitchFamily="2" charset="77"/>
                          <a:ea typeface="OpenDyslexic" charset="0"/>
                          <a:cs typeface="OpenDyslexic" charset="0"/>
                        </a:rPr>
                        <a:t>i</a:t>
                      </a:r>
                      <a:r>
                        <a:rPr lang="en-GB" sz="3200" b="0" i="0">
                          <a:latin typeface="OpenDyslexicAlta" pitchFamily="2" charset="77"/>
                          <a:ea typeface="OpenDyslexic" charset="0"/>
                          <a:cs typeface="OpenDyslexic" charset="0"/>
                        </a:rPr>
                        <a:t> c a l </a:t>
                      </a:r>
                    </a:p>
                  </a:txBody>
                  <a:tcPr/>
                </a:tc>
                <a:extLst>
                  <a:ext uri="{0D108BD9-81ED-4DB2-BD59-A6C34878D82A}">
                    <a16:rowId xmlns:a16="http://schemas.microsoft.com/office/drawing/2014/main" val="10004"/>
                  </a:ext>
                </a:extLst>
              </a:tr>
              <a:tr h="1708942">
                <a:tc gridSpan="2">
                  <a:txBody>
                    <a:bodyPr/>
                    <a:lstStyle/>
                    <a:p>
                      <a:r>
                        <a:rPr lang="en-GB" sz="1800" b="0" i="0" baseline="0" dirty="0">
                          <a:latin typeface="OpenDyslexicAlta" pitchFamily="2" charset="77"/>
                          <a:ea typeface="OpenDyslexic" charset="0"/>
                          <a:cs typeface="OpenDyslexic" charset="0"/>
                        </a:rPr>
                        <a:t>Read down the columns and use the missing letters, in order, to make a new 10 letter word ending in ‘al’</a:t>
                      </a:r>
                      <a:r>
                        <a:rPr lang="en-GB" sz="1800" b="0" i="0" dirty="0">
                          <a:latin typeface="OpenDyslexicAlta" pitchFamily="2" charset="77"/>
                          <a:ea typeface="OpenDyslexic" charset="0"/>
                          <a:cs typeface="OpenDyslexic" charset="0"/>
                        </a:rPr>
                        <a:t>  </a:t>
                      </a:r>
                    </a:p>
                    <a:p>
                      <a:pPr algn="ctr"/>
                      <a:r>
                        <a:rPr lang="en-GB" sz="5400" b="0" i="0" u="sng" dirty="0">
                          <a:solidFill>
                            <a:srgbClr val="FF3860"/>
                          </a:solidFill>
                          <a:latin typeface="OpenDyslexicAlta" pitchFamily="2" charset="77"/>
                          <a:ea typeface="OpenDyslexic" charset="0"/>
                          <a:cs typeface="OpenDyslexic" charset="0"/>
                        </a:rPr>
                        <a:t>e</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l</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e</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c</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t</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r</a:t>
                      </a:r>
                      <a:r>
                        <a:rPr lang="en-GB" sz="5400" b="0" i="0" dirty="0">
                          <a:latin typeface="OpenDyslexicAlta" pitchFamily="2" charset="77"/>
                          <a:ea typeface="OpenDyslexic" charset="0"/>
                          <a:cs typeface="OpenDyslexic" charset="0"/>
                        </a:rPr>
                        <a:t> </a:t>
                      </a:r>
                      <a:r>
                        <a:rPr lang="en-GB" sz="5400" b="0" i="0" u="sng" dirty="0" err="1">
                          <a:solidFill>
                            <a:srgbClr val="FF3860"/>
                          </a:solidFill>
                          <a:latin typeface="OpenDyslexicAlta" pitchFamily="2" charset="77"/>
                          <a:ea typeface="OpenDyslexic" charset="0"/>
                          <a:cs typeface="OpenDyslexic" charset="0"/>
                        </a:rPr>
                        <a:t>i</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c</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a</a:t>
                      </a:r>
                      <a:r>
                        <a:rPr lang="en-GB" sz="5400" b="0" i="0" dirty="0">
                          <a:latin typeface="OpenDyslexicAlta" pitchFamily="2" charset="77"/>
                          <a:ea typeface="OpenDyslexic" charset="0"/>
                          <a:cs typeface="OpenDyslexic" charset="0"/>
                        </a:rPr>
                        <a:t> </a:t>
                      </a:r>
                      <a:r>
                        <a:rPr lang="en-GB" sz="5400" b="0" i="0" u="sng" dirty="0">
                          <a:solidFill>
                            <a:srgbClr val="FF3860"/>
                          </a:solidFill>
                          <a:latin typeface="OpenDyslexicAlta" pitchFamily="2" charset="77"/>
                          <a:ea typeface="OpenDyslexic" charset="0"/>
                          <a:cs typeface="OpenDyslexic" charset="0"/>
                        </a:rPr>
                        <a:t>l</a:t>
                      </a:r>
                      <a:endParaRPr lang="en-GB" sz="5400" b="0" i="0" dirty="0">
                        <a:latin typeface="OpenDyslexicAlta" pitchFamily="2" charset="77"/>
                        <a:ea typeface="OpenDyslexic" charset="0"/>
                        <a:cs typeface="OpenDyslexic" charset="0"/>
                      </a:endParaRPr>
                    </a:p>
                  </a:txBody>
                  <a:tcPr>
                    <a:solidFill>
                      <a:schemeClr val="accent5">
                        <a:lumMod val="20000"/>
                        <a:lumOff val="80000"/>
                      </a:schemeClr>
                    </a:solidFill>
                  </a:tcPr>
                </a:tc>
                <a:tc hMerge="1">
                  <a:txBody>
                    <a:bodyPr/>
                    <a:lstStyle/>
                    <a:p>
                      <a:endParaRPr lang="en-GB" sz="2400" dirty="0">
                        <a:latin typeface="OpenDyslexic" charset="0"/>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49036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latin typeface="Muli" pitchFamily="2" charset="77"/>
              </a:rPr>
              <a:t>The /l/ sound spelled ‘-le’ at the end of words.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20</a:t>
            </a:r>
          </a:p>
        </p:txBody>
      </p:sp>
    </p:spTree>
    <p:extLst>
      <p:ext uri="{BB962C8B-B14F-4D97-AF65-F5344CB8AC3E}">
        <p14:creationId xmlns:p14="http://schemas.microsoft.com/office/powerpoint/2010/main" val="38816238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20</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/l/ sound spelled ‘-le’ at the end of words.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609641309"/>
              </p:ext>
            </p:extLst>
          </p:nvPr>
        </p:nvGraphicFramePr>
        <p:xfrm>
          <a:off x="3429000" y="1311275"/>
          <a:ext cx="8363607" cy="522075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363451">
                <a:tc>
                  <a:txBody>
                    <a:bodyPr/>
                    <a:lstStyle/>
                    <a:p>
                      <a:r>
                        <a:rPr lang="en-GB" sz="1700" b="0" i="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a:latin typeface="Muli" pitchFamily="2" charset="77"/>
                        </a:rPr>
                        <a:t>Today children will learn that sometimes the /l/ sound at the end of words can be spelled ‘le’.  </a:t>
                      </a:r>
                      <a:br>
                        <a:rPr lang="en-GB" sz="1600" b="0" i="0">
                          <a:latin typeface="Muli" pitchFamily="2" charset="77"/>
                        </a:rPr>
                      </a:br>
                      <a:br>
                        <a:rPr lang="en-GB" sz="1600" b="0" i="0">
                          <a:latin typeface="Muli" pitchFamily="2" charset="77"/>
                        </a:rPr>
                      </a:br>
                      <a:r>
                        <a:rPr lang="en-GB" sz="1600" b="0" i="0">
                          <a:latin typeface="Muli" pitchFamily="2" charset="77"/>
                        </a:rPr>
                        <a:t>Ask children if they can think of any words ending in ‘le’.</a:t>
                      </a:r>
                    </a:p>
                    <a:p>
                      <a:endParaRPr lang="en-GB" sz="1700" b="0" i="0">
                        <a:latin typeface="Muli" pitchFamily="2" charset="77"/>
                      </a:endParaRPr>
                    </a:p>
                  </a:txBody>
                  <a:tcPr/>
                </a:tc>
                <a:extLst>
                  <a:ext uri="{0D108BD9-81ED-4DB2-BD59-A6C34878D82A}">
                    <a16:rowId xmlns:a16="http://schemas.microsoft.com/office/drawing/2014/main" val="10000"/>
                  </a:ext>
                </a:extLst>
              </a:tr>
              <a:tr h="1855341">
                <a:tc>
                  <a:txBody>
                    <a:bodyPr/>
                    <a:lstStyle/>
                    <a:p>
                      <a:r>
                        <a:rPr lang="en-GB" sz="1700" b="0" i="0">
                          <a:latin typeface="Muli" pitchFamily="2" charset="77"/>
                        </a:rPr>
                        <a:t>Main Teaching Activity </a:t>
                      </a:r>
                    </a:p>
                  </a:txBody>
                  <a:tcPr/>
                </a:tc>
                <a:tc>
                  <a:txBody>
                    <a:bodyPr/>
                    <a:lstStyle/>
                    <a:p>
                      <a:r>
                        <a:rPr lang="en-GB" sz="1600" b="0" i="0" baseline="0">
                          <a:latin typeface="Muli" pitchFamily="2" charset="77"/>
                        </a:rPr>
                        <a:t>Show children the power point slide with the mixed up beginnings and endings. Click the mouse to hide the spelling list and see if children can copy down the correct beginning and end to create the spelling list!</a:t>
                      </a:r>
                    </a:p>
                    <a:p>
                      <a:endParaRPr lang="en-GB" sz="1600" b="0" i="0" baseline="0">
                        <a:latin typeface="Muli" pitchFamily="2" charset="77"/>
                      </a:endParaRPr>
                    </a:p>
                    <a:p>
                      <a:r>
                        <a:rPr lang="en-GB" sz="1600" b="0" i="0" baseline="0">
                          <a:latin typeface="Muli" pitchFamily="2" charset="77"/>
                        </a:rPr>
                        <a:t>Share the words created and discuss any errors or misconceptions.</a:t>
                      </a:r>
                    </a:p>
                  </a:txBody>
                  <a:tcPr/>
                </a:tc>
                <a:extLst>
                  <a:ext uri="{0D108BD9-81ED-4DB2-BD59-A6C34878D82A}">
                    <a16:rowId xmlns:a16="http://schemas.microsoft.com/office/drawing/2014/main" val="10001"/>
                  </a:ext>
                </a:extLst>
              </a:tr>
              <a:tr h="2001966">
                <a:tc>
                  <a:txBody>
                    <a:bodyPr/>
                    <a:lstStyle/>
                    <a:p>
                      <a:r>
                        <a:rPr lang="en-GB" sz="1700" b="0" i="0">
                          <a:latin typeface="Muli" pitchFamily="2" charset="77"/>
                        </a:rPr>
                        <a:t>Independent Activity</a:t>
                      </a:r>
                    </a:p>
                  </a:txBody>
                  <a:tcPr/>
                </a:tc>
                <a:tc>
                  <a:txBody>
                    <a:bodyPr/>
                    <a:lstStyle/>
                    <a:p>
                      <a:r>
                        <a:rPr lang="en-GB" sz="1600" b="0" i="0">
                          <a:latin typeface="Muli" pitchFamily="2" charset="77"/>
                        </a:rPr>
                        <a:t>Children work in small groups to spell the words a letter at a time. The first child picks a word from the spelling list and tells the group, they then write the first letter of that word and pass the board to their left. The next child writes the next letter and so on. If a mistake is made then the word is erased and the you start again on the same word. Once the word is completed and correct the next child chooses a new word and it starts again.</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52946773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battle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article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struggle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capable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settle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humble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terrible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example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adjustable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6475339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7182397"/>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battle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article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struggle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capable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settle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humble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terrible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example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adjustable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00893960"/>
              </p:ext>
            </p:extLst>
          </p:nvPr>
        </p:nvGraphicFramePr>
        <p:xfrm>
          <a:off x="508000" y="482321"/>
          <a:ext cx="9055100" cy="73871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277562">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The /l/ sound spelled ‘-le’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33287618"/>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bat</a:t>
                      </a:r>
                    </a:p>
                  </a:txBody>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art</a:t>
                      </a:r>
                    </a:p>
                  </a:txBody>
                  <a:tcPr/>
                </a:tc>
                <a:extLst>
                  <a:ext uri="{0D108BD9-81ED-4DB2-BD59-A6C34878D82A}">
                    <a16:rowId xmlns:a16="http://schemas.microsoft.com/office/drawing/2014/main" val="10001"/>
                  </a:ext>
                </a:extLst>
              </a:tr>
              <a:tr h="457200">
                <a:tc>
                  <a:txBody>
                    <a:bodyPr/>
                    <a:lstStyle/>
                    <a:p>
                      <a:r>
                        <a:rPr lang="en-GB" b="0" i="0" err="1">
                          <a:latin typeface="OpenDyslexicAlta" pitchFamily="2" charset="77"/>
                          <a:ea typeface="OpenDyslexic" charset="0"/>
                          <a:cs typeface="OpenDyslexic" charset="0"/>
                        </a:rPr>
                        <a:t>stru</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err="1">
                          <a:latin typeface="OpenDyslexicAlta" pitchFamily="2" charset="77"/>
                          <a:ea typeface="OpenDyslexic" charset="0"/>
                          <a:cs typeface="OpenDyslexic" charset="0"/>
                        </a:rPr>
                        <a:t>pos</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err="1">
                          <a:latin typeface="OpenDyslexicAlta" pitchFamily="2" charset="77"/>
                          <a:ea typeface="OpenDyslexic" charset="0"/>
                          <a:cs typeface="OpenDyslexic" charset="0"/>
                        </a:rPr>
                        <a:t>capa</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se</a:t>
                      </a:r>
                    </a:p>
                  </a:txBody>
                  <a:tcPr/>
                </a:tc>
                <a:extLst>
                  <a:ext uri="{0D108BD9-81ED-4DB2-BD59-A6C34878D82A}">
                    <a16:rowId xmlns:a16="http://schemas.microsoft.com/office/drawing/2014/main" val="10005"/>
                  </a:ext>
                </a:extLst>
              </a:tr>
              <a:tr h="457200">
                <a:tc>
                  <a:txBody>
                    <a:bodyPr/>
                    <a:lstStyle/>
                    <a:p>
                      <a:r>
                        <a:rPr lang="en-GB" b="0" i="0" err="1">
                          <a:latin typeface="OpenDyslexicAlta" pitchFamily="2" charset="77"/>
                          <a:ea typeface="OpenDyslexic" charset="0"/>
                          <a:cs typeface="OpenDyslexic" charset="0"/>
                        </a:rPr>
                        <a:t>humb</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err="1">
                          <a:latin typeface="OpenDyslexicAlta" pitchFamily="2" charset="77"/>
                          <a:ea typeface="OpenDyslexic" charset="0"/>
                          <a:cs typeface="OpenDyslexic" charset="0"/>
                        </a:rPr>
                        <a:t>terr</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a:t>
                      </a:r>
                    </a:p>
                  </a:txBody>
                  <a:tcPr/>
                </a:tc>
                <a:extLst>
                  <a:ext uri="{0D108BD9-81ED-4DB2-BD59-A6C34878D82A}">
                    <a16:rowId xmlns:a16="http://schemas.microsoft.com/office/drawing/2014/main" val="10008"/>
                  </a:ext>
                </a:extLst>
              </a:tr>
              <a:tr h="457200">
                <a:tc>
                  <a:txBody>
                    <a:bodyPr/>
                    <a:lstStyle/>
                    <a:p>
                      <a:r>
                        <a:rPr lang="en-GB" b="0" i="0" err="1">
                          <a:latin typeface="OpenDyslexicAlta" pitchFamily="2" charset="77"/>
                          <a:ea typeface="OpenDyslexic" charset="0"/>
                          <a:cs typeface="OpenDyslexic" charset="0"/>
                        </a:rPr>
                        <a:t>adj</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51084452"/>
              </p:ext>
            </p:extLst>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a:latin typeface="OpenDyslexicAlta" pitchFamily="2" charset="77"/>
                          <a:ea typeface="OpenDyslexic" charset="0"/>
                          <a:cs typeface="OpenDyslexic" charset="0"/>
                        </a:rPr>
                        <a:t>icle</a:t>
                      </a:r>
                    </a:p>
                  </a:txBody>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ggle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ttle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ible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ample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ustable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tle</a:t>
                      </a:r>
                    </a:p>
                  </a:txBody>
                  <a:tcPr/>
                </a:tc>
                <a:extLst>
                  <a:ext uri="{0D108BD9-81ED-4DB2-BD59-A6C34878D82A}">
                    <a16:rowId xmlns:a16="http://schemas.microsoft.com/office/drawing/2014/main" val="10008"/>
                  </a:ext>
                </a:extLst>
              </a:tr>
              <a:tr h="457200">
                <a:tc>
                  <a:txBody>
                    <a:bodyPr/>
                    <a:lstStyle/>
                    <a:p>
                      <a:r>
                        <a:rPr lang="en-GB" b="0" i="0" err="1">
                          <a:latin typeface="OpenDyslexicAlta" pitchFamily="2" charset="77"/>
                          <a:ea typeface="OpenDyslexic" charset="0"/>
                          <a:cs typeface="OpenDyslexic" charset="0"/>
                        </a:rPr>
                        <a:t>sible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923330"/>
          </a:xfrm>
          <a:prstGeom prst="rect">
            <a:avLst/>
          </a:prstGeom>
          <a:solidFill>
            <a:srgbClr val="8FAADC"/>
          </a:solidFill>
        </p:spPr>
        <p:txBody>
          <a:bodyPr wrap="square" rtlCol="0">
            <a:spAutoFit/>
          </a:bodyPr>
          <a:lstStyle/>
          <a:p>
            <a:pPr algn="ctr"/>
            <a:r>
              <a:rPr lang="en-GB">
                <a:latin typeface="OpenDyslexicAlta" pitchFamily="2" charset="77"/>
              </a:rPr>
              <a:t>Match the beginning sound to its ending.</a:t>
            </a:r>
          </a:p>
        </p:txBody>
      </p:sp>
      <p:sp>
        <p:nvSpPr>
          <p:cNvPr id="8" name="Rectangle: Rounded Corners 7">
            <a:extLst>
              <a:ext uri="{FF2B5EF4-FFF2-40B4-BE49-F238E27FC236}">
                <a16:creationId xmlns:a16="http://schemas.microsoft.com/office/drawing/2014/main" id="{79A9F152-33B6-4318-B2C5-1F03D249D6D0}"/>
              </a:ext>
            </a:extLst>
          </p:cNvPr>
          <p:cNvSpPr/>
          <p:nvPr/>
        </p:nvSpPr>
        <p:spPr>
          <a:xfrm>
            <a:off x="337457" y="1512514"/>
            <a:ext cx="3169418" cy="5177694"/>
          </a:xfrm>
          <a:prstGeom prst="roundRect">
            <a:avLst>
              <a:gd name="adj" fmla="val 2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9" name="TextBox 8">
            <a:extLst>
              <a:ext uri="{FF2B5EF4-FFF2-40B4-BE49-F238E27FC236}">
                <a16:creationId xmlns:a16="http://schemas.microsoft.com/office/drawing/2014/main" id="{F7C42282-E98D-4B68-9396-F7AF1C492101}"/>
              </a:ext>
            </a:extLst>
          </p:cNvPr>
          <p:cNvSpPr txBox="1"/>
          <p:nvPr/>
        </p:nvSpPr>
        <p:spPr>
          <a:xfrm>
            <a:off x="5527956" y="1277030"/>
            <a:ext cx="2179442" cy="646331"/>
          </a:xfrm>
          <a:prstGeom prst="rect">
            <a:avLst/>
          </a:prstGeom>
          <a:noFill/>
        </p:spPr>
        <p:txBody>
          <a:bodyPr wrap="square" rtlCol="0">
            <a:spAutoFit/>
          </a:bodyPr>
          <a:lstStyle/>
          <a:p>
            <a:pPr algn="ctr"/>
            <a:r>
              <a:rPr lang="en-GB">
                <a:latin typeface="OpenDyslexicAlta" pitchFamily="2" charset="77"/>
              </a:rPr>
              <a:t>Click to hide the spelling list!</a:t>
            </a:r>
          </a:p>
        </p:txBody>
      </p:sp>
    </p:spTree>
    <p:extLst>
      <p:ext uri="{BB962C8B-B14F-4D97-AF65-F5344CB8AC3E}">
        <p14:creationId xmlns:p14="http://schemas.microsoft.com/office/powerpoint/2010/main" val="10981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battle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article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struggle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capable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settle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humble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terrible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example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adjustable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106481"/>
              </p:ext>
            </p:extLst>
          </p:nvPr>
        </p:nvGraphicFramePr>
        <p:xfrm>
          <a:off x="508000" y="482321"/>
          <a:ext cx="9055100" cy="73871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277562">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The /l/ sound spelled ‘-le’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56387584"/>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bat</a:t>
                      </a:r>
                    </a:p>
                  </a:txBody>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art</a:t>
                      </a:r>
                    </a:p>
                  </a:txBody>
                  <a:tcPr/>
                </a:tc>
                <a:extLst>
                  <a:ext uri="{0D108BD9-81ED-4DB2-BD59-A6C34878D82A}">
                    <a16:rowId xmlns:a16="http://schemas.microsoft.com/office/drawing/2014/main" val="10001"/>
                  </a:ext>
                </a:extLst>
              </a:tr>
              <a:tr h="457200">
                <a:tc>
                  <a:txBody>
                    <a:bodyPr/>
                    <a:lstStyle/>
                    <a:p>
                      <a:r>
                        <a:rPr lang="en-GB" b="0" i="0" err="1">
                          <a:latin typeface="OpenDyslexicAlta" pitchFamily="2" charset="77"/>
                          <a:ea typeface="OpenDyslexic" charset="0"/>
                          <a:cs typeface="OpenDyslexic" charset="0"/>
                        </a:rPr>
                        <a:t>stru</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err="1">
                          <a:latin typeface="OpenDyslexicAlta" pitchFamily="2" charset="77"/>
                          <a:ea typeface="OpenDyslexic" charset="0"/>
                          <a:cs typeface="OpenDyslexic" charset="0"/>
                        </a:rPr>
                        <a:t>pos</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err="1">
                          <a:latin typeface="OpenDyslexicAlta" pitchFamily="2" charset="77"/>
                          <a:ea typeface="OpenDyslexic" charset="0"/>
                          <a:cs typeface="OpenDyslexic" charset="0"/>
                        </a:rPr>
                        <a:t>capa</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se</a:t>
                      </a:r>
                    </a:p>
                  </a:txBody>
                  <a:tcPr/>
                </a:tc>
                <a:extLst>
                  <a:ext uri="{0D108BD9-81ED-4DB2-BD59-A6C34878D82A}">
                    <a16:rowId xmlns:a16="http://schemas.microsoft.com/office/drawing/2014/main" val="10005"/>
                  </a:ext>
                </a:extLst>
              </a:tr>
              <a:tr h="457200">
                <a:tc>
                  <a:txBody>
                    <a:bodyPr/>
                    <a:lstStyle/>
                    <a:p>
                      <a:r>
                        <a:rPr lang="en-GB" b="0" i="0" err="1">
                          <a:latin typeface="OpenDyslexicAlta" pitchFamily="2" charset="77"/>
                          <a:ea typeface="OpenDyslexic" charset="0"/>
                          <a:cs typeface="OpenDyslexic" charset="0"/>
                        </a:rPr>
                        <a:t>humb</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err="1">
                          <a:latin typeface="OpenDyslexicAlta" pitchFamily="2" charset="77"/>
                          <a:ea typeface="OpenDyslexic" charset="0"/>
                          <a:cs typeface="OpenDyslexic" charset="0"/>
                        </a:rPr>
                        <a:t>terr</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a:t>
                      </a:r>
                    </a:p>
                  </a:txBody>
                  <a:tcPr/>
                </a:tc>
                <a:extLst>
                  <a:ext uri="{0D108BD9-81ED-4DB2-BD59-A6C34878D82A}">
                    <a16:rowId xmlns:a16="http://schemas.microsoft.com/office/drawing/2014/main" val="10008"/>
                  </a:ext>
                </a:extLst>
              </a:tr>
              <a:tr h="457200">
                <a:tc>
                  <a:txBody>
                    <a:bodyPr/>
                    <a:lstStyle/>
                    <a:p>
                      <a:r>
                        <a:rPr lang="en-GB" b="0" i="0" dirty="0" err="1">
                          <a:latin typeface="OpenDyslexicAlta" pitchFamily="2" charset="77"/>
                          <a:ea typeface="OpenDyslexic" charset="0"/>
                          <a:cs typeface="OpenDyslexic" charset="0"/>
                        </a:rPr>
                        <a:t>adj</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dirty="0" err="1">
                          <a:latin typeface="OpenDyslexicAlta" pitchFamily="2" charset="77"/>
                          <a:ea typeface="OpenDyslexic" charset="0"/>
                          <a:cs typeface="OpenDyslexic" charset="0"/>
                        </a:rPr>
                        <a:t>icle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ggle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ttle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ible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ample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ustable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tle</a:t>
                      </a:r>
                    </a:p>
                  </a:txBody>
                  <a:tcPr/>
                </a:tc>
                <a:extLst>
                  <a:ext uri="{0D108BD9-81ED-4DB2-BD59-A6C34878D82A}">
                    <a16:rowId xmlns:a16="http://schemas.microsoft.com/office/drawing/2014/main" val="10008"/>
                  </a:ext>
                </a:extLst>
              </a:tr>
              <a:tr h="457200">
                <a:tc>
                  <a:txBody>
                    <a:bodyPr/>
                    <a:lstStyle/>
                    <a:p>
                      <a:r>
                        <a:rPr lang="en-GB" b="0" i="0" dirty="0" err="1">
                          <a:latin typeface="OpenDyslexicAlta" pitchFamily="2" charset="77"/>
                          <a:ea typeface="OpenDyslexic" charset="0"/>
                          <a:cs typeface="OpenDyslexic" charset="0"/>
                        </a:rPr>
                        <a:t>sible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923330"/>
          </a:xfrm>
          <a:prstGeom prst="rect">
            <a:avLst/>
          </a:prstGeom>
          <a:solidFill>
            <a:srgbClr val="8FAADC"/>
          </a:solidFill>
        </p:spPr>
        <p:txBody>
          <a:bodyPr wrap="square" rtlCol="0">
            <a:spAutoFit/>
          </a:bodyPr>
          <a:lstStyle/>
          <a:p>
            <a:pPr algn="ctr"/>
            <a:r>
              <a:rPr lang="en-GB">
                <a:latin typeface="OpenDyslexicAlta" pitchFamily="2" charset="77"/>
              </a:rPr>
              <a:t>Match the beginning sound to its ending.</a:t>
            </a:r>
          </a:p>
        </p:txBody>
      </p:sp>
      <p:sp>
        <p:nvSpPr>
          <p:cNvPr id="9" name="TextBox 8">
            <a:extLst>
              <a:ext uri="{FF2B5EF4-FFF2-40B4-BE49-F238E27FC236}">
                <a16:creationId xmlns:a16="http://schemas.microsoft.com/office/drawing/2014/main" id="{F7C42282-E98D-4B68-9396-F7AF1C492101}"/>
              </a:ext>
            </a:extLst>
          </p:cNvPr>
          <p:cNvSpPr txBox="1"/>
          <p:nvPr/>
        </p:nvSpPr>
        <p:spPr>
          <a:xfrm>
            <a:off x="5527956" y="1277030"/>
            <a:ext cx="2179442" cy="646331"/>
          </a:xfrm>
          <a:prstGeom prst="rect">
            <a:avLst/>
          </a:prstGeom>
          <a:noFill/>
        </p:spPr>
        <p:txBody>
          <a:bodyPr wrap="square" rtlCol="0">
            <a:spAutoFit/>
          </a:bodyPr>
          <a:lstStyle/>
          <a:p>
            <a:pPr algn="ctr"/>
            <a:r>
              <a:rPr lang="en-GB">
                <a:latin typeface="OpenDyslexicAlta" pitchFamily="2" charset="77"/>
              </a:rPr>
              <a:t>Click to hide the spelling list!</a:t>
            </a:r>
          </a:p>
        </p:txBody>
      </p:sp>
      <p:cxnSp>
        <p:nvCxnSpPr>
          <p:cNvPr id="11" name="Straight Arrow Connector 10">
            <a:extLst>
              <a:ext uri="{FF2B5EF4-FFF2-40B4-BE49-F238E27FC236}">
                <a16:creationId xmlns:a16="http://schemas.microsoft.com/office/drawing/2014/main" id="{584AA2D3-DA33-854E-94F1-49BB6EED7C86}"/>
              </a:ext>
            </a:extLst>
          </p:cNvPr>
          <p:cNvCxnSpPr/>
          <p:nvPr/>
        </p:nvCxnSpPr>
        <p:spPr>
          <a:xfrm>
            <a:off x="5416062" y="2064327"/>
            <a:ext cx="2403231" cy="3699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57CA19-DD6B-B24F-B6F3-EB3241BDB1FF}"/>
              </a:ext>
            </a:extLst>
          </p:cNvPr>
          <p:cNvCxnSpPr>
            <a:cxnSpLocks/>
          </p:cNvCxnSpPr>
          <p:nvPr/>
        </p:nvCxnSpPr>
        <p:spPr>
          <a:xfrm flipV="1">
            <a:off x="5416062" y="2161309"/>
            <a:ext cx="2403231" cy="415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EDC733-6FC3-9042-8DBC-9040CE484AA3}"/>
              </a:ext>
            </a:extLst>
          </p:cNvPr>
          <p:cNvCxnSpPr/>
          <p:nvPr/>
        </p:nvCxnSpPr>
        <p:spPr>
          <a:xfrm flipV="1">
            <a:off x="5416062" y="2576945"/>
            <a:ext cx="2403231" cy="415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7E54D49-6095-FF46-B8E9-02EA73935A16}"/>
              </a:ext>
            </a:extLst>
          </p:cNvPr>
          <p:cNvCxnSpPr>
            <a:cxnSpLocks/>
          </p:cNvCxnSpPr>
          <p:nvPr/>
        </p:nvCxnSpPr>
        <p:spPr>
          <a:xfrm>
            <a:off x="5416062" y="3429000"/>
            <a:ext cx="2403231" cy="2736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1E95EE4-2113-C844-8C20-99594961A5BE}"/>
              </a:ext>
            </a:extLst>
          </p:cNvPr>
          <p:cNvCxnSpPr/>
          <p:nvPr/>
        </p:nvCxnSpPr>
        <p:spPr>
          <a:xfrm>
            <a:off x="5416062" y="3865419"/>
            <a:ext cx="2403231" cy="14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71C4C48-27A1-F646-BD0C-47D365434AE2}"/>
              </a:ext>
            </a:extLst>
          </p:cNvPr>
          <p:cNvCxnSpPr/>
          <p:nvPr/>
        </p:nvCxnSpPr>
        <p:spPr>
          <a:xfrm flipV="1">
            <a:off x="5416062" y="2992582"/>
            <a:ext cx="2403231" cy="138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CB1446A-8B09-3E45-ABF4-A7C0340CFA33}"/>
              </a:ext>
            </a:extLst>
          </p:cNvPr>
          <p:cNvCxnSpPr/>
          <p:nvPr/>
        </p:nvCxnSpPr>
        <p:spPr>
          <a:xfrm flipV="1">
            <a:off x="5416062" y="3429000"/>
            <a:ext cx="2403231" cy="1433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4B37AD4-57E3-F244-942C-C118A7015DCF}"/>
              </a:ext>
            </a:extLst>
          </p:cNvPr>
          <p:cNvCxnSpPr/>
          <p:nvPr/>
        </p:nvCxnSpPr>
        <p:spPr>
          <a:xfrm flipV="1">
            <a:off x="5416062" y="3865419"/>
            <a:ext cx="2403231" cy="14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29A4583-7FBA-FF45-9E35-EBFFD5880A6B}"/>
              </a:ext>
            </a:extLst>
          </p:cNvPr>
          <p:cNvCxnSpPr/>
          <p:nvPr/>
        </p:nvCxnSpPr>
        <p:spPr>
          <a:xfrm flipV="1">
            <a:off x="5416062" y="4378036"/>
            <a:ext cx="2403231" cy="1385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01A219E-8934-3549-B1C5-E757E4EB3012}"/>
              </a:ext>
            </a:extLst>
          </p:cNvPr>
          <p:cNvCxnSpPr/>
          <p:nvPr/>
        </p:nvCxnSpPr>
        <p:spPr>
          <a:xfrm flipV="1">
            <a:off x="5416062" y="4862945"/>
            <a:ext cx="2403231" cy="130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858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597693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793914970"/>
                    </a:ext>
                  </a:extLst>
                </a:gridCol>
                <a:gridCol w="1858433">
                  <a:extLst>
                    <a:ext uri="{9D8B030D-6E8A-4147-A177-3AD203B41FA5}">
                      <a16:colId xmlns:a16="http://schemas.microsoft.com/office/drawing/2014/main" val="464058988"/>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battle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article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struggle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possible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capable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settle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humble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terrible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example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adjustable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36117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/l/ sound spelled ‘-le’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175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1730274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/u/ sound spelled ‘</a:t>
                      </a:r>
                      <a:r>
                        <a:rPr lang="en-GB" sz="1400" baseline="0" err="1">
                          <a:latin typeface="Muli" pitchFamily="2" charset="77"/>
                        </a:rPr>
                        <a:t>ou</a:t>
                      </a:r>
                      <a:r>
                        <a:rPr lang="en-GB" sz="1400" baseline="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82345757"/>
              </p:ext>
            </p:extLst>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chemeClr val="tx1"/>
                          </a:solidFill>
                          <a:latin typeface="OpenDyslexicAlta" pitchFamily="2" charset="77"/>
                          <a:ea typeface="OpenDyslexic" charset="0"/>
                          <a:cs typeface="OpenDyslexic" charset="0"/>
                        </a:rPr>
                        <a:t>touch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torch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trouble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troupe</a:t>
                      </a:r>
                    </a:p>
                  </a:txBody>
                  <a:tcPr anchor="ctr"/>
                </a:tc>
                <a:extLst>
                  <a:ext uri="{0D108BD9-81ED-4DB2-BD59-A6C34878D82A}">
                    <a16:rowId xmlns:a16="http://schemas.microsoft.com/office/drawing/2014/main" val="10000"/>
                  </a:ext>
                </a:extLst>
              </a:tr>
              <a:tr h="875713">
                <a:tc>
                  <a:txBody>
                    <a:bodyPr/>
                    <a:lstStyle/>
                    <a:p>
                      <a:pPr algn="ctr"/>
                      <a:r>
                        <a:rPr lang="en-GB" sz="2400" b="0" i="0">
                          <a:solidFill>
                            <a:schemeClr val="tx1"/>
                          </a:solidFill>
                          <a:latin typeface="OpenDyslexicAlta" pitchFamily="2" charset="77"/>
                          <a:ea typeface="OpenDyslexic" charset="0"/>
                          <a:cs typeface="OpenDyslexic" charset="0"/>
                        </a:rPr>
                        <a:t>youth</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double</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flourish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flour</a:t>
                      </a:r>
                    </a:p>
                  </a:txBody>
                  <a:tcPr anchor="ctr"/>
                </a:tc>
                <a:extLst>
                  <a:ext uri="{0D108BD9-81ED-4DB2-BD59-A6C34878D82A}">
                    <a16:rowId xmlns:a16="http://schemas.microsoft.com/office/drawing/2014/main" val="10001"/>
                  </a:ext>
                </a:extLst>
              </a:tr>
              <a:tr h="875713">
                <a:tc>
                  <a:txBody>
                    <a:bodyPr/>
                    <a:lstStyle/>
                    <a:p>
                      <a:pPr algn="ctr"/>
                      <a:r>
                        <a:rPr lang="en-GB" sz="2400" b="0" i="0">
                          <a:solidFill>
                            <a:schemeClr val="tx1"/>
                          </a:solidFill>
                          <a:latin typeface="OpenDyslexicAlta" pitchFamily="2" charset="77"/>
                          <a:ea typeface="OpenDyslexic" charset="0"/>
                          <a:cs typeface="OpenDyslexic" charset="0"/>
                        </a:rPr>
                        <a:t>young</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grout</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cousin</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enough</a:t>
                      </a:r>
                    </a:p>
                  </a:txBody>
                  <a:tcPr anchor="ctr"/>
                </a:tc>
                <a:extLst>
                  <a:ext uri="{0D108BD9-81ED-4DB2-BD59-A6C34878D82A}">
                    <a16:rowId xmlns:a16="http://schemas.microsoft.com/office/drawing/2014/main" val="10002"/>
                  </a:ext>
                </a:extLst>
              </a:tr>
              <a:tr h="875713">
                <a:tc>
                  <a:txBody>
                    <a:bodyPr/>
                    <a:lstStyle/>
                    <a:p>
                      <a:pPr algn="ctr"/>
                      <a:r>
                        <a:rPr lang="en-GB" sz="2400" b="0" i="0">
                          <a:solidFill>
                            <a:schemeClr val="tx1"/>
                          </a:solidFill>
                          <a:latin typeface="OpenDyslexicAlta" pitchFamily="2" charset="77"/>
                          <a:ea typeface="OpenDyslexic" charset="0"/>
                          <a:cs typeface="OpenDyslexic" charset="0"/>
                        </a:rPr>
                        <a:t>cloud</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country</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count</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sound</a:t>
                      </a:r>
                    </a:p>
                  </a:txBody>
                  <a:tcPr anchor="ctr"/>
                </a:tc>
                <a:extLst>
                  <a:ext uri="{0D108BD9-81ED-4DB2-BD59-A6C34878D82A}">
                    <a16:rowId xmlns:a16="http://schemas.microsoft.com/office/drawing/2014/main" val="10003"/>
                  </a:ext>
                </a:extLst>
              </a:tr>
              <a:tr h="875713">
                <a:tc>
                  <a:txBody>
                    <a:bodyPr/>
                    <a:lstStyle/>
                    <a:p>
                      <a:pPr algn="ctr"/>
                      <a:r>
                        <a:rPr lang="en-GB" sz="2400" b="0" i="0">
                          <a:solidFill>
                            <a:schemeClr val="tx1"/>
                          </a:solidFill>
                          <a:latin typeface="OpenDyslexicAlta" pitchFamily="2" charset="77"/>
                          <a:ea typeface="OpenDyslexic" charset="0"/>
                          <a:cs typeface="OpenDyslexic" charset="0"/>
                        </a:rPr>
                        <a:t>couple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toupee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encourage</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mound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8618643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7114427"/>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battle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article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struggle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capable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settle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humble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terrible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example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adjustable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093782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/l/ sound spelled ‘-le’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449725" y="1274187"/>
            <a:ext cx="8896350" cy="5632311"/>
          </a:xfrm>
          <a:prstGeom prst="rect">
            <a:avLst/>
          </a:prstGeom>
          <a:noFill/>
        </p:spPr>
        <p:txBody>
          <a:bodyPr wrap="square" rtlCol="0">
            <a:spAutoFit/>
          </a:bodyPr>
          <a:lstStyle/>
          <a:p>
            <a:r>
              <a:rPr lang="en-GB" u="sng">
                <a:latin typeface="OpenDyslexicAlta" pitchFamily="2" charset="77"/>
                <a:ea typeface="OpenDyslexic" charset="0"/>
                <a:cs typeface="OpenDyslexic" charset="0"/>
              </a:rPr>
              <a:t>Write the correct spelling into each sentence. </a:t>
            </a:r>
          </a:p>
          <a:p>
            <a:r>
              <a:rPr lang="en-GB">
                <a:latin typeface="OpenDyslexicAlta" pitchFamily="2" charset="77"/>
                <a:ea typeface="OpenDyslexic" charset="0"/>
                <a:cs typeface="OpenDyslexic" charset="0"/>
              </a:rPr>
              <a:t> </a:t>
            </a:r>
          </a:p>
          <a:p>
            <a:pPr marL="342900" indent="-342900">
              <a:buAutoNum type="arabicPeriod"/>
            </a:pPr>
            <a:r>
              <a:rPr lang="en-GB">
                <a:latin typeface="OpenDyslexicAlta" pitchFamily="2" charset="77"/>
                <a:ea typeface="OpenDyslexic" charset="0"/>
                <a:cs typeface="OpenDyslexic" charset="0"/>
              </a:rPr>
              <a:t>She wondered if it would be _____________ to see the eclipse.</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It was a brutal _____________ and the opposition were tiring.</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He was proud of the ____________ he’d written.</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She wasn’t _____________ of playing the guitar piece.</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He hoped the puppy would ____________ in the basket.</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She felt _____________ about dropping the glass.</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The belt was ____________ but it was a ____________ to fit.</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I showed an _____________ of the work to the class. </a:t>
            </a:r>
          </a:p>
          <a:p>
            <a:pPr marL="342900" indent="-342900">
              <a:buAutoNum type="arabicPeriod"/>
            </a:pPr>
            <a:endParaRPr lang="en-GB">
              <a:latin typeface="OpenDyslexicAlta" pitchFamily="2" charset="77"/>
              <a:ea typeface="OpenDyslexic" charset="0"/>
              <a:cs typeface="OpenDyslexic" charset="0"/>
            </a:endParaRPr>
          </a:p>
          <a:p>
            <a:pPr marL="342900" indent="-342900">
              <a:buAutoNum type="arabicPeriod"/>
            </a:pPr>
            <a:r>
              <a:rPr lang="en-GB">
                <a:latin typeface="OpenDyslexicAlta" pitchFamily="2" charset="77"/>
                <a:ea typeface="OpenDyslexic" charset="0"/>
                <a:cs typeface="OpenDyslexic" charset="0"/>
              </a:rPr>
              <a:t>Jack and his mother lived in a ______________ cottage.</a:t>
            </a:r>
          </a:p>
          <a:p>
            <a:pPr marL="342900" indent="-342900">
              <a:buAutoNum type="arabicPeriod"/>
            </a:pPr>
            <a:endParaRPr lang="en-GB">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6234484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battle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article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struggle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capable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settle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humble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terrible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example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adjustable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0663716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/l/ sound spelled ‘-le’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449725" y="1274187"/>
            <a:ext cx="8896350" cy="5632311"/>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pPr marL="342900" indent="-342900">
              <a:buAutoNum type="arabicPeriod"/>
            </a:pPr>
            <a:r>
              <a:rPr lang="en-GB" dirty="0">
                <a:latin typeface="OpenDyslexicAlta" pitchFamily="2" charset="77"/>
                <a:ea typeface="OpenDyslexic" charset="0"/>
                <a:cs typeface="OpenDyslexic" charset="0"/>
              </a:rPr>
              <a:t>She wondered if it would be _</a:t>
            </a:r>
            <a:r>
              <a:rPr lang="en-GB" dirty="0">
                <a:solidFill>
                  <a:srgbClr val="FF3860"/>
                </a:solidFill>
                <a:latin typeface="OpenDyslexicAlta" pitchFamily="2" charset="77"/>
                <a:ea typeface="OpenDyslexic" charset="0"/>
                <a:cs typeface="OpenDyslexic" charset="0"/>
              </a:rPr>
              <a:t>possible</a:t>
            </a:r>
            <a:r>
              <a:rPr lang="en-GB" dirty="0">
                <a:latin typeface="OpenDyslexicAlta" pitchFamily="2" charset="77"/>
                <a:ea typeface="OpenDyslexic" charset="0"/>
                <a:cs typeface="OpenDyslexic" charset="0"/>
              </a:rPr>
              <a:t>_ to see the eclipse.</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It was a brutal _</a:t>
            </a:r>
            <a:r>
              <a:rPr lang="en-GB" dirty="0">
                <a:solidFill>
                  <a:srgbClr val="FF3860"/>
                </a:solidFill>
                <a:latin typeface="OpenDyslexicAlta" pitchFamily="2" charset="77"/>
                <a:ea typeface="OpenDyslexic" charset="0"/>
                <a:cs typeface="OpenDyslexic" charset="0"/>
              </a:rPr>
              <a:t>battle</a:t>
            </a:r>
            <a:r>
              <a:rPr lang="en-GB" dirty="0">
                <a:latin typeface="OpenDyslexicAlta" pitchFamily="2" charset="77"/>
                <a:ea typeface="OpenDyslexic" charset="0"/>
                <a:cs typeface="OpenDyslexic" charset="0"/>
              </a:rPr>
              <a:t>_ and the opposition were tiring.</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He was proud of the _</a:t>
            </a:r>
            <a:r>
              <a:rPr lang="en-GB" dirty="0">
                <a:solidFill>
                  <a:srgbClr val="FF3860"/>
                </a:solidFill>
                <a:latin typeface="OpenDyslexicAlta" pitchFamily="2" charset="77"/>
                <a:ea typeface="OpenDyslexic" charset="0"/>
                <a:cs typeface="OpenDyslexic" charset="0"/>
              </a:rPr>
              <a:t>article</a:t>
            </a:r>
            <a:r>
              <a:rPr lang="en-GB" dirty="0">
                <a:latin typeface="OpenDyslexicAlta" pitchFamily="2" charset="77"/>
                <a:ea typeface="OpenDyslexic" charset="0"/>
                <a:cs typeface="OpenDyslexic" charset="0"/>
              </a:rPr>
              <a:t>_ he’d written.</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She wasn’t _</a:t>
            </a:r>
            <a:r>
              <a:rPr lang="en-GB" dirty="0">
                <a:solidFill>
                  <a:srgbClr val="FF3860"/>
                </a:solidFill>
                <a:latin typeface="OpenDyslexicAlta" pitchFamily="2" charset="77"/>
                <a:ea typeface="OpenDyslexic" charset="0"/>
                <a:cs typeface="OpenDyslexic" charset="0"/>
              </a:rPr>
              <a:t>capable</a:t>
            </a:r>
            <a:r>
              <a:rPr lang="en-GB" dirty="0">
                <a:latin typeface="OpenDyslexicAlta" pitchFamily="2" charset="77"/>
                <a:ea typeface="OpenDyslexic" charset="0"/>
                <a:cs typeface="OpenDyslexic" charset="0"/>
              </a:rPr>
              <a:t>_ of playing the guitar piece.</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He hoped the puppy would _</a:t>
            </a:r>
            <a:r>
              <a:rPr lang="en-GB" dirty="0">
                <a:solidFill>
                  <a:srgbClr val="FF3860"/>
                </a:solidFill>
                <a:latin typeface="OpenDyslexicAlta" pitchFamily="2" charset="77"/>
                <a:ea typeface="OpenDyslexic" charset="0"/>
                <a:cs typeface="OpenDyslexic" charset="0"/>
              </a:rPr>
              <a:t>settle</a:t>
            </a:r>
            <a:r>
              <a:rPr lang="en-GB" dirty="0">
                <a:latin typeface="OpenDyslexicAlta" pitchFamily="2" charset="77"/>
                <a:ea typeface="OpenDyslexic" charset="0"/>
                <a:cs typeface="OpenDyslexic" charset="0"/>
              </a:rPr>
              <a:t>_ in the basket.</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She felt _</a:t>
            </a:r>
            <a:r>
              <a:rPr lang="en-GB" dirty="0">
                <a:solidFill>
                  <a:srgbClr val="FF3860"/>
                </a:solidFill>
                <a:latin typeface="OpenDyslexicAlta" pitchFamily="2" charset="77"/>
                <a:ea typeface="OpenDyslexic" charset="0"/>
                <a:cs typeface="OpenDyslexic" charset="0"/>
              </a:rPr>
              <a:t>terrible</a:t>
            </a:r>
            <a:r>
              <a:rPr lang="en-GB" dirty="0">
                <a:latin typeface="OpenDyslexicAlta" pitchFamily="2" charset="77"/>
                <a:ea typeface="OpenDyslexic" charset="0"/>
                <a:cs typeface="OpenDyslexic" charset="0"/>
              </a:rPr>
              <a:t>_ about dropping the glass.</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The belt was _</a:t>
            </a:r>
            <a:r>
              <a:rPr lang="en-GB" dirty="0">
                <a:solidFill>
                  <a:srgbClr val="FF3860"/>
                </a:solidFill>
                <a:latin typeface="OpenDyslexicAlta" pitchFamily="2" charset="77"/>
                <a:ea typeface="OpenDyslexic" charset="0"/>
                <a:cs typeface="OpenDyslexic" charset="0"/>
              </a:rPr>
              <a:t>adjustable</a:t>
            </a:r>
            <a:r>
              <a:rPr lang="en-GB" dirty="0">
                <a:latin typeface="OpenDyslexicAlta" pitchFamily="2" charset="77"/>
                <a:ea typeface="OpenDyslexic" charset="0"/>
                <a:cs typeface="OpenDyslexic" charset="0"/>
              </a:rPr>
              <a:t>_ but it was a _</a:t>
            </a:r>
            <a:r>
              <a:rPr lang="en-GB" dirty="0">
                <a:solidFill>
                  <a:srgbClr val="FF3860"/>
                </a:solidFill>
                <a:latin typeface="OpenDyslexicAlta" pitchFamily="2" charset="77"/>
                <a:ea typeface="OpenDyslexic" charset="0"/>
                <a:cs typeface="OpenDyslexic" charset="0"/>
              </a:rPr>
              <a:t>struggle</a:t>
            </a:r>
            <a:r>
              <a:rPr lang="en-GB" dirty="0">
                <a:latin typeface="OpenDyslexicAlta" pitchFamily="2" charset="77"/>
                <a:ea typeface="OpenDyslexic" charset="0"/>
                <a:cs typeface="OpenDyslexic" charset="0"/>
              </a:rPr>
              <a:t>_ to fit.</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I showed an _</a:t>
            </a:r>
            <a:r>
              <a:rPr lang="en-GB" dirty="0">
                <a:solidFill>
                  <a:srgbClr val="FF3860"/>
                </a:solidFill>
                <a:latin typeface="OpenDyslexicAlta" pitchFamily="2" charset="77"/>
                <a:ea typeface="OpenDyslexic" charset="0"/>
                <a:cs typeface="OpenDyslexic" charset="0"/>
              </a:rPr>
              <a:t>example</a:t>
            </a:r>
            <a:r>
              <a:rPr lang="en-GB" dirty="0">
                <a:latin typeface="OpenDyslexicAlta" pitchFamily="2" charset="77"/>
                <a:ea typeface="OpenDyslexic" charset="0"/>
                <a:cs typeface="OpenDyslexic" charset="0"/>
              </a:rPr>
              <a:t>_ of the work to the class. </a:t>
            </a:r>
          </a:p>
          <a:p>
            <a:pPr marL="342900" indent="-342900">
              <a:buAutoNum type="arabicPeriod"/>
            </a:pPr>
            <a:endParaRPr lang="en-GB" dirty="0">
              <a:latin typeface="OpenDyslexicAlta" pitchFamily="2" charset="77"/>
              <a:ea typeface="OpenDyslexic" charset="0"/>
              <a:cs typeface="OpenDyslexic" charset="0"/>
            </a:endParaRPr>
          </a:p>
          <a:p>
            <a:pPr marL="342900" indent="-342900">
              <a:buAutoNum type="arabicPeriod"/>
            </a:pPr>
            <a:r>
              <a:rPr lang="en-GB" dirty="0">
                <a:latin typeface="OpenDyslexicAlta" pitchFamily="2" charset="77"/>
                <a:ea typeface="OpenDyslexic" charset="0"/>
                <a:cs typeface="OpenDyslexic" charset="0"/>
              </a:rPr>
              <a:t>Jack and his mother lived in a _</a:t>
            </a:r>
            <a:r>
              <a:rPr lang="en-GB" dirty="0">
                <a:solidFill>
                  <a:srgbClr val="FF3860"/>
                </a:solidFill>
                <a:latin typeface="OpenDyslexicAlta" pitchFamily="2" charset="77"/>
                <a:ea typeface="OpenDyslexic" charset="0"/>
                <a:cs typeface="OpenDyslexic" charset="0"/>
              </a:rPr>
              <a:t>humble</a:t>
            </a:r>
            <a:r>
              <a:rPr lang="en-GB" dirty="0">
                <a:latin typeface="OpenDyslexicAlta" pitchFamily="2" charset="77"/>
                <a:ea typeface="OpenDyslexic" charset="0"/>
                <a:cs typeface="OpenDyslexic" charset="0"/>
              </a:rPr>
              <a:t>_ cottage.</a:t>
            </a:r>
          </a:p>
          <a:p>
            <a:pPr marL="342900" indent="-342900">
              <a:buAutoNum type="arabicPeriod"/>
            </a:pPr>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42008873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Adding the suffix ‘</a:t>
            </a:r>
            <a:r>
              <a:rPr lang="mr-IN"/>
              <a:t>–</a:t>
            </a:r>
            <a:r>
              <a:rPr lang="en-GB"/>
              <a:t>ly’ when the root word ends in ‘-le’ then the ‘-le’ is changed to ‘-</a:t>
            </a:r>
            <a:r>
              <a:rPr lang="en-GB" err="1"/>
              <a:t>ly</a:t>
            </a:r>
            <a:r>
              <a:rPr lang="en-GB"/>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21</a:t>
            </a:r>
          </a:p>
        </p:txBody>
      </p:sp>
    </p:spTree>
    <p:extLst>
      <p:ext uri="{BB962C8B-B14F-4D97-AF65-F5344CB8AC3E}">
        <p14:creationId xmlns:p14="http://schemas.microsoft.com/office/powerpoint/2010/main" val="4760576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Adding the suffix ‘</a:t>
            </a:r>
            <a:r>
              <a:rPr lang="mr-IN" dirty="0"/>
              <a:t>–</a:t>
            </a:r>
            <a:r>
              <a:rPr lang="en-GB" dirty="0" err="1"/>
              <a:t>ly</a:t>
            </a:r>
            <a:r>
              <a:rPr lang="en-GB" dirty="0"/>
              <a:t>’ when the root word ends in ‘-le’ then the ‘-le’ is changed to ‘-</a:t>
            </a:r>
            <a:r>
              <a:rPr lang="en-GB" dirty="0" err="1"/>
              <a:t>ly</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915407541"/>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When adding the suffix ‘ly’ to root words that end in ‘le’ then the ‘e’ is dropped and ‘y’ added. (gentle/gently)</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Show children the power point slides and ask them to look at the root word, apply the rule to add ‘ly’ to it and hold up their whiteboard with the new word on.</a:t>
                      </a:r>
                    </a:p>
                    <a:p>
                      <a:endParaRPr lang="en-GB" sz="1700" b="0" i="0" baseline="0">
                        <a:latin typeface="Muli" pitchFamily="2" charset="77"/>
                      </a:endParaRPr>
                    </a:p>
                    <a:p>
                      <a:r>
                        <a:rPr lang="en-GB" sz="1700" b="0" i="0" baseline="0">
                          <a:latin typeface="Muli" pitchFamily="2" charset="77"/>
                        </a:rPr>
                        <a:t>Discuss each word and address any misconceptions.</a:t>
                      </a:r>
                      <a:br>
                        <a:rPr lang="en-GB" sz="1700" b="0" i="0" baseline="0">
                          <a:latin typeface="Muli" pitchFamily="2" charset="77"/>
                        </a:rPr>
                      </a:br>
                      <a:br>
                        <a:rPr lang="en-GB" sz="1700" b="0" i="0" baseline="0">
                          <a:latin typeface="Muli" pitchFamily="2" charset="77"/>
                        </a:rPr>
                      </a:br>
                      <a:endParaRPr lang="en-GB" sz="1700" b="0" i="0" baseline="0">
                        <a:latin typeface="Muli" pitchFamily="2" charset="77"/>
                      </a:endParaRP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Put the next slide up and ask children to look at the paragraph. There are lots of mistakes in it to do with adding ‘ly’, can they spot 8 mistakes and rewrite the paragraph to make it correct?</a:t>
                      </a:r>
                      <a:br>
                        <a:rPr lang="en-GB" sz="1700" b="0" i="0">
                          <a:latin typeface="Muli" pitchFamily="2" charset="77"/>
                        </a:rPr>
                      </a:br>
                      <a:br>
                        <a:rPr lang="en-GB" sz="1700" b="0" i="0">
                          <a:latin typeface="Muli" pitchFamily="2" charset="77"/>
                        </a:rPr>
                      </a:br>
                      <a:r>
                        <a:rPr lang="en-GB" sz="1700" b="0" i="0">
                          <a:latin typeface="Muli" pitchFamily="2" charset="77"/>
                        </a:rPr>
                        <a:t>If children need more support then you can get them to come up and circle the mistakes. (Tip: all of the mistakes are to do with ‘ly’ words).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212437879"/>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gently</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simply</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humbly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nobly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durably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terribly</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incredibly</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responsibly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wrinkly</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possibly</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9045706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17055"/>
            <a:ext cx="10515600" cy="1325563"/>
          </a:xfrm>
        </p:spPr>
        <p:txBody>
          <a:bodyPr>
            <a:normAutofit fontScale="90000"/>
          </a:bodyPr>
          <a:lstStyle/>
          <a:p>
            <a:r>
              <a:rPr lang="en-GB" sz="4000"/>
              <a:t>Add ‘ly’ to this word using the spelling rule we have learnt today:</a:t>
            </a:r>
            <a:br>
              <a:rPr lang="en-GB" sz="5400"/>
            </a:br>
            <a:br>
              <a:rPr lang="en-GB" sz="5400"/>
            </a:br>
            <a:r>
              <a:rPr lang="en-GB" sz="6700"/>
              <a:t>gentle</a:t>
            </a:r>
            <a:endParaRPr lang="en-GB" sz="5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4804378"/>
            <a:ext cx="10515600" cy="2656522"/>
          </a:xfrm>
        </p:spPr>
        <p:txBody>
          <a:bodyPr/>
          <a:lstStyle/>
          <a:p>
            <a:pPr algn="ctr"/>
            <a:r>
              <a:rPr lang="en-GB"/>
              <a:t>-e      then    +y</a:t>
            </a:r>
          </a:p>
          <a:p>
            <a:pPr algn="ctr"/>
            <a:r>
              <a:rPr lang="en-GB" sz="6000" b="1"/>
              <a:t> </a:t>
            </a:r>
            <a:r>
              <a:rPr lang="en-GB" sz="6000"/>
              <a:t>gently</a:t>
            </a:r>
          </a:p>
          <a:p>
            <a:endParaRPr lang="en-GB"/>
          </a:p>
        </p:txBody>
      </p:sp>
    </p:spTree>
    <p:extLst>
      <p:ext uri="{BB962C8B-B14F-4D97-AF65-F5344CB8AC3E}">
        <p14:creationId xmlns:p14="http://schemas.microsoft.com/office/powerpoint/2010/main" val="331819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17055"/>
            <a:ext cx="10515600" cy="1325563"/>
          </a:xfrm>
        </p:spPr>
        <p:txBody>
          <a:bodyPr>
            <a:normAutofit fontScale="90000"/>
          </a:bodyPr>
          <a:lstStyle/>
          <a:p>
            <a:r>
              <a:rPr lang="en-GB" sz="4000"/>
              <a:t>Add ‘ly’ to this word using the spelling rule we have learnt today:</a:t>
            </a:r>
            <a:br>
              <a:rPr lang="en-GB" sz="5400"/>
            </a:br>
            <a:br>
              <a:rPr lang="en-GB" sz="5400"/>
            </a:br>
            <a:r>
              <a:rPr lang="en-GB" sz="6700"/>
              <a:t>simple</a:t>
            </a:r>
            <a:endParaRPr lang="en-GB" sz="5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4804378"/>
            <a:ext cx="10515600" cy="2656522"/>
          </a:xfrm>
        </p:spPr>
        <p:txBody>
          <a:bodyPr/>
          <a:lstStyle/>
          <a:p>
            <a:pPr algn="ctr"/>
            <a:r>
              <a:rPr lang="en-GB"/>
              <a:t>-e      then    +y</a:t>
            </a:r>
          </a:p>
          <a:p>
            <a:pPr algn="ctr"/>
            <a:r>
              <a:rPr lang="en-GB" sz="6000" b="1"/>
              <a:t> simply</a:t>
            </a:r>
            <a:endParaRPr lang="en-GB" sz="6000"/>
          </a:p>
          <a:p>
            <a:endParaRPr lang="en-GB"/>
          </a:p>
        </p:txBody>
      </p:sp>
    </p:spTree>
    <p:extLst>
      <p:ext uri="{BB962C8B-B14F-4D97-AF65-F5344CB8AC3E}">
        <p14:creationId xmlns:p14="http://schemas.microsoft.com/office/powerpoint/2010/main" val="17406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17055"/>
            <a:ext cx="10515600" cy="1325563"/>
          </a:xfrm>
        </p:spPr>
        <p:txBody>
          <a:bodyPr>
            <a:normAutofit fontScale="90000"/>
          </a:bodyPr>
          <a:lstStyle/>
          <a:p>
            <a:r>
              <a:rPr lang="en-GB" sz="4000"/>
              <a:t>Add ‘ly’ to this word using the spelling rule we have learnt today:</a:t>
            </a:r>
            <a:br>
              <a:rPr lang="en-GB" sz="4000"/>
            </a:br>
            <a:br>
              <a:rPr lang="en-GB" sz="5400"/>
            </a:br>
            <a:r>
              <a:rPr lang="en-GB" sz="6700"/>
              <a:t>possible</a:t>
            </a:r>
            <a:endParaRPr lang="en-GB" sz="5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4804378"/>
            <a:ext cx="10515600" cy="2656522"/>
          </a:xfrm>
        </p:spPr>
        <p:txBody>
          <a:bodyPr/>
          <a:lstStyle/>
          <a:p>
            <a:pPr algn="ctr"/>
            <a:r>
              <a:rPr lang="en-GB"/>
              <a:t>-e      then    +y</a:t>
            </a:r>
          </a:p>
          <a:p>
            <a:pPr algn="ctr"/>
            <a:r>
              <a:rPr lang="en-GB" sz="6000" b="1"/>
              <a:t> possibly</a:t>
            </a:r>
            <a:endParaRPr lang="en-GB" sz="6000"/>
          </a:p>
          <a:p>
            <a:endParaRPr lang="en-GB"/>
          </a:p>
        </p:txBody>
      </p:sp>
    </p:spTree>
    <p:extLst>
      <p:ext uri="{BB962C8B-B14F-4D97-AF65-F5344CB8AC3E}">
        <p14:creationId xmlns:p14="http://schemas.microsoft.com/office/powerpoint/2010/main" val="41930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17055"/>
            <a:ext cx="10515600" cy="1325563"/>
          </a:xfrm>
        </p:spPr>
        <p:txBody>
          <a:bodyPr>
            <a:normAutofit fontScale="90000"/>
          </a:bodyPr>
          <a:lstStyle/>
          <a:p>
            <a:r>
              <a:rPr lang="en-GB" sz="4000"/>
              <a:t>Add ‘ly’ to this word using the spelling rule we have learnt today:</a:t>
            </a:r>
            <a:br>
              <a:rPr lang="en-GB" sz="5400"/>
            </a:br>
            <a:br>
              <a:rPr lang="en-GB" sz="5400"/>
            </a:br>
            <a:r>
              <a:rPr lang="en-GB" sz="6700"/>
              <a:t>wrinkle</a:t>
            </a:r>
            <a:endParaRPr lang="en-GB" sz="5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4804378"/>
            <a:ext cx="10515600" cy="2656522"/>
          </a:xfrm>
        </p:spPr>
        <p:txBody>
          <a:bodyPr/>
          <a:lstStyle/>
          <a:p>
            <a:pPr algn="ctr"/>
            <a:r>
              <a:rPr lang="en-GB"/>
              <a:t>-e      then    +y</a:t>
            </a:r>
          </a:p>
          <a:p>
            <a:pPr algn="ctr"/>
            <a:r>
              <a:rPr lang="en-GB" sz="6000" b="1"/>
              <a:t> wrinkly</a:t>
            </a:r>
            <a:endParaRPr lang="en-GB" sz="6000"/>
          </a:p>
          <a:p>
            <a:endParaRPr lang="en-GB"/>
          </a:p>
        </p:txBody>
      </p:sp>
    </p:spTree>
    <p:extLst>
      <p:ext uri="{BB962C8B-B14F-4D97-AF65-F5344CB8AC3E}">
        <p14:creationId xmlns:p14="http://schemas.microsoft.com/office/powerpoint/2010/main" val="2819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17055"/>
            <a:ext cx="10515600" cy="1325563"/>
          </a:xfrm>
        </p:spPr>
        <p:txBody>
          <a:bodyPr>
            <a:normAutofit fontScale="90000"/>
          </a:bodyPr>
          <a:lstStyle/>
          <a:p>
            <a:r>
              <a:rPr lang="en-GB" sz="4000"/>
              <a:t>Add ‘ly’ to this word using the spelling rule we have learnt today:</a:t>
            </a:r>
            <a:br>
              <a:rPr lang="en-GB" sz="5400"/>
            </a:br>
            <a:br>
              <a:rPr lang="en-GB" sz="5400"/>
            </a:br>
            <a:r>
              <a:rPr lang="en-GB" sz="6700"/>
              <a:t>incredible</a:t>
            </a:r>
            <a:endParaRPr lang="en-GB" sz="5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4804378"/>
            <a:ext cx="10515600" cy="2656522"/>
          </a:xfrm>
        </p:spPr>
        <p:txBody>
          <a:bodyPr/>
          <a:lstStyle/>
          <a:p>
            <a:pPr algn="ctr"/>
            <a:r>
              <a:rPr lang="en-GB"/>
              <a:t>-e      then    +y</a:t>
            </a:r>
          </a:p>
          <a:p>
            <a:pPr algn="ctr"/>
            <a:r>
              <a:rPr lang="en-GB" sz="6000" b="1"/>
              <a:t> incredibly</a:t>
            </a:r>
            <a:endParaRPr lang="en-GB" sz="6000"/>
          </a:p>
          <a:p>
            <a:endParaRPr lang="en-GB"/>
          </a:p>
        </p:txBody>
      </p:sp>
    </p:spTree>
    <p:extLst>
      <p:ext uri="{BB962C8B-B14F-4D97-AF65-F5344CB8AC3E}">
        <p14:creationId xmlns:p14="http://schemas.microsoft.com/office/powerpoint/2010/main" val="31250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182580" y="313424"/>
            <a:ext cx="8786056" cy="1325563"/>
          </a:xfrm>
        </p:spPr>
        <p:txBody>
          <a:bodyPr>
            <a:noAutofit/>
          </a:bodyPr>
          <a:lstStyle/>
          <a:p>
            <a:pPr algn="l"/>
            <a:r>
              <a:rPr lang="en-GB" sz="2400"/>
              <a:t>Look for the errors in Jacob’s homework below, can </a:t>
            </a:r>
            <a:br>
              <a:rPr lang="en-GB" sz="2400"/>
            </a:br>
            <a:r>
              <a:rPr lang="en-GB" sz="2400"/>
              <a:t>you rewrite the paragraph correctly? </a:t>
            </a:r>
            <a:br>
              <a:rPr lang="en-GB" sz="2400"/>
            </a:br>
            <a:br>
              <a:rPr lang="en-GB" sz="2400"/>
            </a:br>
            <a:r>
              <a:rPr lang="en-GB" sz="2000"/>
              <a:t>There are 8 mistakes.</a:t>
            </a:r>
            <a:endParaRPr lang="en-GB" sz="2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501787" y="2211845"/>
            <a:ext cx="9330732" cy="2656522"/>
          </a:xfrm>
        </p:spPr>
        <p:txBody>
          <a:bodyPr>
            <a:noAutofit/>
          </a:bodyPr>
          <a:lstStyle/>
          <a:p>
            <a:r>
              <a:rPr lang="en-GB" sz="2000"/>
              <a:t>Yesterday I had what was, possibely, the best day of my life! I was incredibely excited because we were going to the theme park. The first ride started very gentely but then it went so fast that I became terribely scared and screamed all the way round!</a:t>
            </a:r>
          </a:p>
          <a:p>
            <a:endParaRPr lang="en-GB" sz="800"/>
          </a:p>
          <a:p>
            <a:r>
              <a:rPr lang="en-GB" sz="2000"/>
              <a:t>For lunch we all sat comfortabely on a big bench, the food was very tasty. Afterwards I asked if it we could go on more rides. We went on a water ride and got so wet our fingers became wrinkley. </a:t>
            </a:r>
          </a:p>
          <a:p>
            <a:endParaRPr lang="en-GB" sz="800"/>
          </a:p>
          <a:p>
            <a:r>
              <a:rPr lang="en-GB" sz="2000"/>
              <a:t>After 3 hours mum said we simpley had to go home as we </a:t>
            </a:r>
            <a:br>
              <a:rPr lang="en-GB" sz="2000"/>
            </a:br>
            <a:r>
              <a:rPr lang="en-GB" sz="2000"/>
              <a:t>were going to be late. I was happy to leave as I was feeling </a:t>
            </a:r>
            <a:br>
              <a:rPr lang="en-GB" sz="2000"/>
            </a:br>
            <a:r>
              <a:rPr lang="en-GB" sz="2000"/>
              <a:t>incredibely tired after my amazing day, I fell asleep in the </a:t>
            </a:r>
            <a:br>
              <a:rPr lang="en-GB" sz="2000"/>
            </a:br>
            <a:r>
              <a:rPr lang="en-GB" sz="2000"/>
              <a:t>car straight away!</a:t>
            </a:r>
          </a:p>
        </p:txBody>
      </p:sp>
      <p:pic>
        <p:nvPicPr>
          <p:cNvPr id="11266" name="Picture 2" descr="Rollercoaster Roller Coaster Big Dipper Sw">
            <a:extLst>
              <a:ext uri="{FF2B5EF4-FFF2-40B4-BE49-F238E27FC236}">
                <a16:creationId xmlns:a16="http://schemas.microsoft.com/office/drawing/2014/main" id="{78EB8BF6-DD4F-42CC-95C3-DC1CB694F4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06422" y="4839977"/>
            <a:ext cx="2770730" cy="165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489132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/u/ sound spelled ‘</a:t>
                      </a:r>
                      <a:r>
                        <a:rPr lang="en-GB" sz="1400" baseline="0" dirty="0" err="1">
                          <a:solidFill>
                            <a:schemeClr val="tx1"/>
                          </a:solidFill>
                          <a:latin typeface="Muli" pitchFamily="2" charset="77"/>
                        </a:rPr>
                        <a:t>ou</a:t>
                      </a:r>
                      <a:r>
                        <a:rPr lang="en-GB" sz="1400" baseline="0" dirty="0">
                          <a:solidFill>
                            <a:schemeClr val="tx1"/>
                          </a:solidFill>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tx1"/>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06002104"/>
              </p:ext>
            </p:extLst>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rgbClr val="FF3860"/>
                          </a:solidFill>
                          <a:latin typeface="OpenDyslexicAlta" pitchFamily="2" charset="77"/>
                          <a:ea typeface="OpenDyslexic" charset="0"/>
                          <a:cs typeface="OpenDyslexic" charset="0"/>
                        </a:rPr>
                        <a:t>touch</a:t>
                      </a:r>
                    </a:p>
                  </a:txBody>
                  <a:tcPr anchor="ctr"/>
                </a:tc>
                <a:tc>
                  <a:txBody>
                    <a:bodyPr/>
                    <a:lstStyle/>
                    <a:p>
                      <a:pPr algn="ctr"/>
                      <a:r>
                        <a:rPr lang="en-GB" sz="2400" b="0" i="0" dirty="0">
                          <a:latin typeface="OpenDyslexicAlta" pitchFamily="2" charset="77"/>
                          <a:ea typeface="OpenDyslexic" charset="0"/>
                          <a:cs typeface="OpenDyslexic" charset="0"/>
                        </a:rPr>
                        <a:t>torch</a:t>
                      </a:r>
                    </a:p>
                  </a:txBody>
                  <a:tcPr anchor="ctr"/>
                </a:tc>
                <a:tc>
                  <a:txBody>
                    <a:bodyPr/>
                    <a:lstStyle/>
                    <a:p>
                      <a:pPr algn="ctr"/>
                      <a:r>
                        <a:rPr lang="en-GB" sz="2400" b="0" i="0">
                          <a:solidFill>
                            <a:srgbClr val="FF3860"/>
                          </a:solidFill>
                          <a:latin typeface="OpenDyslexicAlta" pitchFamily="2" charset="77"/>
                          <a:ea typeface="OpenDyslexic" charset="0"/>
                          <a:cs typeface="OpenDyslexic" charset="0"/>
                        </a:rPr>
                        <a:t>trouble</a:t>
                      </a:r>
                    </a:p>
                  </a:txBody>
                  <a:tcPr anchor="ctr"/>
                </a:tc>
                <a:tc>
                  <a:txBody>
                    <a:bodyPr/>
                    <a:lstStyle/>
                    <a:p>
                      <a:pPr algn="ctr"/>
                      <a:r>
                        <a:rPr lang="en-GB" sz="2400" b="0" i="0">
                          <a:latin typeface="OpenDyslexicAlta" pitchFamily="2" charset="77"/>
                          <a:ea typeface="OpenDyslexic" charset="0"/>
                          <a:cs typeface="OpenDyslexic" charset="0"/>
                        </a:rPr>
                        <a:t>troupe</a:t>
                      </a:r>
                    </a:p>
                  </a:txBody>
                  <a:tcPr anchor="ctr"/>
                </a:tc>
                <a:extLst>
                  <a:ext uri="{0D108BD9-81ED-4DB2-BD59-A6C34878D82A}">
                    <a16:rowId xmlns:a16="http://schemas.microsoft.com/office/drawing/2014/main" val="10000"/>
                  </a:ext>
                </a:extLst>
              </a:tr>
              <a:tr h="875713">
                <a:tc>
                  <a:txBody>
                    <a:bodyPr/>
                    <a:lstStyle/>
                    <a:p>
                      <a:pPr algn="ctr"/>
                      <a:r>
                        <a:rPr lang="en-GB" sz="2400" b="0" i="0">
                          <a:latin typeface="OpenDyslexicAlta" pitchFamily="2" charset="77"/>
                          <a:ea typeface="OpenDyslexic" charset="0"/>
                          <a:cs typeface="OpenDyslexic" charset="0"/>
                        </a:rPr>
                        <a:t>youth</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double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flourish</a:t>
                      </a:r>
                    </a:p>
                  </a:txBody>
                  <a:tcPr anchor="ctr"/>
                </a:tc>
                <a:tc>
                  <a:txBody>
                    <a:bodyPr/>
                    <a:lstStyle/>
                    <a:p>
                      <a:pPr algn="ctr"/>
                      <a:r>
                        <a:rPr lang="en-GB" sz="2400" b="0" i="0">
                          <a:latin typeface="OpenDyslexicAlta" pitchFamily="2" charset="77"/>
                          <a:ea typeface="OpenDyslexic" charset="0"/>
                          <a:cs typeface="OpenDyslexic" charset="0"/>
                        </a:rPr>
                        <a:t>flour</a:t>
                      </a:r>
                    </a:p>
                  </a:txBody>
                  <a:tcPr anchor="ctr"/>
                </a:tc>
                <a:extLst>
                  <a:ext uri="{0D108BD9-81ED-4DB2-BD59-A6C34878D82A}">
                    <a16:rowId xmlns:a16="http://schemas.microsoft.com/office/drawing/2014/main" val="10001"/>
                  </a:ext>
                </a:extLst>
              </a:tr>
              <a:tr h="875713">
                <a:tc>
                  <a:txBody>
                    <a:bodyPr/>
                    <a:lstStyle/>
                    <a:p>
                      <a:pPr algn="ctr"/>
                      <a:r>
                        <a:rPr lang="en-GB" sz="2400" b="0" i="0">
                          <a:solidFill>
                            <a:srgbClr val="FF3860"/>
                          </a:solidFill>
                          <a:latin typeface="OpenDyslexicAlta" pitchFamily="2" charset="77"/>
                          <a:ea typeface="OpenDyslexic" charset="0"/>
                          <a:cs typeface="OpenDyslexic" charset="0"/>
                        </a:rPr>
                        <a:t>young</a:t>
                      </a:r>
                    </a:p>
                  </a:txBody>
                  <a:tcPr anchor="ctr"/>
                </a:tc>
                <a:tc>
                  <a:txBody>
                    <a:bodyPr/>
                    <a:lstStyle/>
                    <a:p>
                      <a:pPr algn="ctr"/>
                      <a:r>
                        <a:rPr lang="en-GB" sz="2400" b="0" i="0">
                          <a:latin typeface="OpenDyslexicAlta" pitchFamily="2" charset="77"/>
                          <a:ea typeface="OpenDyslexic" charset="0"/>
                          <a:cs typeface="OpenDyslexic" charset="0"/>
                        </a:rPr>
                        <a:t>grout</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cousin</a:t>
                      </a:r>
                    </a:p>
                  </a:txBody>
                  <a:tcPr anchor="ctr"/>
                </a:tc>
                <a:tc>
                  <a:txBody>
                    <a:bodyPr/>
                    <a:lstStyle/>
                    <a:p>
                      <a:pPr algn="ctr"/>
                      <a:r>
                        <a:rPr lang="en-GB" sz="2400" b="0" i="0">
                          <a:solidFill>
                            <a:srgbClr val="FF3860"/>
                          </a:solidFill>
                          <a:latin typeface="OpenDyslexicAlta" pitchFamily="2" charset="77"/>
                          <a:ea typeface="OpenDyslexic" charset="0"/>
                          <a:cs typeface="OpenDyslexic" charset="0"/>
                        </a:rPr>
                        <a:t>enough</a:t>
                      </a:r>
                    </a:p>
                  </a:txBody>
                  <a:tcPr anchor="ctr"/>
                </a:tc>
                <a:extLst>
                  <a:ext uri="{0D108BD9-81ED-4DB2-BD59-A6C34878D82A}">
                    <a16:rowId xmlns:a16="http://schemas.microsoft.com/office/drawing/2014/main" val="10002"/>
                  </a:ext>
                </a:extLst>
              </a:tr>
              <a:tr h="875713">
                <a:tc>
                  <a:txBody>
                    <a:bodyPr/>
                    <a:lstStyle/>
                    <a:p>
                      <a:pPr algn="ctr"/>
                      <a:r>
                        <a:rPr lang="en-GB" sz="2400" b="0" i="0">
                          <a:latin typeface="OpenDyslexicAlta" pitchFamily="2" charset="77"/>
                          <a:ea typeface="OpenDyslexic" charset="0"/>
                          <a:cs typeface="OpenDyslexic" charset="0"/>
                        </a:rPr>
                        <a:t>cloud</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country</a:t>
                      </a:r>
                    </a:p>
                  </a:txBody>
                  <a:tcPr anchor="ctr"/>
                </a:tc>
                <a:tc>
                  <a:txBody>
                    <a:bodyPr/>
                    <a:lstStyle/>
                    <a:p>
                      <a:pPr algn="ctr"/>
                      <a:r>
                        <a:rPr lang="en-GB" sz="2400" b="0" i="0" dirty="0">
                          <a:latin typeface="OpenDyslexicAlta" pitchFamily="2" charset="77"/>
                          <a:ea typeface="OpenDyslexic" charset="0"/>
                          <a:cs typeface="OpenDyslexic" charset="0"/>
                        </a:rPr>
                        <a:t>count</a:t>
                      </a:r>
                    </a:p>
                  </a:txBody>
                  <a:tcPr anchor="ctr"/>
                </a:tc>
                <a:tc>
                  <a:txBody>
                    <a:bodyPr/>
                    <a:lstStyle/>
                    <a:p>
                      <a:pPr algn="ctr"/>
                      <a:r>
                        <a:rPr lang="en-GB" sz="2400" b="0" i="0">
                          <a:latin typeface="OpenDyslexicAlta" pitchFamily="2" charset="77"/>
                          <a:ea typeface="OpenDyslexic" charset="0"/>
                          <a:cs typeface="OpenDyslexic" charset="0"/>
                        </a:rPr>
                        <a:t>sound</a:t>
                      </a:r>
                    </a:p>
                  </a:txBody>
                  <a:tcPr anchor="ctr"/>
                </a:tc>
                <a:extLst>
                  <a:ext uri="{0D108BD9-81ED-4DB2-BD59-A6C34878D82A}">
                    <a16:rowId xmlns:a16="http://schemas.microsoft.com/office/drawing/2014/main" val="10003"/>
                  </a:ext>
                </a:extLst>
              </a:tr>
              <a:tr h="875713">
                <a:tc>
                  <a:txBody>
                    <a:bodyPr/>
                    <a:lstStyle/>
                    <a:p>
                      <a:pPr algn="ctr"/>
                      <a:r>
                        <a:rPr lang="en-GB" sz="2400" b="0" i="0">
                          <a:solidFill>
                            <a:srgbClr val="FF3860"/>
                          </a:solidFill>
                          <a:latin typeface="OpenDyslexicAlta" pitchFamily="2" charset="77"/>
                          <a:ea typeface="OpenDyslexic" charset="0"/>
                          <a:cs typeface="OpenDyslexic" charset="0"/>
                        </a:rPr>
                        <a:t>couple</a:t>
                      </a:r>
                    </a:p>
                  </a:txBody>
                  <a:tcPr anchor="ctr"/>
                </a:tc>
                <a:tc>
                  <a:txBody>
                    <a:bodyPr/>
                    <a:lstStyle/>
                    <a:p>
                      <a:pPr algn="ctr"/>
                      <a:r>
                        <a:rPr lang="en-GB" sz="2400" b="0" i="0" dirty="0">
                          <a:latin typeface="OpenDyslexicAlta" pitchFamily="2" charset="77"/>
                          <a:ea typeface="OpenDyslexic" charset="0"/>
                          <a:cs typeface="OpenDyslexic" charset="0"/>
                        </a:rPr>
                        <a:t>toupee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encourage</a:t>
                      </a:r>
                    </a:p>
                  </a:txBody>
                  <a:tcPr anchor="ctr"/>
                </a:tc>
                <a:tc>
                  <a:txBody>
                    <a:bodyPr/>
                    <a:lstStyle/>
                    <a:p>
                      <a:pPr algn="ctr"/>
                      <a:r>
                        <a:rPr lang="en-GB" sz="2400" b="0" i="0" dirty="0">
                          <a:latin typeface="OpenDyslexicAlta" pitchFamily="2" charset="77"/>
                          <a:ea typeface="OpenDyslexic" charset="0"/>
                          <a:cs typeface="OpenDyslexic" charset="0"/>
                        </a:rPr>
                        <a:t>mound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15626047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182580" y="313424"/>
            <a:ext cx="8786056" cy="1325563"/>
          </a:xfrm>
        </p:spPr>
        <p:txBody>
          <a:bodyPr>
            <a:noAutofit/>
          </a:bodyPr>
          <a:lstStyle/>
          <a:p>
            <a:pPr algn="l"/>
            <a:r>
              <a:rPr lang="en-GB" sz="2400"/>
              <a:t>Look for the errors in Jacob’s homework below, can </a:t>
            </a:r>
            <a:br>
              <a:rPr lang="en-GB" sz="2400"/>
            </a:br>
            <a:r>
              <a:rPr lang="en-GB" sz="2400"/>
              <a:t>you rewrite the paragraph correctly? </a:t>
            </a:r>
            <a:br>
              <a:rPr lang="en-GB" sz="2400"/>
            </a:br>
            <a:br>
              <a:rPr lang="en-GB" sz="2400"/>
            </a:br>
            <a:r>
              <a:rPr lang="en-GB" sz="2000"/>
              <a:t>There are 8 mistakes.</a:t>
            </a:r>
            <a:endParaRPr lang="en-GB" sz="240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501787" y="2211845"/>
            <a:ext cx="9330732" cy="2656522"/>
          </a:xfrm>
        </p:spPr>
        <p:txBody>
          <a:bodyPr>
            <a:noAutofit/>
          </a:bodyPr>
          <a:lstStyle/>
          <a:p>
            <a:r>
              <a:rPr lang="en-GB" sz="2000" dirty="0"/>
              <a:t>Yesterday I had what was, </a:t>
            </a:r>
            <a:r>
              <a:rPr lang="en-GB" sz="2000" dirty="0" err="1">
                <a:solidFill>
                  <a:srgbClr val="FF3860"/>
                </a:solidFill>
              </a:rPr>
              <a:t>possibely</a:t>
            </a:r>
            <a:r>
              <a:rPr lang="en-GB" sz="2000" dirty="0"/>
              <a:t>, the best day of my life! I was </a:t>
            </a:r>
            <a:r>
              <a:rPr lang="en-GB" sz="2000" dirty="0" err="1">
                <a:solidFill>
                  <a:srgbClr val="FF3860"/>
                </a:solidFill>
              </a:rPr>
              <a:t>incredibely</a:t>
            </a:r>
            <a:r>
              <a:rPr lang="en-GB" sz="2000" dirty="0"/>
              <a:t> excited because we were going to the theme park. The first ride started very </a:t>
            </a:r>
            <a:r>
              <a:rPr lang="en-GB" sz="2000" dirty="0" err="1">
                <a:solidFill>
                  <a:srgbClr val="FF3860"/>
                </a:solidFill>
              </a:rPr>
              <a:t>gentely</a:t>
            </a:r>
            <a:r>
              <a:rPr lang="en-GB" sz="2000" dirty="0"/>
              <a:t> but then it went so fast that I became </a:t>
            </a:r>
            <a:r>
              <a:rPr lang="en-GB" sz="2000" dirty="0" err="1">
                <a:solidFill>
                  <a:srgbClr val="FF3860"/>
                </a:solidFill>
              </a:rPr>
              <a:t>terribely</a:t>
            </a:r>
            <a:r>
              <a:rPr lang="en-GB" sz="2000" dirty="0">
                <a:solidFill>
                  <a:srgbClr val="FF3860"/>
                </a:solidFill>
              </a:rPr>
              <a:t> </a:t>
            </a:r>
            <a:r>
              <a:rPr lang="en-GB" sz="2000" dirty="0"/>
              <a:t>scared and screamed all the way round!</a:t>
            </a:r>
          </a:p>
          <a:p>
            <a:endParaRPr lang="en-GB" sz="800" dirty="0"/>
          </a:p>
          <a:p>
            <a:r>
              <a:rPr lang="en-GB" sz="2000" dirty="0"/>
              <a:t>For lunch we all sat </a:t>
            </a:r>
            <a:r>
              <a:rPr lang="en-GB" sz="2000" dirty="0" err="1">
                <a:solidFill>
                  <a:srgbClr val="FF3860"/>
                </a:solidFill>
              </a:rPr>
              <a:t>comfortabely</a:t>
            </a:r>
            <a:r>
              <a:rPr lang="en-GB" sz="2000" dirty="0"/>
              <a:t> on a big bench, the food was very tasty. Afterwards I asked if it we could go on more rides. We went on a water ride and got so wet our fingers became </a:t>
            </a:r>
            <a:r>
              <a:rPr lang="en-GB" sz="2000" dirty="0" err="1">
                <a:solidFill>
                  <a:srgbClr val="FF3860"/>
                </a:solidFill>
              </a:rPr>
              <a:t>wrinkley</a:t>
            </a:r>
            <a:r>
              <a:rPr lang="en-GB" sz="2000" dirty="0"/>
              <a:t>. </a:t>
            </a:r>
          </a:p>
          <a:p>
            <a:endParaRPr lang="en-GB" sz="800" dirty="0"/>
          </a:p>
          <a:p>
            <a:r>
              <a:rPr lang="en-GB" sz="2000" dirty="0"/>
              <a:t>After 3 hours mum said we </a:t>
            </a:r>
            <a:r>
              <a:rPr lang="en-GB" sz="2000" dirty="0" err="1">
                <a:solidFill>
                  <a:srgbClr val="FF3860"/>
                </a:solidFill>
              </a:rPr>
              <a:t>simpley</a:t>
            </a:r>
            <a:r>
              <a:rPr lang="en-GB" sz="2000" dirty="0"/>
              <a:t> had to go home as we </a:t>
            </a:r>
            <a:br>
              <a:rPr lang="en-GB" sz="2000" dirty="0"/>
            </a:br>
            <a:r>
              <a:rPr lang="en-GB" sz="2000" dirty="0"/>
              <a:t>were going to be late. I was happy to leave as I was feeling </a:t>
            </a:r>
            <a:br>
              <a:rPr lang="en-GB" sz="2000" dirty="0"/>
            </a:br>
            <a:r>
              <a:rPr lang="en-GB" sz="2000" dirty="0" err="1">
                <a:solidFill>
                  <a:srgbClr val="FF3860"/>
                </a:solidFill>
              </a:rPr>
              <a:t>incredibely</a:t>
            </a:r>
            <a:r>
              <a:rPr lang="en-GB" sz="2000" dirty="0">
                <a:solidFill>
                  <a:srgbClr val="FF3860"/>
                </a:solidFill>
              </a:rPr>
              <a:t> </a:t>
            </a:r>
            <a:r>
              <a:rPr lang="en-GB" sz="2000" dirty="0"/>
              <a:t>tired after my amazing day, I fell asleep in the </a:t>
            </a:r>
            <a:br>
              <a:rPr lang="en-GB" sz="2000" dirty="0"/>
            </a:br>
            <a:r>
              <a:rPr lang="en-GB" sz="2000" dirty="0"/>
              <a:t>car straight away!</a:t>
            </a:r>
          </a:p>
        </p:txBody>
      </p:sp>
      <p:pic>
        <p:nvPicPr>
          <p:cNvPr id="11266" name="Picture 2" descr="Rollercoaster Roller Coaster Big Dipper Sw">
            <a:extLst>
              <a:ext uri="{FF2B5EF4-FFF2-40B4-BE49-F238E27FC236}">
                <a16:creationId xmlns:a16="http://schemas.microsoft.com/office/drawing/2014/main" id="{78EB8BF6-DD4F-42CC-95C3-DC1CB694F4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06422" y="4839977"/>
            <a:ext cx="2770730" cy="1658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DAB7A7-30E6-E44F-AB52-9799D933D1AB}"/>
              </a:ext>
            </a:extLst>
          </p:cNvPr>
          <p:cNvSpPr txBox="1"/>
          <p:nvPr/>
        </p:nvSpPr>
        <p:spPr>
          <a:xfrm>
            <a:off x="346363" y="1740750"/>
            <a:ext cx="1704109" cy="369332"/>
          </a:xfrm>
          <a:prstGeom prst="rect">
            <a:avLst/>
          </a:prstGeom>
          <a:noFill/>
        </p:spPr>
        <p:txBody>
          <a:bodyPr wrap="square" rtlCol="0">
            <a:spAutoFit/>
          </a:bodyPr>
          <a:lstStyle/>
          <a:p>
            <a:r>
              <a:rPr lang="en-GB" dirty="0">
                <a:solidFill>
                  <a:srgbClr val="FF3860"/>
                </a:solidFill>
                <a:latin typeface="Muli" pitchFamily="2" charset="77"/>
              </a:rPr>
              <a:t>Answers: </a:t>
            </a:r>
          </a:p>
        </p:txBody>
      </p:sp>
    </p:spTree>
    <p:extLst>
      <p:ext uri="{BB962C8B-B14F-4D97-AF65-F5344CB8AC3E}">
        <p14:creationId xmlns:p14="http://schemas.microsoft.com/office/powerpoint/2010/main" val="6250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0435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77650470"/>
                    </a:ext>
                  </a:extLst>
                </a:gridCol>
                <a:gridCol w="1858433">
                  <a:extLst>
                    <a:ext uri="{9D8B030D-6E8A-4147-A177-3AD203B41FA5}">
                      <a16:colId xmlns:a16="http://schemas.microsoft.com/office/drawing/2014/main" val="47886705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gently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simply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humbly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nobly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durably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terribly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incredibly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responsibly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wrinkly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possibly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394050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ly</a:t>
                      </a:r>
                      <a:r>
                        <a:rPr lang="en-GB" sz="1400" baseline="0">
                          <a:latin typeface="Muli" pitchFamily="2" charset="77"/>
                        </a:rPr>
                        <a:t>’ when the root word ends in ‘-le’ then the ‘-le’ is changed to ‘-</a:t>
                      </a:r>
                      <a:r>
                        <a:rPr lang="en-GB" sz="1400" baseline="0" err="1">
                          <a:latin typeface="Muli" pitchFamily="2" charset="77"/>
                        </a:rPr>
                        <a:t>ly</a:t>
                      </a:r>
                      <a:r>
                        <a:rPr lang="en-GB" sz="1400" baseline="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48139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748747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gently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simply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humbly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nobly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durably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terribly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incredibly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responsibly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wrinkly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possibly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8701226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Adding the suffix ‘</a:t>
                      </a:r>
                      <a:r>
                        <a:rPr lang="mr-IN" sz="1400" b="0" i="0" baseline="0">
                          <a:latin typeface="Muli" pitchFamily="2" charset="77"/>
                        </a:rPr>
                        <a:t>–</a:t>
                      </a:r>
                      <a:r>
                        <a:rPr lang="en-GB" sz="1400" baseline="0" err="1">
                          <a:latin typeface="Muli" pitchFamily="2" charset="77"/>
                        </a:rPr>
                        <a:t>ly</a:t>
                      </a:r>
                      <a:r>
                        <a:rPr lang="en-GB" sz="1400" baseline="0">
                          <a:latin typeface="Muli" pitchFamily="2" charset="77"/>
                        </a:rPr>
                        <a:t>’ when the root word ends in ‘-le’ then the ‘-le’ is changed to ‘-</a:t>
                      </a:r>
                      <a:r>
                        <a:rPr lang="en-GB" sz="1400" baseline="0" err="1">
                          <a:latin typeface="Muli" pitchFamily="2" charset="77"/>
                        </a:rPr>
                        <a:t>ly</a:t>
                      </a:r>
                      <a:r>
                        <a:rPr lang="en-GB" sz="1400" baseline="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27010485"/>
              </p:ext>
            </p:extLst>
          </p:nvPr>
        </p:nvGraphicFramePr>
        <p:xfrm>
          <a:off x="4058433" y="1559560"/>
          <a:ext cx="6012493" cy="5065362"/>
        </p:xfrm>
        <a:graphic>
          <a:graphicData uri="http://schemas.openxmlformats.org/drawingml/2006/table">
            <a:tbl>
              <a:tblPr firstRow="1" bandRow="1">
                <a:tableStyleId>{5940675A-B579-460E-94D1-54222C63F5DA}</a:tableStyleId>
              </a:tblPr>
              <a:tblGrid>
                <a:gridCol w="3832964">
                  <a:extLst>
                    <a:ext uri="{9D8B030D-6E8A-4147-A177-3AD203B41FA5}">
                      <a16:colId xmlns:a16="http://schemas.microsoft.com/office/drawing/2014/main" val="20000"/>
                    </a:ext>
                  </a:extLst>
                </a:gridCol>
                <a:gridCol w="2179529">
                  <a:extLst>
                    <a:ext uri="{9D8B030D-6E8A-4147-A177-3AD203B41FA5}">
                      <a16:colId xmlns:a16="http://schemas.microsoft.com/office/drawing/2014/main" val="20001"/>
                    </a:ext>
                  </a:extLst>
                </a:gridCol>
              </a:tblGrid>
              <a:tr h="457385">
                <a:tc>
                  <a:txBody>
                    <a:bodyPr/>
                    <a:lstStyle/>
                    <a:p>
                      <a:r>
                        <a:rPr lang="en-GB" sz="2400" b="0" i="0">
                          <a:latin typeface="OpenDyslexicAlta" pitchFamily="2" charset="77"/>
                          <a:ea typeface="OpenDyslexic" charset="0"/>
                          <a:cs typeface="OpenDyslexic" charset="0"/>
                        </a:rPr>
                        <a:t>Root Word</a:t>
                      </a:r>
                    </a:p>
                  </a:txBody>
                  <a:tcPr>
                    <a:solidFill>
                      <a:schemeClr val="accent5">
                        <a:lumMod val="60000"/>
                        <a:lumOff val="40000"/>
                      </a:schemeClr>
                    </a:solidFill>
                  </a:tcPr>
                </a:tc>
                <a:tc>
                  <a:txBody>
                    <a:bodyPr/>
                    <a:lstStyle/>
                    <a:p>
                      <a:r>
                        <a:rPr lang="en-GB" sz="2400" b="0" i="0">
                          <a:latin typeface="OpenDyslexicAlta" pitchFamily="2" charset="77"/>
                          <a:ea typeface="OpenDyslexic" charset="0"/>
                          <a:cs typeface="OpenDyslexic" charset="0"/>
                        </a:rPr>
                        <a:t>New Word</a:t>
                      </a:r>
                    </a:p>
                  </a:txBody>
                  <a:tcPr>
                    <a:solidFill>
                      <a:schemeClr val="accent5">
                        <a:lumMod val="60000"/>
                        <a:lumOff val="40000"/>
                      </a:schemeClr>
                    </a:solidFill>
                  </a:tcPr>
                </a:tc>
                <a:extLst>
                  <a:ext uri="{0D108BD9-81ED-4DB2-BD59-A6C34878D82A}">
                    <a16:rowId xmlns:a16="http://schemas.microsoft.com/office/drawing/2014/main" val="10000"/>
                  </a:ext>
                </a:extLst>
              </a:tr>
              <a:tr h="457385">
                <a:tc>
                  <a:txBody>
                    <a:bodyPr/>
                    <a:lstStyle/>
                    <a:p>
                      <a:r>
                        <a:rPr lang="en-GB" sz="2400" b="0" i="0">
                          <a:latin typeface="OpenDyslexicAlta" pitchFamily="2" charset="77"/>
                          <a:ea typeface="OpenDyslexic" charset="0"/>
                          <a:cs typeface="OpenDyslexic" charset="0"/>
                        </a:rPr>
                        <a:t>gentle</a:t>
                      </a:r>
                      <a:r>
                        <a:rPr lang="en-GB" sz="2400" b="0" i="0" baseline="0">
                          <a:latin typeface="OpenDyslexicAlta" pitchFamily="2" charset="77"/>
                          <a:ea typeface="OpenDyslexic" charset="0"/>
                          <a:cs typeface="OpenDyslexic" charset="0"/>
                        </a:rPr>
                        <a:t> + </a:t>
                      </a:r>
                      <a:r>
                        <a:rPr lang="en-GB" sz="2400" b="0" i="0" baseline="0" err="1">
                          <a:latin typeface="OpenDyslexicAlta" pitchFamily="2" charset="77"/>
                          <a:ea typeface="OpenDyslexic" charset="0"/>
                          <a:cs typeface="OpenDyslexic" charset="0"/>
                        </a:rPr>
                        <a:t>ly</a:t>
                      </a:r>
                      <a:r>
                        <a:rPr lang="en-GB" sz="2400" b="0" i="0" baseline="0">
                          <a:latin typeface="OpenDyslexicAlta" pitchFamily="2" charset="77"/>
                          <a:ea typeface="OpenDyslexic" charset="0"/>
                          <a:cs typeface="OpenDyslexic" charset="0"/>
                        </a:rPr>
                        <a:t> =</a:t>
                      </a:r>
                      <a:endParaRPr lang="en-GB" sz="2400" b="0" i="0">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gently</a:t>
                      </a:r>
                    </a:p>
                  </a:txBody>
                  <a:tcPr/>
                </a:tc>
                <a:extLst>
                  <a:ext uri="{0D108BD9-81ED-4DB2-BD59-A6C34878D82A}">
                    <a16:rowId xmlns:a16="http://schemas.microsoft.com/office/drawing/2014/main" val="10001"/>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simply</a:t>
                      </a:r>
                    </a:p>
                  </a:txBody>
                  <a:tcPr/>
                </a:tc>
                <a:extLst>
                  <a:ext uri="{0D108BD9-81ED-4DB2-BD59-A6C34878D82A}">
                    <a16:rowId xmlns:a16="http://schemas.microsoft.com/office/drawing/2014/main" val="10002"/>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humbly</a:t>
                      </a:r>
                    </a:p>
                  </a:txBody>
                  <a:tcPr/>
                </a:tc>
                <a:extLst>
                  <a:ext uri="{0D108BD9-81ED-4DB2-BD59-A6C34878D82A}">
                    <a16:rowId xmlns:a16="http://schemas.microsoft.com/office/drawing/2014/main" val="10003"/>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nobly</a:t>
                      </a:r>
                    </a:p>
                  </a:txBody>
                  <a:tcPr/>
                </a:tc>
                <a:extLst>
                  <a:ext uri="{0D108BD9-81ED-4DB2-BD59-A6C34878D82A}">
                    <a16:rowId xmlns:a16="http://schemas.microsoft.com/office/drawing/2014/main" val="10004"/>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durably</a:t>
                      </a:r>
                    </a:p>
                  </a:txBody>
                  <a:tcPr/>
                </a:tc>
                <a:extLst>
                  <a:ext uri="{0D108BD9-81ED-4DB2-BD59-A6C34878D82A}">
                    <a16:rowId xmlns:a16="http://schemas.microsoft.com/office/drawing/2014/main" val="10005"/>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terribly</a:t>
                      </a:r>
                    </a:p>
                  </a:txBody>
                  <a:tcPr/>
                </a:tc>
                <a:extLst>
                  <a:ext uri="{0D108BD9-81ED-4DB2-BD59-A6C34878D82A}">
                    <a16:rowId xmlns:a16="http://schemas.microsoft.com/office/drawing/2014/main" val="10006"/>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incredibly</a:t>
                      </a:r>
                    </a:p>
                  </a:txBody>
                  <a:tcPr/>
                </a:tc>
                <a:extLst>
                  <a:ext uri="{0D108BD9-81ED-4DB2-BD59-A6C34878D82A}">
                    <a16:rowId xmlns:a16="http://schemas.microsoft.com/office/drawing/2014/main" val="10007"/>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responsibly</a:t>
                      </a:r>
                    </a:p>
                  </a:txBody>
                  <a:tcPr/>
                </a:tc>
                <a:extLst>
                  <a:ext uri="{0D108BD9-81ED-4DB2-BD59-A6C34878D82A}">
                    <a16:rowId xmlns:a16="http://schemas.microsoft.com/office/drawing/2014/main" val="10008"/>
                  </a:ext>
                </a:extLst>
              </a:tr>
              <a:tr h="461674">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wrinkly</a:t>
                      </a:r>
                    </a:p>
                  </a:txBody>
                  <a:tcPr/>
                </a:tc>
                <a:extLst>
                  <a:ext uri="{0D108BD9-81ED-4DB2-BD59-A6C34878D82A}">
                    <a16:rowId xmlns:a16="http://schemas.microsoft.com/office/drawing/2014/main" val="10009"/>
                  </a:ext>
                </a:extLst>
              </a:tr>
              <a:tr h="0">
                <a:tc>
                  <a:txBody>
                    <a:bodyPr/>
                    <a:lstStyle/>
                    <a:p>
                      <a:endParaRPr lang="en-GB" sz="2400" b="0" i="0" dirty="0">
                        <a:solidFill>
                          <a:srgbClr val="FF3860"/>
                        </a:solidFill>
                        <a:latin typeface="OpenDyslexicAlta" pitchFamily="2" charset="77"/>
                        <a:ea typeface="OpenDyslexic" charset="0"/>
                        <a:cs typeface="OpenDyslexic" charset="0"/>
                      </a:endParaRPr>
                    </a:p>
                  </a:txBody>
                  <a:tcPr/>
                </a:tc>
                <a:tc>
                  <a:txBody>
                    <a:bodyPr/>
                    <a:lstStyle/>
                    <a:p>
                      <a:r>
                        <a:rPr lang="en-GB" b="0" i="0" dirty="0">
                          <a:latin typeface="OpenDyslexicAlta" pitchFamily="2" charset="77"/>
                          <a:ea typeface="OpenDyslexic" charset="0"/>
                          <a:cs typeface="OpenDyslexic" charset="0"/>
                        </a:rPr>
                        <a:t>possibly</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10321447" y="1600196"/>
            <a:ext cx="1625625" cy="2031325"/>
          </a:xfrm>
          <a:prstGeom prst="rect">
            <a:avLst/>
          </a:prstGeom>
          <a:noFill/>
        </p:spPr>
        <p:txBody>
          <a:bodyPr wrap="square" rtlCol="0">
            <a:spAutoFit/>
          </a:bodyPr>
          <a:lstStyle/>
          <a:p>
            <a:r>
              <a:rPr lang="en-GB" sz="1400">
                <a:latin typeface="OpenDyslexicAlta" pitchFamily="2" charset="77"/>
              </a:rPr>
              <a:t>Can you use your spellings to work out what the root word is? </a:t>
            </a:r>
          </a:p>
          <a:p>
            <a:endParaRPr lang="en-GB" sz="1400">
              <a:latin typeface="OpenDyslexicAlta" pitchFamily="2" charset="77"/>
            </a:endParaRPr>
          </a:p>
          <a:p>
            <a:r>
              <a:rPr lang="en-GB" sz="1400">
                <a:latin typeface="OpenDyslexicAlta" pitchFamily="2" charset="77"/>
              </a:rPr>
              <a:t>Copy and complete the grid.</a:t>
            </a:r>
          </a:p>
        </p:txBody>
      </p:sp>
    </p:spTree>
    <p:extLst>
      <p:ext uri="{BB962C8B-B14F-4D97-AF65-F5344CB8AC3E}">
        <p14:creationId xmlns:p14="http://schemas.microsoft.com/office/powerpoint/2010/main" val="14216354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gently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simply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humbly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nobly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durably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terribly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incredibly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responsibly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wrinkly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possibly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1565072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ly</a:t>
                      </a:r>
                      <a:r>
                        <a:rPr lang="en-GB" sz="1400" baseline="0" dirty="0">
                          <a:latin typeface="Muli" pitchFamily="2" charset="77"/>
                        </a:rPr>
                        <a:t>’ when the root word ends in ‘-le’ then the ‘-le’ is changed to ‘-</a:t>
                      </a:r>
                      <a:r>
                        <a:rPr lang="en-GB" sz="1400" baseline="0" dirty="0" err="1">
                          <a:latin typeface="Muli" pitchFamily="2" charset="77"/>
                        </a:rPr>
                        <a:t>ly</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27503408"/>
              </p:ext>
            </p:extLst>
          </p:nvPr>
        </p:nvGraphicFramePr>
        <p:xfrm>
          <a:off x="4058433" y="1559560"/>
          <a:ext cx="6012493" cy="5069836"/>
        </p:xfrm>
        <a:graphic>
          <a:graphicData uri="http://schemas.openxmlformats.org/drawingml/2006/table">
            <a:tbl>
              <a:tblPr firstRow="1" bandRow="1">
                <a:tableStyleId>{5940675A-B579-460E-94D1-54222C63F5DA}</a:tableStyleId>
              </a:tblPr>
              <a:tblGrid>
                <a:gridCol w="3832964">
                  <a:extLst>
                    <a:ext uri="{9D8B030D-6E8A-4147-A177-3AD203B41FA5}">
                      <a16:colId xmlns:a16="http://schemas.microsoft.com/office/drawing/2014/main" val="20000"/>
                    </a:ext>
                  </a:extLst>
                </a:gridCol>
                <a:gridCol w="2179529">
                  <a:extLst>
                    <a:ext uri="{9D8B030D-6E8A-4147-A177-3AD203B41FA5}">
                      <a16:colId xmlns:a16="http://schemas.microsoft.com/office/drawing/2014/main" val="20001"/>
                    </a:ext>
                  </a:extLst>
                </a:gridCol>
              </a:tblGrid>
              <a:tr h="457385">
                <a:tc>
                  <a:txBody>
                    <a:bodyPr/>
                    <a:lstStyle/>
                    <a:p>
                      <a:r>
                        <a:rPr lang="en-GB" sz="2400" b="0" i="0">
                          <a:latin typeface="OpenDyslexicAlta" pitchFamily="2" charset="77"/>
                          <a:ea typeface="OpenDyslexic" charset="0"/>
                          <a:cs typeface="OpenDyslexic" charset="0"/>
                        </a:rPr>
                        <a:t>Root Word</a:t>
                      </a:r>
                    </a:p>
                  </a:txBody>
                  <a:tcPr>
                    <a:solidFill>
                      <a:schemeClr val="accent5">
                        <a:lumMod val="60000"/>
                        <a:lumOff val="40000"/>
                      </a:schemeClr>
                    </a:solidFill>
                  </a:tcPr>
                </a:tc>
                <a:tc>
                  <a:txBody>
                    <a:bodyPr/>
                    <a:lstStyle/>
                    <a:p>
                      <a:r>
                        <a:rPr lang="en-GB" sz="2400" b="0" i="0">
                          <a:latin typeface="OpenDyslexicAlta" pitchFamily="2" charset="77"/>
                          <a:ea typeface="OpenDyslexic" charset="0"/>
                          <a:cs typeface="OpenDyslexic" charset="0"/>
                        </a:rPr>
                        <a:t>New Word</a:t>
                      </a:r>
                    </a:p>
                  </a:txBody>
                  <a:tcPr>
                    <a:solidFill>
                      <a:schemeClr val="accent5">
                        <a:lumMod val="60000"/>
                        <a:lumOff val="40000"/>
                      </a:schemeClr>
                    </a:solidFill>
                  </a:tcPr>
                </a:tc>
                <a:extLst>
                  <a:ext uri="{0D108BD9-81ED-4DB2-BD59-A6C34878D82A}">
                    <a16:rowId xmlns:a16="http://schemas.microsoft.com/office/drawing/2014/main" val="10000"/>
                  </a:ext>
                </a:extLst>
              </a:tr>
              <a:tr h="457385">
                <a:tc>
                  <a:txBody>
                    <a:bodyPr/>
                    <a:lstStyle/>
                    <a:p>
                      <a:r>
                        <a:rPr lang="en-GB" sz="2400" b="0" i="0">
                          <a:latin typeface="OpenDyslexicAlta" pitchFamily="2" charset="77"/>
                          <a:ea typeface="OpenDyslexic" charset="0"/>
                          <a:cs typeface="OpenDyslexic" charset="0"/>
                        </a:rPr>
                        <a:t>gentle</a:t>
                      </a:r>
                      <a:r>
                        <a:rPr lang="en-GB" sz="2400" b="0" i="0" baseline="0">
                          <a:latin typeface="OpenDyslexicAlta" pitchFamily="2" charset="77"/>
                          <a:ea typeface="OpenDyslexic" charset="0"/>
                          <a:cs typeface="OpenDyslexic" charset="0"/>
                        </a:rPr>
                        <a:t> + </a:t>
                      </a:r>
                      <a:r>
                        <a:rPr lang="en-GB" sz="2400" b="0" i="0" baseline="0" err="1">
                          <a:latin typeface="OpenDyslexicAlta" pitchFamily="2" charset="77"/>
                          <a:ea typeface="OpenDyslexic" charset="0"/>
                          <a:cs typeface="OpenDyslexic" charset="0"/>
                        </a:rPr>
                        <a:t>ly</a:t>
                      </a:r>
                      <a:r>
                        <a:rPr lang="en-GB" sz="2400" b="0" i="0" baseline="0">
                          <a:latin typeface="OpenDyslexicAlta" pitchFamily="2" charset="77"/>
                          <a:ea typeface="OpenDyslexic" charset="0"/>
                          <a:cs typeface="OpenDyslexic" charset="0"/>
                        </a:rPr>
                        <a:t> =</a:t>
                      </a:r>
                      <a:endParaRPr lang="en-GB" sz="2400" b="0" i="0">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gently</a:t>
                      </a:r>
                    </a:p>
                  </a:txBody>
                  <a:tcPr/>
                </a:tc>
                <a:extLst>
                  <a:ext uri="{0D108BD9-81ED-4DB2-BD59-A6C34878D82A}">
                    <a16:rowId xmlns:a16="http://schemas.microsoft.com/office/drawing/2014/main" val="10001"/>
                  </a:ext>
                </a:extLst>
              </a:tr>
              <a:tr h="461674">
                <a:tc>
                  <a:txBody>
                    <a:bodyPr/>
                    <a:lstStyle/>
                    <a:p>
                      <a:r>
                        <a:rPr lang="en-GB" sz="2000" b="0" i="0" dirty="0">
                          <a:solidFill>
                            <a:srgbClr val="FF3860"/>
                          </a:solidFill>
                          <a:latin typeface="OpenDyslexicAlta" pitchFamily="2" charset="77"/>
                          <a:ea typeface="OpenDyslexic" charset="0"/>
                          <a:cs typeface="OpenDyslexic" charset="0"/>
                        </a:rPr>
                        <a:t>simple</a:t>
                      </a:r>
                    </a:p>
                  </a:txBody>
                  <a:tcPr/>
                </a:tc>
                <a:tc>
                  <a:txBody>
                    <a:bodyPr/>
                    <a:lstStyle/>
                    <a:p>
                      <a:r>
                        <a:rPr lang="en-GB" b="0" i="0" dirty="0">
                          <a:latin typeface="OpenDyslexicAlta" pitchFamily="2" charset="77"/>
                          <a:ea typeface="OpenDyslexic" charset="0"/>
                          <a:cs typeface="OpenDyslexic" charset="0"/>
                        </a:rPr>
                        <a:t>simply</a:t>
                      </a:r>
                    </a:p>
                  </a:txBody>
                  <a:tcPr/>
                </a:tc>
                <a:extLst>
                  <a:ext uri="{0D108BD9-81ED-4DB2-BD59-A6C34878D82A}">
                    <a16:rowId xmlns:a16="http://schemas.microsoft.com/office/drawing/2014/main" val="10002"/>
                  </a:ext>
                </a:extLst>
              </a:tr>
              <a:tr h="461674">
                <a:tc>
                  <a:txBody>
                    <a:bodyPr/>
                    <a:lstStyle/>
                    <a:p>
                      <a:r>
                        <a:rPr lang="en-GB" sz="2000" b="0" i="0" dirty="0">
                          <a:solidFill>
                            <a:srgbClr val="FF3860"/>
                          </a:solidFill>
                          <a:latin typeface="OpenDyslexicAlta" pitchFamily="2" charset="77"/>
                          <a:ea typeface="OpenDyslexic" charset="0"/>
                          <a:cs typeface="OpenDyslexic" charset="0"/>
                        </a:rPr>
                        <a:t>humble</a:t>
                      </a:r>
                    </a:p>
                  </a:txBody>
                  <a:tcPr/>
                </a:tc>
                <a:tc>
                  <a:txBody>
                    <a:bodyPr/>
                    <a:lstStyle/>
                    <a:p>
                      <a:r>
                        <a:rPr lang="en-GB" b="0" i="0">
                          <a:latin typeface="OpenDyslexicAlta" pitchFamily="2" charset="77"/>
                          <a:ea typeface="OpenDyslexic" charset="0"/>
                          <a:cs typeface="OpenDyslexic" charset="0"/>
                        </a:rPr>
                        <a:t>humbly</a:t>
                      </a:r>
                    </a:p>
                  </a:txBody>
                  <a:tcPr/>
                </a:tc>
                <a:extLst>
                  <a:ext uri="{0D108BD9-81ED-4DB2-BD59-A6C34878D82A}">
                    <a16:rowId xmlns:a16="http://schemas.microsoft.com/office/drawing/2014/main" val="10003"/>
                  </a:ext>
                </a:extLst>
              </a:tr>
              <a:tr h="461674">
                <a:tc>
                  <a:txBody>
                    <a:bodyPr/>
                    <a:lstStyle/>
                    <a:p>
                      <a:r>
                        <a:rPr lang="en-GB" sz="2000" b="0" i="0" dirty="0">
                          <a:solidFill>
                            <a:srgbClr val="FF3860"/>
                          </a:solidFill>
                          <a:latin typeface="OpenDyslexicAlta" pitchFamily="2" charset="77"/>
                          <a:ea typeface="OpenDyslexic" charset="0"/>
                          <a:cs typeface="OpenDyslexic" charset="0"/>
                        </a:rPr>
                        <a:t>noble</a:t>
                      </a:r>
                    </a:p>
                  </a:txBody>
                  <a:tcPr/>
                </a:tc>
                <a:tc>
                  <a:txBody>
                    <a:bodyPr/>
                    <a:lstStyle/>
                    <a:p>
                      <a:r>
                        <a:rPr lang="en-GB" b="0" i="0">
                          <a:latin typeface="OpenDyslexicAlta" pitchFamily="2" charset="77"/>
                          <a:ea typeface="OpenDyslexic" charset="0"/>
                          <a:cs typeface="OpenDyslexic" charset="0"/>
                        </a:rPr>
                        <a:t>nobly</a:t>
                      </a:r>
                    </a:p>
                  </a:txBody>
                  <a:tcPr/>
                </a:tc>
                <a:extLst>
                  <a:ext uri="{0D108BD9-81ED-4DB2-BD59-A6C34878D82A}">
                    <a16:rowId xmlns:a16="http://schemas.microsoft.com/office/drawing/2014/main" val="10004"/>
                  </a:ext>
                </a:extLst>
              </a:tr>
              <a:tr h="461674">
                <a:tc>
                  <a:txBody>
                    <a:bodyPr/>
                    <a:lstStyle/>
                    <a:p>
                      <a:r>
                        <a:rPr lang="en-GB" sz="2000" b="0" i="0" dirty="0">
                          <a:solidFill>
                            <a:srgbClr val="FF3860"/>
                          </a:solidFill>
                          <a:latin typeface="OpenDyslexicAlta" pitchFamily="2" charset="77"/>
                          <a:ea typeface="OpenDyslexic" charset="0"/>
                          <a:cs typeface="OpenDyslexic" charset="0"/>
                        </a:rPr>
                        <a:t>durable</a:t>
                      </a:r>
                    </a:p>
                  </a:txBody>
                  <a:tcPr/>
                </a:tc>
                <a:tc>
                  <a:txBody>
                    <a:bodyPr/>
                    <a:lstStyle/>
                    <a:p>
                      <a:r>
                        <a:rPr lang="en-GB" b="0" i="0">
                          <a:latin typeface="OpenDyslexicAlta" pitchFamily="2" charset="77"/>
                          <a:ea typeface="OpenDyslexic" charset="0"/>
                          <a:cs typeface="OpenDyslexic" charset="0"/>
                        </a:rPr>
                        <a:t>durably</a:t>
                      </a:r>
                    </a:p>
                  </a:txBody>
                  <a:tcPr/>
                </a:tc>
                <a:extLst>
                  <a:ext uri="{0D108BD9-81ED-4DB2-BD59-A6C34878D82A}">
                    <a16:rowId xmlns:a16="http://schemas.microsoft.com/office/drawing/2014/main" val="10005"/>
                  </a:ext>
                </a:extLst>
              </a:tr>
              <a:tr h="461674">
                <a:tc>
                  <a:txBody>
                    <a:bodyPr/>
                    <a:lstStyle/>
                    <a:p>
                      <a:r>
                        <a:rPr lang="en-GB" sz="2000" b="0" i="0" dirty="0">
                          <a:solidFill>
                            <a:srgbClr val="FF3860"/>
                          </a:solidFill>
                          <a:latin typeface="OpenDyslexicAlta" pitchFamily="2" charset="77"/>
                          <a:ea typeface="OpenDyslexic" charset="0"/>
                          <a:cs typeface="OpenDyslexic" charset="0"/>
                        </a:rPr>
                        <a:t>terrible</a:t>
                      </a:r>
                    </a:p>
                  </a:txBody>
                  <a:tcPr/>
                </a:tc>
                <a:tc>
                  <a:txBody>
                    <a:bodyPr/>
                    <a:lstStyle/>
                    <a:p>
                      <a:r>
                        <a:rPr lang="en-GB" b="0" i="0">
                          <a:latin typeface="OpenDyslexicAlta" pitchFamily="2" charset="77"/>
                          <a:ea typeface="OpenDyslexic" charset="0"/>
                          <a:cs typeface="OpenDyslexic" charset="0"/>
                        </a:rPr>
                        <a:t>terribly</a:t>
                      </a:r>
                    </a:p>
                  </a:txBody>
                  <a:tcPr/>
                </a:tc>
                <a:extLst>
                  <a:ext uri="{0D108BD9-81ED-4DB2-BD59-A6C34878D82A}">
                    <a16:rowId xmlns:a16="http://schemas.microsoft.com/office/drawing/2014/main" val="10006"/>
                  </a:ext>
                </a:extLst>
              </a:tr>
              <a:tr h="461674">
                <a:tc>
                  <a:txBody>
                    <a:bodyPr/>
                    <a:lstStyle/>
                    <a:p>
                      <a:r>
                        <a:rPr lang="en-GB" sz="2000" b="0" i="0" dirty="0">
                          <a:solidFill>
                            <a:srgbClr val="FF3860"/>
                          </a:solidFill>
                          <a:latin typeface="OpenDyslexicAlta" pitchFamily="2" charset="77"/>
                          <a:ea typeface="OpenDyslexic" charset="0"/>
                          <a:cs typeface="OpenDyslexic" charset="0"/>
                        </a:rPr>
                        <a:t>incredible</a:t>
                      </a:r>
                    </a:p>
                  </a:txBody>
                  <a:tcPr/>
                </a:tc>
                <a:tc>
                  <a:txBody>
                    <a:bodyPr/>
                    <a:lstStyle/>
                    <a:p>
                      <a:r>
                        <a:rPr lang="en-GB" b="0" i="0">
                          <a:latin typeface="OpenDyslexicAlta" pitchFamily="2" charset="77"/>
                          <a:ea typeface="OpenDyslexic" charset="0"/>
                          <a:cs typeface="OpenDyslexic" charset="0"/>
                        </a:rPr>
                        <a:t>incredibly</a:t>
                      </a:r>
                    </a:p>
                  </a:txBody>
                  <a:tcPr/>
                </a:tc>
                <a:extLst>
                  <a:ext uri="{0D108BD9-81ED-4DB2-BD59-A6C34878D82A}">
                    <a16:rowId xmlns:a16="http://schemas.microsoft.com/office/drawing/2014/main" val="10007"/>
                  </a:ext>
                </a:extLst>
              </a:tr>
              <a:tr h="461674">
                <a:tc>
                  <a:txBody>
                    <a:bodyPr/>
                    <a:lstStyle/>
                    <a:p>
                      <a:r>
                        <a:rPr lang="en-GB" sz="2000" b="0" i="0" dirty="0">
                          <a:solidFill>
                            <a:srgbClr val="FF3860"/>
                          </a:solidFill>
                          <a:latin typeface="OpenDyslexicAlta" pitchFamily="2" charset="77"/>
                          <a:ea typeface="OpenDyslexic" charset="0"/>
                          <a:cs typeface="OpenDyslexic" charset="0"/>
                        </a:rPr>
                        <a:t>responsible</a:t>
                      </a:r>
                    </a:p>
                  </a:txBody>
                  <a:tcPr/>
                </a:tc>
                <a:tc>
                  <a:txBody>
                    <a:bodyPr/>
                    <a:lstStyle/>
                    <a:p>
                      <a:r>
                        <a:rPr lang="en-GB" b="0" i="0">
                          <a:latin typeface="OpenDyslexicAlta" pitchFamily="2" charset="77"/>
                          <a:ea typeface="OpenDyslexic" charset="0"/>
                          <a:cs typeface="OpenDyslexic" charset="0"/>
                        </a:rPr>
                        <a:t>responsibly</a:t>
                      </a:r>
                    </a:p>
                  </a:txBody>
                  <a:tcPr/>
                </a:tc>
                <a:extLst>
                  <a:ext uri="{0D108BD9-81ED-4DB2-BD59-A6C34878D82A}">
                    <a16:rowId xmlns:a16="http://schemas.microsoft.com/office/drawing/2014/main" val="10008"/>
                  </a:ext>
                </a:extLst>
              </a:tr>
              <a:tr h="461674">
                <a:tc>
                  <a:txBody>
                    <a:bodyPr/>
                    <a:lstStyle/>
                    <a:p>
                      <a:r>
                        <a:rPr lang="en-GB" sz="2000" b="0" i="0" dirty="0">
                          <a:solidFill>
                            <a:srgbClr val="FF3860"/>
                          </a:solidFill>
                          <a:latin typeface="OpenDyslexicAlta" pitchFamily="2" charset="77"/>
                          <a:ea typeface="OpenDyslexic" charset="0"/>
                          <a:cs typeface="OpenDyslexic" charset="0"/>
                        </a:rPr>
                        <a:t>wrinkle </a:t>
                      </a:r>
                    </a:p>
                  </a:txBody>
                  <a:tcPr/>
                </a:tc>
                <a:tc>
                  <a:txBody>
                    <a:bodyPr/>
                    <a:lstStyle/>
                    <a:p>
                      <a:r>
                        <a:rPr lang="en-GB" b="0" i="0">
                          <a:latin typeface="OpenDyslexicAlta" pitchFamily="2" charset="77"/>
                          <a:ea typeface="OpenDyslexic" charset="0"/>
                          <a:cs typeface="OpenDyslexic" charset="0"/>
                        </a:rPr>
                        <a:t>wrinkly</a:t>
                      </a:r>
                    </a:p>
                  </a:txBody>
                  <a:tcPr/>
                </a:tc>
                <a:extLst>
                  <a:ext uri="{0D108BD9-81ED-4DB2-BD59-A6C34878D82A}">
                    <a16:rowId xmlns:a16="http://schemas.microsoft.com/office/drawing/2014/main" val="10009"/>
                  </a:ext>
                </a:extLst>
              </a:tr>
              <a:tr h="461674">
                <a:tc>
                  <a:txBody>
                    <a:bodyPr/>
                    <a:lstStyle/>
                    <a:p>
                      <a:r>
                        <a:rPr lang="en-GB" sz="2000" b="0" i="0" dirty="0">
                          <a:solidFill>
                            <a:srgbClr val="FF3860"/>
                          </a:solidFill>
                          <a:latin typeface="OpenDyslexicAlta" pitchFamily="2" charset="77"/>
                          <a:ea typeface="OpenDyslexic" charset="0"/>
                          <a:cs typeface="OpenDyslexic" charset="0"/>
                        </a:rPr>
                        <a:t>possible</a:t>
                      </a:r>
                    </a:p>
                  </a:txBody>
                  <a:tcPr/>
                </a:tc>
                <a:tc>
                  <a:txBody>
                    <a:bodyPr/>
                    <a:lstStyle/>
                    <a:p>
                      <a:r>
                        <a:rPr lang="en-GB" b="0" i="0" dirty="0">
                          <a:latin typeface="OpenDyslexicAlta" pitchFamily="2" charset="77"/>
                          <a:ea typeface="OpenDyslexic" charset="0"/>
                          <a:cs typeface="OpenDyslexic" charset="0"/>
                        </a:rPr>
                        <a:t>possibly</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10321447" y="1600196"/>
            <a:ext cx="1625625" cy="2031325"/>
          </a:xfrm>
          <a:prstGeom prst="rect">
            <a:avLst/>
          </a:prstGeom>
          <a:noFill/>
        </p:spPr>
        <p:txBody>
          <a:bodyPr wrap="square" rtlCol="0">
            <a:spAutoFit/>
          </a:bodyPr>
          <a:lstStyle/>
          <a:p>
            <a:r>
              <a:rPr lang="en-GB" sz="1400">
                <a:latin typeface="OpenDyslexicAlta" pitchFamily="2" charset="77"/>
              </a:rPr>
              <a:t>Can you use your spellings to work out what the root word is? </a:t>
            </a:r>
          </a:p>
          <a:p>
            <a:endParaRPr lang="en-GB" sz="1400">
              <a:latin typeface="OpenDyslexicAlta" pitchFamily="2" charset="77"/>
            </a:endParaRPr>
          </a:p>
          <a:p>
            <a:r>
              <a:rPr lang="en-GB" sz="1400">
                <a:latin typeface="OpenDyslexicAlta" pitchFamily="2" charset="77"/>
              </a:rPr>
              <a:t>Copy and complete the grid.</a:t>
            </a:r>
          </a:p>
        </p:txBody>
      </p:sp>
    </p:spTree>
    <p:extLst>
      <p:ext uri="{BB962C8B-B14F-4D97-AF65-F5344CB8AC3E}">
        <p14:creationId xmlns:p14="http://schemas.microsoft.com/office/powerpoint/2010/main" val="31165476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Adding the suffix ‘-ally’ which is used instead of ‘-ly’ when </a:t>
            </a:r>
          </a:p>
          <a:p>
            <a:r>
              <a:rPr lang="en-GB"/>
              <a:t>the root word ends in ‘</a:t>
            </a:r>
            <a:r>
              <a:rPr lang="mr-IN"/>
              <a:t>–</a:t>
            </a:r>
            <a:r>
              <a:rPr lang="en-GB" err="1"/>
              <a:t>ic</a:t>
            </a:r>
            <a:r>
              <a:rPr lang="en-GB"/>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22</a:t>
            </a:r>
          </a:p>
        </p:txBody>
      </p:sp>
    </p:spTree>
    <p:extLst>
      <p:ext uri="{BB962C8B-B14F-4D97-AF65-F5344CB8AC3E}">
        <p14:creationId xmlns:p14="http://schemas.microsoft.com/office/powerpoint/2010/main" val="42667535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Spelling Rules: Adding the suffix ‘-ally’ which is used instead of ‘-</a:t>
            </a:r>
            <a:r>
              <a:rPr lang="en-GB" dirty="0" err="1"/>
              <a:t>ly</a:t>
            </a:r>
            <a:r>
              <a:rPr lang="en-GB" dirty="0"/>
              <a:t>’ when the root word ends in ‘</a:t>
            </a:r>
            <a:r>
              <a:rPr lang="mr-IN" dirty="0"/>
              <a:t>–</a:t>
            </a:r>
            <a:r>
              <a:rPr lang="en-GB" dirty="0" err="1"/>
              <a:t>ic</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696614656"/>
              </p:ext>
            </p:extLst>
          </p:nvPr>
        </p:nvGraphicFramePr>
        <p:xfrm>
          <a:off x="3429000" y="1311275"/>
          <a:ext cx="8363607" cy="523864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580155">
                <a:tc>
                  <a:txBody>
                    <a:bodyPr/>
                    <a:lstStyle/>
                    <a:p>
                      <a:r>
                        <a:rPr lang="en-GB" sz="1700" b="0" i="0">
                          <a:latin typeface="Muli" pitchFamily="2" charset="77"/>
                        </a:rPr>
                        <a:t>Introduction</a:t>
                      </a:r>
                    </a:p>
                  </a:txBody>
                  <a:tcPr/>
                </a:tc>
                <a:tc>
                  <a:txBody>
                    <a:bodyPr/>
                    <a:lstStyle/>
                    <a:p>
                      <a:r>
                        <a:rPr lang="en-GB" sz="1700" b="0" i="0">
                          <a:latin typeface="Muli" pitchFamily="2" charset="77"/>
                        </a:rPr>
                        <a:t>When a root words ends in ‘</a:t>
                      </a:r>
                      <a:r>
                        <a:rPr lang="en-GB" sz="1700" b="0" i="0" err="1">
                          <a:latin typeface="Muli" pitchFamily="2" charset="77"/>
                        </a:rPr>
                        <a:t>ic</a:t>
                      </a:r>
                      <a:r>
                        <a:rPr lang="en-GB" sz="1700" b="0" i="0">
                          <a:latin typeface="Muli" pitchFamily="2" charset="77"/>
                        </a:rPr>
                        <a:t>’ we don’t add ‘ly’. Instead we add ‘ally’ straight on to the end. </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Show children spelling list on the power point slide and then show them the first two root words. Do they notice anything about the root words? Is there a pattern that links them? (they both end in ‘</a:t>
                      </a:r>
                      <a:r>
                        <a:rPr lang="en-GB" sz="1700" b="0" i="0" baseline="0" err="1">
                          <a:latin typeface="Muli" pitchFamily="2" charset="77"/>
                        </a:rPr>
                        <a:t>ic</a:t>
                      </a:r>
                      <a:r>
                        <a:rPr lang="en-GB" sz="1700" b="0" i="0" baseline="0">
                          <a:latin typeface="Muli" pitchFamily="2" charset="77"/>
                        </a:rPr>
                        <a:t>). </a:t>
                      </a:r>
                    </a:p>
                    <a:p>
                      <a:endParaRPr lang="en-GB" sz="1700" b="0" i="0" baseline="0">
                        <a:latin typeface="Muli" pitchFamily="2" charset="77"/>
                      </a:endParaRPr>
                    </a:p>
                    <a:p>
                      <a:r>
                        <a:rPr lang="en-GB" sz="1700" b="0" i="0" baseline="0">
                          <a:latin typeface="Muli" pitchFamily="2" charset="77"/>
                        </a:rPr>
                        <a:t>Once they have identified the root words end in ‘</a:t>
                      </a:r>
                      <a:r>
                        <a:rPr lang="en-GB" sz="1700" b="0" i="0" baseline="0" err="1">
                          <a:latin typeface="Muli" pitchFamily="2" charset="77"/>
                        </a:rPr>
                        <a:t>ic</a:t>
                      </a:r>
                      <a:r>
                        <a:rPr lang="en-GB" sz="1700" b="0" i="0" baseline="0">
                          <a:latin typeface="Muli" pitchFamily="2" charset="77"/>
                        </a:rPr>
                        <a:t>’, ask them to find the root word for all of the spelling list words. Write them on their whiteboards.</a:t>
                      </a:r>
                    </a:p>
                    <a:p>
                      <a:endParaRPr lang="en-GB" sz="1700" b="0" i="0" baseline="0">
                        <a:latin typeface="Muli" pitchFamily="2" charset="77"/>
                      </a:endParaRPr>
                    </a:p>
                    <a:p>
                      <a:r>
                        <a:rPr lang="en-GB" sz="1700" b="0" i="0" baseline="0">
                          <a:latin typeface="Muli" pitchFamily="2" charset="77"/>
                        </a:rPr>
                        <a:t>Discuss the root words and address misconceptions.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In small groups, spell the words one letter at a time. First child picks a word, tells the group and write the first letter then passes the board to their left. The next child adds the next letter and so on. If a mistake is made then to word is rubbed out and started again. Once the word is complete, the next child chooses a new word and it starts again. </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862158196"/>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basically</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frantically</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dramatically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historically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nationally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emotionally</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traditionally</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specifically</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68335198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8204070"/>
              </p:ext>
            </p:extLst>
          </p:nvPr>
        </p:nvGraphicFramePr>
        <p:xfrm>
          <a:off x="1462594" y="1373764"/>
          <a:ext cx="2787650" cy="502166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66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pPr algn="ctr"/>
                      <a:r>
                        <a:rPr lang="en-GB" b="0" i="0">
                          <a:latin typeface="OpenDyslexicAlta" pitchFamily="2" charset="77"/>
                          <a:ea typeface="OpenDyslexic" charset="0"/>
                          <a:cs typeface="OpenDyslexic" charset="0"/>
                        </a:rPr>
                        <a:t>basically</a:t>
                      </a:r>
                    </a:p>
                  </a:txBody>
                  <a:tcPr/>
                </a:tc>
                <a:extLst>
                  <a:ext uri="{0D108BD9-81ED-4DB2-BD59-A6C34878D82A}">
                    <a16:rowId xmlns:a16="http://schemas.microsoft.com/office/drawing/2014/main" val="10001"/>
                  </a:ext>
                </a:extLst>
              </a:tr>
              <a:tr h="457200">
                <a:tc>
                  <a:txBody>
                    <a:bodyPr/>
                    <a:lstStyle/>
                    <a:p>
                      <a:pPr algn="ctr"/>
                      <a:r>
                        <a:rPr lang="en-GB" b="0" i="0">
                          <a:latin typeface="OpenDyslexicAlta" pitchFamily="2" charset="77"/>
                          <a:ea typeface="OpenDyslexic" charset="0"/>
                          <a:cs typeface="OpenDyslexic" charset="0"/>
                        </a:rPr>
                        <a:t>frantically</a:t>
                      </a:r>
                    </a:p>
                  </a:txBody>
                  <a:tcPr/>
                </a:tc>
                <a:extLst>
                  <a:ext uri="{0D108BD9-81ED-4DB2-BD59-A6C34878D82A}">
                    <a16:rowId xmlns:a16="http://schemas.microsoft.com/office/drawing/2014/main" val="10002"/>
                  </a:ext>
                </a:extLst>
              </a:tr>
              <a:tr h="457200">
                <a:tc>
                  <a:txBody>
                    <a:bodyPr/>
                    <a:lstStyle/>
                    <a:p>
                      <a:pPr algn="ctr"/>
                      <a:r>
                        <a:rPr lang="en-GB" b="0" i="0">
                          <a:latin typeface="OpenDyslexicAlta" pitchFamily="2" charset="77"/>
                          <a:ea typeface="OpenDyslexic" charset="0"/>
                          <a:cs typeface="OpenDyslexic" charset="0"/>
                        </a:rPr>
                        <a:t>dramatically</a:t>
                      </a:r>
                    </a:p>
                  </a:txBody>
                  <a:tcPr/>
                </a:tc>
                <a:extLst>
                  <a:ext uri="{0D108BD9-81ED-4DB2-BD59-A6C34878D82A}">
                    <a16:rowId xmlns:a16="http://schemas.microsoft.com/office/drawing/2014/main" val="10003"/>
                  </a:ext>
                </a:extLst>
              </a:tr>
              <a:tr h="457200">
                <a:tc>
                  <a:txBody>
                    <a:bodyPr/>
                    <a:lstStyle/>
                    <a:p>
                      <a:pPr algn="ctr"/>
                      <a:r>
                        <a:rPr lang="en-GB" b="0" i="0">
                          <a:latin typeface="OpenDyslexicAlta" pitchFamily="2" charset="77"/>
                          <a:ea typeface="OpenDyslexic" charset="0"/>
                          <a:cs typeface="OpenDyslexic" charset="0"/>
                        </a:rPr>
                        <a:t>historically</a:t>
                      </a:r>
                    </a:p>
                  </a:txBody>
                  <a:tcPr/>
                </a:tc>
                <a:extLst>
                  <a:ext uri="{0D108BD9-81ED-4DB2-BD59-A6C34878D82A}">
                    <a16:rowId xmlns:a16="http://schemas.microsoft.com/office/drawing/2014/main" val="10004"/>
                  </a:ext>
                </a:extLst>
              </a:tr>
              <a:tr h="457200">
                <a:tc>
                  <a:txBody>
                    <a:bodyPr/>
                    <a:lstStyle/>
                    <a:p>
                      <a:pPr algn="ctr"/>
                      <a:r>
                        <a:rPr lang="en-GB" b="0" i="0">
                          <a:latin typeface="OpenDyslexicAlta" pitchFamily="2" charset="77"/>
                          <a:ea typeface="OpenDyslexic" charset="0"/>
                          <a:cs typeface="OpenDyslexic" charset="0"/>
                        </a:rPr>
                        <a:t>nationally</a:t>
                      </a:r>
                    </a:p>
                  </a:txBody>
                  <a:tcPr/>
                </a:tc>
                <a:extLst>
                  <a:ext uri="{0D108BD9-81ED-4DB2-BD59-A6C34878D82A}">
                    <a16:rowId xmlns:a16="http://schemas.microsoft.com/office/drawing/2014/main" val="10005"/>
                  </a:ext>
                </a:extLst>
              </a:tr>
              <a:tr h="457200">
                <a:tc>
                  <a:txBody>
                    <a:bodyPr/>
                    <a:lstStyle/>
                    <a:p>
                      <a:pPr algn="ctr"/>
                      <a:r>
                        <a:rPr lang="en-GB" b="0" i="0">
                          <a:latin typeface="OpenDyslexicAlta" pitchFamily="2" charset="77"/>
                          <a:ea typeface="OpenDyslexic" charset="0"/>
                          <a:cs typeface="OpenDyslexic" charset="0"/>
                        </a:rPr>
                        <a:t>emotionally</a:t>
                      </a:r>
                    </a:p>
                  </a:txBody>
                  <a:tcPr/>
                </a:tc>
                <a:extLst>
                  <a:ext uri="{0D108BD9-81ED-4DB2-BD59-A6C34878D82A}">
                    <a16:rowId xmlns:a16="http://schemas.microsoft.com/office/drawing/2014/main" val="10006"/>
                  </a:ext>
                </a:extLst>
              </a:tr>
              <a:tr h="457200">
                <a:tc>
                  <a:txBody>
                    <a:bodyPr/>
                    <a:lstStyle/>
                    <a:p>
                      <a:pPr algn="ctr"/>
                      <a:r>
                        <a:rPr lang="en-GB" b="0" i="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0007"/>
                  </a:ext>
                </a:extLst>
              </a:tr>
              <a:tr h="457200">
                <a:tc>
                  <a:txBody>
                    <a:bodyPr/>
                    <a:lstStyle/>
                    <a:p>
                      <a:pPr algn="ctr"/>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10008"/>
                  </a:ext>
                </a:extLst>
              </a:tr>
              <a:tr h="457200">
                <a:tc>
                  <a:txBody>
                    <a:bodyPr/>
                    <a:lstStyle/>
                    <a:p>
                      <a:pPr algn="ctr"/>
                      <a:r>
                        <a:rPr lang="en-GB" b="0" i="0">
                          <a:latin typeface="OpenDyslexicAlta" pitchFamily="2" charset="77"/>
                          <a:ea typeface="OpenDyslexic" charset="0"/>
                          <a:cs typeface="OpenDyslexic" charset="0"/>
                        </a:rPr>
                        <a:t>traditionally</a:t>
                      </a:r>
                    </a:p>
                  </a:txBody>
                  <a:tcPr/>
                </a:tc>
                <a:extLst>
                  <a:ext uri="{0D108BD9-81ED-4DB2-BD59-A6C34878D82A}">
                    <a16:rowId xmlns:a16="http://schemas.microsoft.com/office/drawing/2014/main" val="10009"/>
                  </a:ext>
                </a:extLst>
              </a:tr>
              <a:tr h="457200">
                <a:tc>
                  <a:txBody>
                    <a:bodyPr/>
                    <a:lstStyle/>
                    <a:p>
                      <a:pPr algn="ctr"/>
                      <a:r>
                        <a:rPr lang="en-GB" b="0" i="0">
                          <a:latin typeface="OpenDyslexicAlta" pitchFamily="2" charset="77"/>
                          <a:ea typeface="OpenDyslexic" charset="0"/>
                          <a:cs typeface="OpenDyslexic" charset="0"/>
                        </a:rPr>
                        <a:t>specifically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0341136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Adding the suffix ‘-ally’ which is used instead of ‘-</a:t>
                      </a:r>
                      <a:r>
                        <a:rPr lang="en-GB" sz="1400" b="0" i="0" dirty="0" err="1">
                          <a:latin typeface="Muli" pitchFamily="2" charset="77"/>
                        </a:rPr>
                        <a:t>ly</a:t>
                      </a:r>
                      <a:r>
                        <a:rPr lang="en-GB" sz="1400" b="0" i="0" dirty="0">
                          <a:latin typeface="Muli" pitchFamily="2" charset="77"/>
                        </a:rPr>
                        <a:t>’ when the root word ends in ‘</a:t>
                      </a:r>
                      <a:r>
                        <a:rPr lang="mr-IN" sz="1400" b="0" i="0" dirty="0"/>
                        <a:t>–</a:t>
                      </a:r>
                      <a:r>
                        <a:rPr lang="en-GB" sz="1400" dirty="0" err="1"/>
                        <a:t>ic</a:t>
                      </a:r>
                      <a:r>
                        <a:rPr lang="en-GB" sz="14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22019449"/>
              </p:ext>
            </p:extLst>
          </p:nvPr>
        </p:nvGraphicFramePr>
        <p:xfrm>
          <a:off x="5730136" y="1349676"/>
          <a:ext cx="3832964" cy="5069836"/>
        </p:xfrm>
        <a:graphic>
          <a:graphicData uri="http://schemas.openxmlformats.org/drawingml/2006/table">
            <a:tbl>
              <a:tblPr firstRow="1" bandRow="1">
                <a:tableStyleId>{5940675A-B579-460E-94D1-54222C63F5DA}</a:tableStyleId>
              </a:tblPr>
              <a:tblGrid>
                <a:gridCol w="3832964">
                  <a:extLst>
                    <a:ext uri="{9D8B030D-6E8A-4147-A177-3AD203B41FA5}">
                      <a16:colId xmlns:a16="http://schemas.microsoft.com/office/drawing/2014/main" val="20000"/>
                    </a:ext>
                  </a:extLst>
                </a:gridCol>
              </a:tblGrid>
              <a:tr h="457385">
                <a:tc>
                  <a:txBody>
                    <a:bodyPr/>
                    <a:lstStyle/>
                    <a:p>
                      <a:r>
                        <a:rPr lang="en-GB" sz="2400" b="0" i="0">
                          <a:latin typeface="OpenDyslexicAlta" pitchFamily="2" charset="77"/>
                          <a:ea typeface="OpenDyslexic" charset="0"/>
                          <a:cs typeface="OpenDyslexic" charset="0"/>
                        </a:rPr>
                        <a:t>Root Word</a:t>
                      </a:r>
                    </a:p>
                  </a:txBody>
                  <a:tcPr>
                    <a:solidFill>
                      <a:schemeClr val="accent5">
                        <a:lumMod val="60000"/>
                        <a:lumOff val="40000"/>
                      </a:schemeClr>
                    </a:solidFill>
                  </a:tcPr>
                </a:tc>
                <a:extLst>
                  <a:ext uri="{0D108BD9-81ED-4DB2-BD59-A6C34878D82A}">
                    <a16:rowId xmlns:a16="http://schemas.microsoft.com/office/drawing/2014/main" val="10000"/>
                  </a:ext>
                </a:extLst>
              </a:tr>
              <a:tr h="457385">
                <a:tc>
                  <a:txBody>
                    <a:bodyPr/>
                    <a:lstStyle/>
                    <a:p>
                      <a:r>
                        <a:rPr lang="en-GB" sz="2400" b="0" i="0">
                          <a:latin typeface="OpenDyslexicAlta" pitchFamily="2" charset="77"/>
                          <a:ea typeface="OpenDyslexic" charset="0"/>
                          <a:cs typeface="OpenDyslexic" charset="0"/>
                        </a:rPr>
                        <a:t>basic</a:t>
                      </a:r>
                    </a:p>
                  </a:txBody>
                  <a:tcPr/>
                </a:tc>
                <a:extLst>
                  <a:ext uri="{0D108BD9-81ED-4DB2-BD59-A6C34878D82A}">
                    <a16:rowId xmlns:a16="http://schemas.microsoft.com/office/drawing/2014/main" val="10001"/>
                  </a:ext>
                </a:extLst>
              </a:tr>
              <a:tr h="461674">
                <a:tc>
                  <a:txBody>
                    <a:bodyPr/>
                    <a:lstStyle/>
                    <a:p>
                      <a:r>
                        <a:rPr lang="en-GB" sz="2400" b="0" i="0">
                          <a:latin typeface="OpenDyslexicAlta" pitchFamily="2" charset="77"/>
                          <a:ea typeface="OpenDyslexic" charset="0"/>
                          <a:cs typeface="OpenDyslexic" charset="0"/>
                        </a:rPr>
                        <a:t>frantic</a:t>
                      </a:r>
                    </a:p>
                  </a:txBody>
                  <a:tcPr/>
                </a:tc>
                <a:extLst>
                  <a:ext uri="{0D108BD9-81ED-4DB2-BD59-A6C34878D82A}">
                    <a16:rowId xmlns:a16="http://schemas.microsoft.com/office/drawing/2014/main" val="10002"/>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9985816" y="1984325"/>
            <a:ext cx="1625625" cy="2800767"/>
          </a:xfrm>
          <a:prstGeom prst="rect">
            <a:avLst/>
          </a:prstGeom>
          <a:noFill/>
        </p:spPr>
        <p:txBody>
          <a:bodyPr wrap="square" rtlCol="0">
            <a:spAutoFit/>
          </a:bodyPr>
          <a:lstStyle/>
          <a:p>
            <a:r>
              <a:rPr lang="en-GB" sz="1600">
                <a:latin typeface="OpenDyslexicAlta" pitchFamily="2" charset="77"/>
              </a:rPr>
              <a:t>Look at your spelling list and work out what each root word is.</a:t>
            </a:r>
          </a:p>
          <a:p>
            <a:endParaRPr lang="en-GB" sz="1600">
              <a:latin typeface="OpenDyslexicAlta" pitchFamily="2" charset="77"/>
            </a:endParaRPr>
          </a:p>
          <a:p>
            <a:r>
              <a:rPr lang="en-GB" sz="1600">
                <a:latin typeface="OpenDyslexicAlta" pitchFamily="2" charset="77"/>
              </a:rPr>
              <a:t>Can you think of any more words ending with ‘ally’?</a:t>
            </a:r>
          </a:p>
        </p:txBody>
      </p:sp>
      <p:cxnSp>
        <p:nvCxnSpPr>
          <p:cNvPr id="8" name="Straight Arrow Connector 7">
            <a:extLst>
              <a:ext uri="{FF2B5EF4-FFF2-40B4-BE49-F238E27FC236}">
                <a16:creationId xmlns:a16="http://schemas.microsoft.com/office/drawing/2014/main" id="{EEB0EDCB-A0BD-4CDF-9411-B84FC374F8F0}"/>
              </a:ext>
            </a:extLst>
          </p:cNvPr>
          <p:cNvCxnSpPr/>
          <p:nvPr/>
        </p:nvCxnSpPr>
        <p:spPr>
          <a:xfrm>
            <a:off x="4119824" y="2050553"/>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1DF4EA6-E5E8-4E7E-BA15-B1DCF1557B53}"/>
              </a:ext>
            </a:extLst>
          </p:cNvPr>
          <p:cNvCxnSpPr/>
          <p:nvPr/>
        </p:nvCxnSpPr>
        <p:spPr>
          <a:xfrm>
            <a:off x="4119824" y="2514452"/>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402493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62594" y="1373764"/>
          <a:ext cx="2787650" cy="502166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66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pPr algn="ctr"/>
                      <a:r>
                        <a:rPr lang="en-GB" b="0" i="0">
                          <a:latin typeface="OpenDyslexicAlta" pitchFamily="2" charset="77"/>
                          <a:ea typeface="OpenDyslexic" charset="0"/>
                          <a:cs typeface="OpenDyslexic" charset="0"/>
                        </a:rPr>
                        <a:t>basically</a:t>
                      </a:r>
                    </a:p>
                  </a:txBody>
                  <a:tcPr/>
                </a:tc>
                <a:extLst>
                  <a:ext uri="{0D108BD9-81ED-4DB2-BD59-A6C34878D82A}">
                    <a16:rowId xmlns:a16="http://schemas.microsoft.com/office/drawing/2014/main" val="10001"/>
                  </a:ext>
                </a:extLst>
              </a:tr>
              <a:tr h="457200">
                <a:tc>
                  <a:txBody>
                    <a:bodyPr/>
                    <a:lstStyle/>
                    <a:p>
                      <a:pPr algn="ctr"/>
                      <a:r>
                        <a:rPr lang="en-GB" b="0" i="0" dirty="0">
                          <a:latin typeface="OpenDyslexicAlta" pitchFamily="2" charset="77"/>
                          <a:ea typeface="OpenDyslexic" charset="0"/>
                          <a:cs typeface="OpenDyslexic" charset="0"/>
                        </a:rPr>
                        <a:t>frantically</a:t>
                      </a:r>
                    </a:p>
                  </a:txBody>
                  <a:tcPr/>
                </a:tc>
                <a:extLst>
                  <a:ext uri="{0D108BD9-81ED-4DB2-BD59-A6C34878D82A}">
                    <a16:rowId xmlns:a16="http://schemas.microsoft.com/office/drawing/2014/main" val="10002"/>
                  </a:ext>
                </a:extLst>
              </a:tr>
              <a:tr h="457200">
                <a:tc>
                  <a:txBody>
                    <a:bodyPr/>
                    <a:lstStyle/>
                    <a:p>
                      <a:pPr algn="ctr"/>
                      <a:r>
                        <a:rPr lang="en-GB" b="0" i="0">
                          <a:latin typeface="OpenDyslexicAlta" pitchFamily="2" charset="77"/>
                          <a:ea typeface="OpenDyslexic" charset="0"/>
                          <a:cs typeface="OpenDyslexic" charset="0"/>
                        </a:rPr>
                        <a:t>dramatically</a:t>
                      </a:r>
                    </a:p>
                  </a:txBody>
                  <a:tcPr/>
                </a:tc>
                <a:extLst>
                  <a:ext uri="{0D108BD9-81ED-4DB2-BD59-A6C34878D82A}">
                    <a16:rowId xmlns:a16="http://schemas.microsoft.com/office/drawing/2014/main" val="10003"/>
                  </a:ext>
                </a:extLst>
              </a:tr>
              <a:tr h="457200">
                <a:tc>
                  <a:txBody>
                    <a:bodyPr/>
                    <a:lstStyle/>
                    <a:p>
                      <a:pPr algn="ctr"/>
                      <a:r>
                        <a:rPr lang="en-GB" b="0" i="0">
                          <a:latin typeface="OpenDyslexicAlta" pitchFamily="2" charset="77"/>
                          <a:ea typeface="OpenDyslexic" charset="0"/>
                          <a:cs typeface="OpenDyslexic" charset="0"/>
                        </a:rPr>
                        <a:t>historically</a:t>
                      </a:r>
                    </a:p>
                  </a:txBody>
                  <a:tcPr/>
                </a:tc>
                <a:extLst>
                  <a:ext uri="{0D108BD9-81ED-4DB2-BD59-A6C34878D82A}">
                    <a16:rowId xmlns:a16="http://schemas.microsoft.com/office/drawing/2014/main" val="10004"/>
                  </a:ext>
                </a:extLst>
              </a:tr>
              <a:tr h="457200">
                <a:tc>
                  <a:txBody>
                    <a:bodyPr/>
                    <a:lstStyle/>
                    <a:p>
                      <a:pPr algn="ctr"/>
                      <a:r>
                        <a:rPr lang="en-GB" b="0" i="0">
                          <a:latin typeface="OpenDyslexicAlta" pitchFamily="2" charset="77"/>
                          <a:ea typeface="OpenDyslexic" charset="0"/>
                          <a:cs typeface="OpenDyslexic" charset="0"/>
                        </a:rPr>
                        <a:t>nationally</a:t>
                      </a:r>
                    </a:p>
                  </a:txBody>
                  <a:tcPr/>
                </a:tc>
                <a:extLst>
                  <a:ext uri="{0D108BD9-81ED-4DB2-BD59-A6C34878D82A}">
                    <a16:rowId xmlns:a16="http://schemas.microsoft.com/office/drawing/2014/main" val="10005"/>
                  </a:ext>
                </a:extLst>
              </a:tr>
              <a:tr h="457200">
                <a:tc>
                  <a:txBody>
                    <a:bodyPr/>
                    <a:lstStyle/>
                    <a:p>
                      <a:pPr algn="ctr"/>
                      <a:r>
                        <a:rPr lang="en-GB" b="0" i="0">
                          <a:latin typeface="OpenDyslexicAlta" pitchFamily="2" charset="77"/>
                          <a:ea typeface="OpenDyslexic" charset="0"/>
                          <a:cs typeface="OpenDyslexic" charset="0"/>
                        </a:rPr>
                        <a:t>emotionally</a:t>
                      </a:r>
                    </a:p>
                  </a:txBody>
                  <a:tcPr/>
                </a:tc>
                <a:extLst>
                  <a:ext uri="{0D108BD9-81ED-4DB2-BD59-A6C34878D82A}">
                    <a16:rowId xmlns:a16="http://schemas.microsoft.com/office/drawing/2014/main" val="10006"/>
                  </a:ext>
                </a:extLst>
              </a:tr>
              <a:tr h="457200">
                <a:tc>
                  <a:txBody>
                    <a:bodyPr/>
                    <a:lstStyle/>
                    <a:p>
                      <a:pPr algn="ctr"/>
                      <a:r>
                        <a:rPr lang="en-GB" b="0" i="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0007"/>
                  </a:ext>
                </a:extLst>
              </a:tr>
              <a:tr h="457200">
                <a:tc>
                  <a:txBody>
                    <a:bodyPr/>
                    <a:lstStyle/>
                    <a:p>
                      <a:pPr algn="ctr"/>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10008"/>
                  </a:ext>
                </a:extLst>
              </a:tr>
              <a:tr h="457200">
                <a:tc>
                  <a:txBody>
                    <a:bodyPr/>
                    <a:lstStyle/>
                    <a:p>
                      <a:pPr algn="ctr"/>
                      <a:r>
                        <a:rPr lang="en-GB" b="0" i="0" dirty="0">
                          <a:latin typeface="OpenDyslexicAlta" pitchFamily="2" charset="77"/>
                          <a:ea typeface="OpenDyslexic" charset="0"/>
                          <a:cs typeface="OpenDyslexic" charset="0"/>
                        </a:rPr>
                        <a:t>traditionally</a:t>
                      </a:r>
                    </a:p>
                  </a:txBody>
                  <a:tcPr/>
                </a:tc>
                <a:extLst>
                  <a:ext uri="{0D108BD9-81ED-4DB2-BD59-A6C34878D82A}">
                    <a16:rowId xmlns:a16="http://schemas.microsoft.com/office/drawing/2014/main" val="10009"/>
                  </a:ext>
                </a:extLst>
              </a:tr>
              <a:tr h="457200">
                <a:tc>
                  <a:txBody>
                    <a:bodyPr/>
                    <a:lstStyle/>
                    <a:p>
                      <a:pPr algn="ctr"/>
                      <a:r>
                        <a:rPr lang="en-GB" b="0" i="0" dirty="0">
                          <a:latin typeface="OpenDyslexicAlta" pitchFamily="2" charset="77"/>
                          <a:ea typeface="OpenDyslexic" charset="0"/>
                          <a:cs typeface="OpenDyslexic" charset="0"/>
                        </a:rPr>
                        <a:t>specifically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1136039"/>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Adding the suffix ‘-ally’ which is used instead of ‘-</a:t>
                      </a:r>
                      <a:r>
                        <a:rPr lang="en-GB" sz="1400" b="0" i="0" dirty="0" err="1">
                          <a:latin typeface="Muli" pitchFamily="2" charset="77"/>
                        </a:rPr>
                        <a:t>ly</a:t>
                      </a:r>
                      <a:r>
                        <a:rPr lang="en-GB" sz="1400" b="0" i="0" dirty="0">
                          <a:latin typeface="Muli" pitchFamily="2" charset="77"/>
                        </a:rPr>
                        <a:t>’ when the root word ends in ‘</a:t>
                      </a:r>
                      <a:r>
                        <a:rPr lang="mr-IN" sz="1400" b="0" i="0" dirty="0">
                          <a:latin typeface="Muli" pitchFamily="2" charset="77"/>
                        </a:rPr>
                        <a:t>–</a:t>
                      </a:r>
                      <a:r>
                        <a:rPr lang="en-GB" sz="1400" dirty="0" err="1">
                          <a:latin typeface="Muli" pitchFamily="2" charset="77"/>
                        </a:rPr>
                        <a:t>ic</a:t>
                      </a:r>
                      <a:r>
                        <a:rPr lang="en-GB" sz="1400" dirty="0">
                          <a:latin typeface="Muli" pitchFamily="2" charset="77"/>
                        </a:rPr>
                        <a:t>.’</a:t>
                      </a:r>
                    </a:p>
                    <a:p>
                      <a:endParaRPr lang="en-GB" sz="140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61400004"/>
              </p:ext>
            </p:extLst>
          </p:nvPr>
        </p:nvGraphicFramePr>
        <p:xfrm>
          <a:off x="5730136" y="1349676"/>
          <a:ext cx="3832964" cy="5069836"/>
        </p:xfrm>
        <a:graphic>
          <a:graphicData uri="http://schemas.openxmlformats.org/drawingml/2006/table">
            <a:tbl>
              <a:tblPr firstRow="1" bandRow="1">
                <a:tableStyleId>{5940675A-B579-460E-94D1-54222C63F5DA}</a:tableStyleId>
              </a:tblPr>
              <a:tblGrid>
                <a:gridCol w="3832964">
                  <a:extLst>
                    <a:ext uri="{9D8B030D-6E8A-4147-A177-3AD203B41FA5}">
                      <a16:colId xmlns:a16="http://schemas.microsoft.com/office/drawing/2014/main" val="20000"/>
                    </a:ext>
                  </a:extLst>
                </a:gridCol>
              </a:tblGrid>
              <a:tr h="457385">
                <a:tc>
                  <a:txBody>
                    <a:bodyPr/>
                    <a:lstStyle/>
                    <a:p>
                      <a:r>
                        <a:rPr lang="en-GB" sz="2400" b="0" i="0">
                          <a:latin typeface="OpenDyslexicAlta" pitchFamily="2" charset="77"/>
                          <a:ea typeface="OpenDyslexic" charset="0"/>
                          <a:cs typeface="OpenDyslexic" charset="0"/>
                        </a:rPr>
                        <a:t>Root Word</a:t>
                      </a:r>
                    </a:p>
                  </a:txBody>
                  <a:tcPr>
                    <a:solidFill>
                      <a:schemeClr val="accent5">
                        <a:lumMod val="60000"/>
                        <a:lumOff val="40000"/>
                      </a:schemeClr>
                    </a:solidFill>
                  </a:tcPr>
                </a:tc>
                <a:extLst>
                  <a:ext uri="{0D108BD9-81ED-4DB2-BD59-A6C34878D82A}">
                    <a16:rowId xmlns:a16="http://schemas.microsoft.com/office/drawing/2014/main" val="10000"/>
                  </a:ext>
                </a:extLst>
              </a:tr>
              <a:tr h="457385">
                <a:tc>
                  <a:txBody>
                    <a:bodyPr/>
                    <a:lstStyle/>
                    <a:p>
                      <a:r>
                        <a:rPr lang="en-GB" sz="2400" b="0" i="0">
                          <a:latin typeface="OpenDyslexicAlta" pitchFamily="2" charset="77"/>
                          <a:ea typeface="OpenDyslexic" charset="0"/>
                          <a:cs typeface="OpenDyslexic" charset="0"/>
                        </a:rPr>
                        <a:t>basic</a:t>
                      </a:r>
                    </a:p>
                  </a:txBody>
                  <a:tcPr/>
                </a:tc>
                <a:extLst>
                  <a:ext uri="{0D108BD9-81ED-4DB2-BD59-A6C34878D82A}">
                    <a16:rowId xmlns:a16="http://schemas.microsoft.com/office/drawing/2014/main" val="10001"/>
                  </a:ext>
                </a:extLst>
              </a:tr>
              <a:tr h="461674">
                <a:tc>
                  <a:txBody>
                    <a:bodyPr/>
                    <a:lstStyle/>
                    <a:p>
                      <a:r>
                        <a:rPr lang="en-GB" sz="2400" b="0" i="0">
                          <a:latin typeface="OpenDyslexicAlta" pitchFamily="2" charset="77"/>
                          <a:ea typeface="OpenDyslexic" charset="0"/>
                          <a:cs typeface="OpenDyslexic" charset="0"/>
                        </a:rPr>
                        <a:t>frantic</a:t>
                      </a:r>
                    </a:p>
                  </a:txBody>
                  <a:tcPr/>
                </a:tc>
                <a:extLst>
                  <a:ext uri="{0D108BD9-81ED-4DB2-BD59-A6C34878D82A}">
                    <a16:rowId xmlns:a16="http://schemas.microsoft.com/office/drawing/2014/main" val="10002"/>
                  </a:ext>
                </a:extLst>
              </a:tr>
              <a:tr h="461674">
                <a:tc>
                  <a:txBody>
                    <a:bodyPr/>
                    <a:lstStyle/>
                    <a:p>
                      <a:r>
                        <a:rPr lang="en-GB" sz="2000" b="0" i="0" dirty="0">
                          <a:solidFill>
                            <a:srgbClr val="FF3860"/>
                          </a:solidFill>
                          <a:latin typeface="OpenDyslexicAlta" pitchFamily="2" charset="77"/>
                          <a:ea typeface="OpenDyslexic" charset="0"/>
                          <a:cs typeface="OpenDyslexic" charset="0"/>
                        </a:rPr>
                        <a:t>dramatic</a:t>
                      </a:r>
                    </a:p>
                  </a:txBody>
                  <a:tcPr/>
                </a:tc>
                <a:extLst>
                  <a:ext uri="{0D108BD9-81ED-4DB2-BD59-A6C34878D82A}">
                    <a16:rowId xmlns:a16="http://schemas.microsoft.com/office/drawing/2014/main" val="10003"/>
                  </a:ext>
                </a:extLst>
              </a:tr>
              <a:tr h="461674">
                <a:tc>
                  <a:txBody>
                    <a:bodyPr/>
                    <a:lstStyle/>
                    <a:p>
                      <a:r>
                        <a:rPr lang="en-GB" sz="2000" b="0" i="0" dirty="0">
                          <a:solidFill>
                            <a:srgbClr val="FF3860"/>
                          </a:solidFill>
                          <a:latin typeface="OpenDyslexicAlta" pitchFamily="2" charset="77"/>
                          <a:ea typeface="OpenDyslexic" charset="0"/>
                          <a:cs typeface="OpenDyslexic" charset="0"/>
                        </a:rPr>
                        <a:t>historic</a:t>
                      </a:r>
                    </a:p>
                  </a:txBody>
                  <a:tcPr/>
                </a:tc>
                <a:extLst>
                  <a:ext uri="{0D108BD9-81ED-4DB2-BD59-A6C34878D82A}">
                    <a16:rowId xmlns:a16="http://schemas.microsoft.com/office/drawing/2014/main" val="10004"/>
                  </a:ext>
                </a:extLst>
              </a:tr>
              <a:tr h="461674">
                <a:tc>
                  <a:txBody>
                    <a:bodyPr/>
                    <a:lstStyle/>
                    <a:p>
                      <a:r>
                        <a:rPr lang="en-GB" sz="2000" b="0" i="0" dirty="0">
                          <a:solidFill>
                            <a:srgbClr val="FF3860"/>
                          </a:solidFill>
                          <a:latin typeface="OpenDyslexicAlta" pitchFamily="2" charset="77"/>
                          <a:ea typeface="OpenDyslexic" charset="0"/>
                          <a:cs typeface="OpenDyslexic" charset="0"/>
                        </a:rPr>
                        <a:t>national</a:t>
                      </a:r>
                    </a:p>
                  </a:txBody>
                  <a:tcPr/>
                </a:tc>
                <a:extLst>
                  <a:ext uri="{0D108BD9-81ED-4DB2-BD59-A6C34878D82A}">
                    <a16:rowId xmlns:a16="http://schemas.microsoft.com/office/drawing/2014/main" val="10005"/>
                  </a:ext>
                </a:extLst>
              </a:tr>
              <a:tr h="461674">
                <a:tc>
                  <a:txBody>
                    <a:bodyPr/>
                    <a:lstStyle/>
                    <a:p>
                      <a:r>
                        <a:rPr lang="en-GB" sz="2000" b="0" i="0" dirty="0">
                          <a:solidFill>
                            <a:srgbClr val="FF3860"/>
                          </a:solidFill>
                          <a:latin typeface="OpenDyslexicAlta" pitchFamily="2" charset="77"/>
                          <a:ea typeface="OpenDyslexic" charset="0"/>
                          <a:cs typeface="OpenDyslexic" charset="0"/>
                        </a:rPr>
                        <a:t>emotion</a:t>
                      </a:r>
                    </a:p>
                  </a:txBody>
                  <a:tcPr/>
                </a:tc>
                <a:extLst>
                  <a:ext uri="{0D108BD9-81ED-4DB2-BD59-A6C34878D82A}">
                    <a16:rowId xmlns:a16="http://schemas.microsoft.com/office/drawing/2014/main" val="10006"/>
                  </a:ext>
                </a:extLst>
              </a:tr>
              <a:tr h="461674">
                <a:tc>
                  <a:txBody>
                    <a:bodyPr/>
                    <a:lstStyle/>
                    <a:p>
                      <a:r>
                        <a:rPr lang="en-GB" sz="2000" b="0" i="0" dirty="0">
                          <a:solidFill>
                            <a:srgbClr val="FF3860"/>
                          </a:solidFill>
                          <a:latin typeface="OpenDyslexicAlta" pitchFamily="2" charset="77"/>
                          <a:ea typeface="OpenDyslexic" charset="0"/>
                          <a:cs typeface="OpenDyslexic" charset="0"/>
                        </a:rPr>
                        <a:t>accident</a:t>
                      </a:r>
                    </a:p>
                  </a:txBody>
                  <a:tcPr/>
                </a:tc>
                <a:extLst>
                  <a:ext uri="{0D108BD9-81ED-4DB2-BD59-A6C34878D82A}">
                    <a16:rowId xmlns:a16="http://schemas.microsoft.com/office/drawing/2014/main" val="10007"/>
                  </a:ext>
                </a:extLst>
              </a:tr>
              <a:tr h="461674">
                <a:tc>
                  <a:txBody>
                    <a:bodyPr/>
                    <a:lstStyle/>
                    <a:p>
                      <a:r>
                        <a:rPr lang="en-GB" sz="2000" b="0" i="0" dirty="0">
                          <a:solidFill>
                            <a:srgbClr val="FF3860"/>
                          </a:solidFill>
                          <a:latin typeface="OpenDyslexicAlta" pitchFamily="2" charset="77"/>
                          <a:ea typeface="OpenDyslexic" charset="0"/>
                          <a:cs typeface="OpenDyslexic" charset="0"/>
                        </a:rPr>
                        <a:t>automatic</a:t>
                      </a:r>
                    </a:p>
                  </a:txBody>
                  <a:tcPr/>
                </a:tc>
                <a:extLst>
                  <a:ext uri="{0D108BD9-81ED-4DB2-BD59-A6C34878D82A}">
                    <a16:rowId xmlns:a16="http://schemas.microsoft.com/office/drawing/2014/main" val="10008"/>
                  </a:ext>
                </a:extLst>
              </a:tr>
              <a:tr h="461674">
                <a:tc>
                  <a:txBody>
                    <a:bodyPr/>
                    <a:lstStyle/>
                    <a:p>
                      <a:r>
                        <a:rPr lang="en-GB" sz="2000" b="0" i="0" dirty="0">
                          <a:solidFill>
                            <a:srgbClr val="FF3860"/>
                          </a:solidFill>
                          <a:latin typeface="OpenDyslexicAlta" pitchFamily="2" charset="77"/>
                          <a:ea typeface="OpenDyslexic" charset="0"/>
                          <a:cs typeface="OpenDyslexic" charset="0"/>
                        </a:rPr>
                        <a:t>tradition</a:t>
                      </a:r>
                    </a:p>
                  </a:txBody>
                  <a:tcPr/>
                </a:tc>
                <a:extLst>
                  <a:ext uri="{0D108BD9-81ED-4DB2-BD59-A6C34878D82A}">
                    <a16:rowId xmlns:a16="http://schemas.microsoft.com/office/drawing/2014/main" val="10009"/>
                  </a:ext>
                </a:extLst>
              </a:tr>
              <a:tr h="461674">
                <a:tc>
                  <a:txBody>
                    <a:bodyPr/>
                    <a:lstStyle/>
                    <a:p>
                      <a:r>
                        <a:rPr lang="en-GB" sz="2000" b="0" i="0" dirty="0">
                          <a:solidFill>
                            <a:srgbClr val="FF3860"/>
                          </a:solidFill>
                          <a:latin typeface="OpenDyslexicAlta" pitchFamily="2" charset="77"/>
                          <a:ea typeface="OpenDyslexic" charset="0"/>
                          <a:cs typeface="OpenDyslexic" charset="0"/>
                        </a:rPr>
                        <a:t>specific</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9985816" y="1984325"/>
            <a:ext cx="1625625" cy="2800767"/>
          </a:xfrm>
          <a:prstGeom prst="rect">
            <a:avLst/>
          </a:prstGeom>
          <a:noFill/>
        </p:spPr>
        <p:txBody>
          <a:bodyPr wrap="square" rtlCol="0">
            <a:spAutoFit/>
          </a:bodyPr>
          <a:lstStyle/>
          <a:p>
            <a:r>
              <a:rPr lang="en-GB" sz="1600">
                <a:latin typeface="OpenDyslexicAlta" pitchFamily="2" charset="77"/>
              </a:rPr>
              <a:t>Look at your spelling list and work out what each root word is.</a:t>
            </a:r>
          </a:p>
          <a:p>
            <a:endParaRPr lang="en-GB" sz="1600">
              <a:latin typeface="OpenDyslexicAlta" pitchFamily="2" charset="77"/>
            </a:endParaRPr>
          </a:p>
          <a:p>
            <a:r>
              <a:rPr lang="en-GB" sz="1600">
                <a:latin typeface="OpenDyslexicAlta" pitchFamily="2" charset="77"/>
              </a:rPr>
              <a:t>Can you think of any more words ending with ‘ally’?</a:t>
            </a:r>
          </a:p>
        </p:txBody>
      </p:sp>
      <p:cxnSp>
        <p:nvCxnSpPr>
          <p:cNvPr id="8" name="Straight Arrow Connector 7">
            <a:extLst>
              <a:ext uri="{FF2B5EF4-FFF2-40B4-BE49-F238E27FC236}">
                <a16:creationId xmlns:a16="http://schemas.microsoft.com/office/drawing/2014/main" id="{EEB0EDCB-A0BD-4CDF-9411-B84FC374F8F0}"/>
              </a:ext>
            </a:extLst>
          </p:cNvPr>
          <p:cNvCxnSpPr/>
          <p:nvPr/>
        </p:nvCxnSpPr>
        <p:spPr>
          <a:xfrm>
            <a:off x="4119824" y="2050553"/>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1DF4EA6-E5E8-4E7E-BA15-B1DCF1557B53}"/>
              </a:ext>
            </a:extLst>
          </p:cNvPr>
          <p:cNvCxnSpPr/>
          <p:nvPr/>
        </p:nvCxnSpPr>
        <p:spPr>
          <a:xfrm>
            <a:off x="4119824" y="2514452"/>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304257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196706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408248679"/>
                    </a:ext>
                  </a:extLst>
                </a:gridCol>
                <a:gridCol w="1858433">
                  <a:extLst>
                    <a:ext uri="{9D8B030D-6E8A-4147-A177-3AD203B41FA5}">
                      <a16:colId xmlns:a16="http://schemas.microsoft.com/office/drawing/2014/main" val="10607144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basically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frantically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dramatically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historically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nationally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emotionally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accidentally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automatically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traditionally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specifically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5547302"/>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OpenDyslexicAlta"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OpenDyslexicAlta" pitchFamily="2" charset="77"/>
                        </a:rPr>
                        <a:t>Adding the suffix ‘-ally’ which is used instead of ‘-</a:t>
                      </a:r>
                      <a:r>
                        <a:rPr lang="en-GB" sz="1400" baseline="0" dirty="0" err="1">
                          <a:latin typeface="OpenDyslexicAlta" pitchFamily="2" charset="77"/>
                        </a:rPr>
                        <a:t>ly</a:t>
                      </a:r>
                      <a:r>
                        <a:rPr lang="en-GB" sz="1400" baseline="0" dirty="0">
                          <a:latin typeface="OpenDyslexicAlta" pitchFamily="2" charset="77"/>
                        </a:rPr>
                        <a:t>’ when the root word ends in ‘</a:t>
                      </a:r>
                      <a:r>
                        <a:rPr lang="mr-IN" sz="1400" b="0" i="0" baseline="0" dirty="0">
                          <a:latin typeface="OpenDyslexicAlta" pitchFamily="2" charset="77"/>
                        </a:rPr>
                        <a:t>–</a:t>
                      </a:r>
                      <a:r>
                        <a:rPr lang="en-GB" sz="1400" baseline="0" dirty="0" err="1">
                          <a:latin typeface="OpenDyslexicAlta" pitchFamily="2" charset="77"/>
                        </a:rPr>
                        <a:t>ic</a:t>
                      </a:r>
                      <a:r>
                        <a:rPr lang="en-GB" sz="1400" baseline="0" dirty="0">
                          <a:latin typeface="OpenDyslexicAlta"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OpenDyslexicAlta" pitchFamily="2" charset="77"/>
                      </a:endParaRPr>
                    </a:p>
                    <a:p>
                      <a:r>
                        <a:rPr lang="en-GB" sz="1400" baseline="0" dirty="0">
                          <a:latin typeface="OpenDyslexicAlta" pitchFamily="2" charset="77"/>
                        </a:rPr>
                        <a:t>Name:</a:t>
                      </a:r>
                      <a:endParaRPr lang="en-GB" sz="1400" dirty="0">
                        <a:latin typeface="OpenDyslexicAlta"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OpenDyslexicAlta"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3262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6011224"/>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basically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frantically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dramatically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historically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nationally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emotionally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traditionally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specifically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9300563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‘-ally’ which is used instead of ‘-</a:t>
                      </a:r>
                      <a:r>
                        <a:rPr lang="en-GB" sz="1400" baseline="0" dirty="0" err="1">
                          <a:latin typeface="Muli" pitchFamily="2" charset="77"/>
                        </a:rPr>
                        <a:t>ly</a:t>
                      </a:r>
                      <a:r>
                        <a:rPr lang="en-GB" sz="1400" baseline="0" dirty="0">
                          <a:latin typeface="Muli" pitchFamily="2" charset="77"/>
                        </a:rPr>
                        <a:t>’ when the root word ends in ‘</a:t>
                      </a:r>
                      <a:r>
                        <a:rPr lang="mr-IN" sz="1400" b="0" i="0" baseline="0" dirty="0">
                          <a:latin typeface="Muli" pitchFamily="2" charset="77"/>
                        </a:rPr>
                        <a:t>–</a:t>
                      </a:r>
                      <a:r>
                        <a:rPr lang="en-GB" sz="1400" baseline="0" dirty="0" err="1">
                          <a:latin typeface="Muli" pitchFamily="2" charset="77"/>
                        </a:rPr>
                        <a:t>ic</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29346257"/>
              </p:ext>
            </p:extLst>
          </p:nvPr>
        </p:nvGraphicFramePr>
        <p:xfrm>
          <a:off x="4988204" y="1600196"/>
          <a:ext cx="6963775" cy="5040000"/>
        </p:xfrm>
        <a:graphic>
          <a:graphicData uri="http://schemas.openxmlformats.org/drawingml/2006/table">
            <a:tbl>
              <a:tblPr firstRow="1" bandRow="1">
                <a:tableStyleId>{5940675A-B579-460E-94D1-54222C63F5DA}</a:tableStyleId>
              </a:tblPr>
              <a:tblGrid>
                <a:gridCol w="6963775">
                  <a:extLst>
                    <a:ext uri="{9D8B030D-6E8A-4147-A177-3AD203B41FA5}">
                      <a16:colId xmlns:a16="http://schemas.microsoft.com/office/drawing/2014/main" val="20000"/>
                    </a:ext>
                  </a:extLst>
                </a:gridCol>
              </a:tblGrid>
              <a:tr h="504000">
                <a:tc>
                  <a:txBody>
                    <a:bodyPr/>
                    <a:lstStyle/>
                    <a:p>
                      <a:pPr algn="l"/>
                      <a:r>
                        <a:rPr lang="en-GB" b="0" i="0">
                          <a:latin typeface="OpenDyslexicAlta" pitchFamily="2" charset="77"/>
                          <a:ea typeface="OpenDyslexic" charset="0"/>
                          <a:cs typeface="OpenDyslexic" charset="0"/>
                        </a:rPr>
                        <a:t>To do something without</a:t>
                      </a:r>
                      <a:r>
                        <a:rPr lang="en-GB" b="0" i="0" baseline="0">
                          <a:latin typeface="OpenDyslexicAlta" pitchFamily="2" charset="77"/>
                          <a:ea typeface="OpenDyslexic" charset="0"/>
                          <a:cs typeface="OpenDyslexic" charset="0"/>
                        </a:rPr>
                        <a:t> thinking</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0"/>
                  </a:ext>
                </a:extLst>
              </a:tr>
              <a:tr h="504000">
                <a:tc>
                  <a:txBody>
                    <a:bodyPr/>
                    <a:lstStyle/>
                    <a:p>
                      <a:pPr algn="l"/>
                      <a:r>
                        <a:rPr lang="en-GB" b="0" i="0">
                          <a:latin typeface="OpenDyslexicAlta" pitchFamily="2" charset="77"/>
                          <a:ea typeface="OpenDyslexic" charset="0"/>
                          <a:cs typeface="OpenDyslexic" charset="0"/>
                        </a:rPr>
                        <a:t>To do something in a theatrical</a:t>
                      </a:r>
                      <a:r>
                        <a:rPr lang="en-GB" b="0" i="0" baseline="0">
                          <a:latin typeface="OpenDyslexicAlta" pitchFamily="2" charset="77"/>
                          <a:ea typeface="OpenDyslexic" charset="0"/>
                          <a:cs typeface="OpenDyslexic" charset="0"/>
                        </a:rPr>
                        <a:t> or dramatic manner </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1"/>
                  </a:ext>
                </a:extLst>
              </a:tr>
              <a:tr h="504000">
                <a:tc>
                  <a:txBody>
                    <a:bodyPr/>
                    <a:lstStyle/>
                    <a:p>
                      <a:pPr algn="l"/>
                      <a:r>
                        <a:rPr lang="en-GB" b="0" i="0">
                          <a:latin typeface="OpenDyslexicAlta" pitchFamily="2" charset="77"/>
                          <a:ea typeface="OpenDyslexic" charset="0"/>
                          <a:cs typeface="OpenDyslexic" charset="0"/>
                        </a:rPr>
                        <a:t>In</a:t>
                      </a:r>
                      <a:r>
                        <a:rPr lang="en-GB" b="0" i="0" baseline="0">
                          <a:latin typeface="OpenDyslexicAlta" pitchFamily="2" charset="77"/>
                          <a:ea typeface="OpenDyslexic" charset="0"/>
                          <a:cs typeface="OpenDyslexic" charset="0"/>
                        </a:rPr>
                        <a:t> a way that relates to strong feelings</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2"/>
                  </a:ext>
                </a:extLst>
              </a:tr>
              <a:tr h="504000">
                <a:tc>
                  <a:txBody>
                    <a:bodyPr/>
                    <a:lstStyle/>
                    <a:p>
                      <a:pPr algn="l"/>
                      <a:r>
                        <a:rPr lang="en-GB" b="0" i="0">
                          <a:latin typeface="OpenDyslexicAlta" pitchFamily="2" charset="77"/>
                          <a:ea typeface="OpenDyslexic" charset="0"/>
                          <a:cs typeface="OpenDyslexic" charset="0"/>
                        </a:rPr>
                        <a:t>When</a:t>
                      </a:r>
                      <a:r>
                        <a:rPr lang="en-GB" b="0" i="0" baseline="0">
                          <a:latin typeface="OpenDyslexicAlta" pitchFamily="2" charset="77"/>
                          <a:ea typeface="OpenDyslexic" charset="0"/>
                          <a:cs typeface="OpenDyslexic" charset="0"/>
                        </a:rPr>
                        <a:t> something is linked to the past</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3"/>
                  </a:ext>
                </a:extLst>
              </a:tr>
              <a:tr h="504000">
                <a:tc>
                  <a:txBody>
                    <a:bodyPr/>
                    <a:lstStyle/>
                    <a:p>
                      <a:pPr algn="l"/>
                      <a:r>
                        <a:rPr lang="en-GB" b="0" i="0">
                          <a:latin typeface="OpenDyslexicAlta" pitchFamily="2" charset="77"/>
                          <a:ea typeface="OpenDyslexic" charset="0"/>
                          <a:cs typeface="OpenDyslexic" charset="0"/>
                        </a:rPr>
                        <a:t>To put something</a:t>
                      </a:r>
                      <a:r>
                        <a:rPr lang="en-GB" b="0" i="0" baseline="0">
                          <a:latin typeface="OpenDyslexicAlta" pitchFamily="2" charset="77"/>
                          <a:ea typeface="OpenDyslexic" charset="0"/>
                          <a:cs typeface="OpenDyslexic" charset="0"/>
                        </a:rPr>
                        <a:t> simply</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4"/>
                  </a:ext>
                </a:extLst>
              </a:tr>
              <a:tr h="504000">
                <a:tc>
                  <a:txBody>
                    <a:bodyPr/>
                    <a:lstStyle/>
                    <a:p>
                      <a:pPr algn="l"/>
                      <a:r>
                        <a:rPr lang="en-GB" b="0" i="0">
                          <a:latin typeface="OpenDyslexicAlta" pitchFamily="2" charset="77"/>
                          <a:ea typeface="OpenDyslexic" charset="0"/>
                          <a:cs typeface="OpenDyslexic" charset="0"/>
                        </a:rPr>
                        <a:t>To do something in a traditional way</a:t>
                      </a:r>
                    </a:p>
                  </a:txBody>
                  <a:tcPr anchor="ctr"/>
                </a:tc>
                <a:extLst>
                  <a:ext uri="{0D108BD9-81ED-4DB2-BD59-A6C34878D82A}">
                    <a16:rowId xmlns:a16="http://schemas.microsoft.com/office/drawing/2014/main" val="10005"/>
                  </a:ext>
                </a:extLst>
              </a:tr>
              <a:tr h="504000">
                <a:tc>
                  <a:txBody>
                    <a:bodyPr/>
                    <a:lstStyle/>
                    <a:p>
                      <a:pPr algn="l"/>
                      <a:r>
                        <a:rPr lang="en-GB" b="0" i="0">
                          <a:latin typeface="OpenDyslexicAlta" pitchFamily="2" charset="77"/>
                          <a:ea typeface="OpenDyslexic" charset="0"/>
                          <a:cs typeface="OpenDyslexic" charset="0"/>
                        </a:rPr>
                        <a:t>To do something in a panicked</a:t>
                      </a:r>
                      <a:r>
                        <a:rPr lang="en-GB" b="0" i="0" baseline="0">
                          <a:latin typeface="OpenDyslexicAlta" pitchFamily="2" charset="77"/>
                          <a:ea typeface="OpenDyslexic" charset="0"/>
                          <a:cs typeface="OpenDyslexic" charset="0"/>
                        </a:rPr>
                        <a:t> way because of fear</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6"/>
                  </a:ext>
                </a:extLst>
              </a:tr>
              <a:tr h="504000">
                <a:tc>
                  <a:txBody>
                    <a:bodyPr/>
                    <a:lstStyle/>
                    <a:p>
                      <a:pPr algn="l"/>
                      <a:r>
                        <a:rPr lang="en-GB" b="0" i="0">
                          <a:latin typeface="OpenDyslexicAlta" pitchFamily="2" charset="77"/>
                          <a:ea typeface="OpenDyslexic" charset="0"/>
                          <a:cs typeface="OpenDyslexic" charset="0"/>
                        </a:rPr>
                        <a:t>When</a:t>
                      </a:r>
                      <a:r>
                        <a:rPr lang="en-GB" b="0" i="0" baseline="0">
                          <a:latin typeface="OpenDyslexicAlta" pitchFamily="2" charset="77"/>
                          <a:ea typeface="OpenDyslexic" charset="0"/>
                          <a:cs typeface="OpenDyslexic" charset="0"/>
                        </a:rPr>
                        <a:t> something unplanned happens</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7"/>
                  </a:ext>
                </a:extLst>
              </a:tr>
              <a:tr h="504000">
                <a:tc>
                  <a:txBody>
                    <a:bodyPr/>
                    <a:lstStyle/>
                    <a:p>
                      <a:pPr algn="l"/>
                      <a:r>
                        <a:rPr lang="en-GB" b="0" i="0" dirty="0">
                          <a:latin typeface="OpenDyslexicAlta" pitchFamily="2" charset="77"/>
                          <a:ea typeface="OpenDyslexic" charset="0"/>
                          <a:cs typeface="OpenDyslexic" charset="0"/>
                        </a:rPr>
                        <a:t>When something is done for a particular reason</a:t>
                      </a:r>
                    </a:p>
                  </a:txBody>
                  <a:tcPr anchor="ctr"/>
                </a:tc>
                <a:extLst>
                  <a:ext uri="{0D108BD9-81ED-4DB2-BD59-A6C34878D82A}">
                    <a16:rowId xmlns:a16="http://schemas.microsoft.com/office/drawing/2014/main" val="10008"/>
                  </a:ext>
                </a:extLst>
              </a:tr>
              <a:tr h="504000">
                <a:tc>
                  <a:txBody>
                    <a:bodyPr/>
                    <a:lstStyle/>
                    <a:p>
                      <a:pPr algn="l"/>
                      <a:r>
                        <a:rPr lang="en-GB" b="0" i="0" dirty="0">
                          <a:latin typeface="OpenDyslexicAlta" pitchFamily="2" charset="77"/>
                          <a:ea typeface="OpenDyslexic" charset="0"/>
                          <a:cs typeface="OpenDyslexic" charset="0"/>
                        </a:rPr>
                        <a:t>Something that relates to a whole country</a:t>
                      </a:r>
                    </a:p>
                  </a:txBody>
                  <a:tcPr anchor="ctr"/>
                </a:tc>
                <a:extLst>
                  <a:ext uri="{0D108BD9-81ED-4DB2-BD59-A6C34878D82A}">
                    <a16:rowId xmlns:a16="http://schemas.microsoft.com/office/drawing/2014/main" val="3055438404"/>
                  </a:ext>
                </a:extLst>
              </a:tr>
            </a:tbl>
          </a:graphicData>
        </a:graphic>
      </p:graphicFrame>
      <p:sp>
        <p:nvSpPr>
          <p:cNvPr id="7" name="Oval 6"/>
          <p:cNvSpPr/>
          <p:nvPr/>
        </p:nvSpPr>
        <p:spPr>
          <a:xfrm>
            <a:off x="3220494" y="2217107"/>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8" name="Oval 7"/>
          <p:cNvSpPr/>
          <p:nvPr/>
        </p:nvSpPr>
        <p:spPr>
          <a:xfrm>
            <a:off x="3220494" y="266282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9" name="Oval 8"/>
          <p:cNvSpPr/>
          <p:nvPr/>
        </p:nvSpPr>
        <p:spPr>
          <a:xfrm>
            <a:off x="3220494" y="3119854"/>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0" name="Oval 9"/>
          <p:cNvSpPr/>
          <p:nvPr/>
        </p:nvSpPr>
        <p:spPr>
          <a:xfrm>
            <a:off x="3220494" y="3574094"/>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1" name="Oval 10"/>
          <p:cNvSpPr/>
          <p:nvPr/>
        </p:nvSpPr>
        <p:spPr>
          <a:xfrm>
            <a:off x="3220494" y="4013197"/>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Oval 11"/>
          <p:cNvSpPr/>
          <p:nvPr/>
        </p:nvSpPr>
        <p:spPr>
          <a:xfrm>
            <a:off x="3220494" y="4485540"/>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Oval 12"/>
          <p:cNvSpPr/>
          <p:nvPr/>
        </p:nvSpPr>
        <p:spPr>
          <a:xfrm>
            <a:off x="3220494" y="4939080"/>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Oval 13"/>
          <p:cNvSpPr/>
          <p:nvPr/>
        </p:nvSpPr>
        <p:spPr>
          <a:xfrm>
            <a:off x="3220494" y="5387230"/>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5" name="Oval 14"/>
          <p:cNvSpPr/>
          <p:nvPr/>
        </p:nvSpPr>
        <p:spPr>
          <a:xfrm>
            <a:off x="3220494" y="5832949"/>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6" name="Oval 15"/>
          <p:cNvSpPr/>
          <p:nvPr/>
        </p:nvSpPr>
        <p:spPr>
          <a:xfrm>
            <a:off x="3220494" y="6341658"/>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7" name="Oval 16"/>
          <p:cNvSpPr/>
          <p:nvPr/>
        </p:nvSpPr>
        <p:spPr>
          <a:xfrm>
            <a:off x="4907017" y="1794702"/>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8" name="Oval 17"/>
          <p:cNvSpPr/>
          <p:nvPr/>
        </p:nvSpPr>
        <p:spPr>
          <a:xfrm>
            <a:off x="4907017" y="2269164"/>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9" name="Oval 18"/>
          <p:cNvSpPr/>
          <p:nvPr/>
        </p:nvSpPr>
        <p:spPr>
          <a:xfrm>
            <a:off x="4907017" y="279642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0" name="Oval 19"/>
          <p:cNvSpPr/>
          <p:nvPr/>
        </p:nvSpPr>
        <p:spPr>
          <a:xfrm>
            <a:off x="4907017" y="3278847"/>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1" name="Oval 20"/>
          <p:cNvSpPr/>
          <p:nvPr/>
        </p:nvSpPr>
        <p:spPr>
          <a:xfrm>
            <a:off x="4907017" y="3789609"/>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2" name="Oval 21"/>
          <p:cNvSpPr/>
          <p:nvPr/>
        </p:nvSpPr>
        <p:spPr>
          <a:xfrm>
            <a:off x="4907017" y="4264071"/>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3" name="Oval 22"/>
          <p:cNvSpPr/>
          <p:nvPr/>
        </p:nvSpPr>
        <p:spPr>
          <a:xfrm>
            <a:off x="4907017" y="4809211"/>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4" name="Oval 23"/>
          <p:cNvSpPr/>
          <p:nvPr/>
        </p:nvSpPr>
        <p:spPr>
          <a:xfrm>
            <a:off x="4907017" y="530089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5" name="Oval 24"/>
          <p:cNvSpPr/>
          <p:nvPr/>
        </p:nvSpPr>
        <p:spPr>
          <a:xfrm>
            <a:off x="4907017" y="6294718"/>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6" name="TextBox 25"/>
          <p:cNvSpPr txBox="1"/>
          <p:nvPr/>
        </p:nvSpPr>
        <p:spPr>
          <a:xfrm>
            <a:off x="5995258" y="1216159"/>
            <a:ext cx="4949665"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Match the spelling with the definition</a:t>
            </a:r>
          </a:p>
        </p:txBody>
      </p:sp>
      <p:sp>
        <p:nvSpPr>
          <p:cNvPr id="27" name="Oval 26">
            <a:extLst>
              <a:ext uri="{FF2B5EF4-FFF2-40B4-BE49-F238E27FC236}">
                <a16:creationId xmlns:a16="http://schemas.microsoft.com/office/drawing/2014/main" id="{B33483DB-7602-7940-A5B3-FFC1B541A3DA}"/>
              </a:ext>
            </a:extLst>
          </p:cNvPr>
          <p:cNvSpPr/>
          <p:nvPr/>
        </p:nvSpPr>
        <p:spPr>
          <a:xfrm>
            <a:off x="4907017" y="580239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Tree>
    <p:extLst>
      <p:ext uri="{BB962C8B-B14F-4D97-AF65-F5344CB8AC3E}">
        <p14:creationId xmlns:p14="http://schemas.microsoft.com/office/powerpoint/2010/main" val="52799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Spelling Rule: The /i/ sound spelled with a ‘y.’</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3</a:t>
            </a:r>
          </a:p>
        </p:txBody>
      </p:sp>
    </p:spTree>
    <p:extLst>
      <p:ext uri="{BB962C8B-B14F-4D97-AF65-F5344CB8AC3E}">
        <p14:creationId xmlns:p14="http://schemas.microsoft.com/office/powerpoint/2010/main" val="105360562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basically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frantically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dramatically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historically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nationally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emotionally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traditionally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specifically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26830762"/>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‘-ally’ which is used instead of ‘-</a:t>
                      </a:r>
                      <a:r>
                        <a:rPr lang="en-GB" sz="1400" baseline="0" dirty="0" err="1">
                          <a:latin typeface="Muli" pitchFamily="2" charset="77"/>
                        </a:rPr>
                        <a:t>ly</a:t>
                      </a:r>
                      <a:r>
                        <a:rPr lang="en-GB" sz="1400" baseline="0" dirty="0">
                          <a:latin typeface="Muli" pitchFamily="2" charset="77"/>
                        </a:rPr>
                        <a:t>’ when the root word ends in ‘</a:t>
                      </a:r>
                      <a:r>
                        <a:rPr lang="mr-IN" sz="1400" b="0" i="0" baseline="0" dirty="0">
                          <a:latin typeface="Muli" pitchFamily="2" charset="77"/>
                        </a:rPr>
                        <a:t>–</a:t>
                      </a:r>
                      <a:r>
                        <a:rPr lang="en-GB" sz="1400" baseline="0" dirty="0" err="1">
                          <a:latin typeface="Muli" pitchFamily="2" charset="77"/>
                        </a:rPr>
                        <a:t>ic</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54986743"/>
              </p:ext>
            </p:extLst>
          </p:nvPr>
        </p:nvGraphicFramePr>
        <p:xfrm>
          <a:off x="4988204" y="1600196"/>
          <a:ext cx="6963775" cy="5040000"/>
        </p:xfrm>
        <a:graphic>
          <a:graphicData uri="http://schemas.openxmlformats.org/drawingml/2006/table">
            <a:tbl>
              <a:tblPr firstRow="1" bandRow="1">
                <a:tableStyleId>{5940675A-B579-460E-94D1-54222C63F5DA}</a:tableStyleId>
              </a:tblPr>
              <a:tblGrid>
                <a:gridCol w="6963775">
                  <a:extLst>
                    <a:ext uri="{9D8B030D-6E8A-4147-A177-3AD203B41FA5}">
                      <a16:colId xmlns:a16="http://schemas.microsoft.com/office/drawing/2014/main" val="20000"/>
                    </a:ext>
                  </a:extLst>
                </a:gridCol>
              </a:tblGrid>
              <a:tr h="504000">
                <a:tc>
                  <a:txBody>
                    <a:bodyPr/>
                    <a:lstStyle/>
                    <a:p>
                      <a:pPr algn="l"/>
                      <a:r>
                        <a:rPr lang="en-GB" b="0" i="0">
                          <a:latin typeface="OpenDyslexicAlta" pitchFamily="2" charset="77"/>
                          <a:ea typeface="OpenDyslexic" charset="0"/>
                          <a:cs typeface="OpenDyslexic" charset="0"/>
                        </a:rPr>
                        <a:t>To do something without</a:t>
                      </a:r>
                      <a:r>
                        <a:rPr lang="en-GB" b="0" i="0" baseline="0">
                          <a:latin typeface="OpenDyslexicAlta" pitchFamily="2" charset="77"/>
                          <a:ea typeface="OpenDyslexic" charset="0"/>
                          <a:cs typeface="OpenDyslexic" charset="0"/>
                        </a:rPr>
                        <a:t> thinking</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0"/>
                  </a:ext>
                </a:extLst>
              </a:tr>
              <a:tr h="504000">
                <a:tc>
                  <a:txBody>
                    <a:bodyPr/>
                    <a:lstStyle/>
                    <a:p>
                      <a:pPr algn="l"/>
                      <a:r>
                        <a:rPr lang="en-GB" b="0" i="0">
                          <a:latin typeface="OpenDyslexicAlta" pitchFamily="2" charset="77"/>
                          <a:ea typeface="OpenDyslexic" charset="0"/>
                          <a:cs typeface="OpenDyslexic" charset="0"/>
                        </a:rPr>
                        <a:t>To do something in a theatrical</a:t>
                      </a:r>
                      <a:r>
                        <a:rPr lang="en-GB" b="0" i="0" baseline="0">
                          <a:latin typeface="OpenDyslexicAlta" pitchFamily="2" charset="77"/>
                          <a:ea typeface="OpenDyslexic" charset="0"/>
                          <a:cs typeface="OpenDyslexic" charset="0"/>
                        </a:rPr>
                        <a:t> or dramatic manner </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1"/>
                  </a:ext>
                </a:extLst>
              </a:tr>
              <a:tr h="504000">
                <a:tc>
                  <a:txBody>
                    <a:bodyPr/>
                    <a:lstStyle/>
                    <a:p>
                      <a:pPr algn="l"/>
                      <a:r>
                        <a:rPr lang="en-GB" b="0" i="0">
                          <a:latin typeface="OpenDyslexicAlta" pitchFamily="2" charset="77"/>
                          <a:ea typeface="OpenDyslexic" charset="0"/>
                          <a:cs typeface="OpenDyslexic" charset="0"/>
                        </a:rPr>
                        <a:t>In</a:t>
                      </a:r>
                      <a:r>
                        <a:rPr lang="en-GB" b="0" i="0" baseline="0">
                          <a:latin typeface="OpenDyslexicAlta" pitchFamily="2" charset="77"/>
                          <a:ea typeface="OpenDyslexic" charset="0"/>
                          <a:cs typeface="OpenDyslexic" charset="0"/>
                        </a:rPr>
                        <a:t> a way that relates to strong feelings</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2"/>
                  </a:ext>
                </a:extLst>
              </a:tr>
              <a:tr h="504000">
                <a:tc>
                  <a:txBody>
                    <a:bodyPr/>
                    <a:lstStyle/>
                    <a:p>
                      <a:pPr algn="l"/>
                      <a:r>
                        <a:rPr lang="en-GB" b="0" i="0">
                          <a:latin typeface="OpenDyslexicAlta" pitchFamily="2" charset="77"/>
                          <a:ea typeface="OpenDyslexic" charset="0"/>
                          <a:cs typeface="OpenDyslexic" charset="0"/>
                        </a:rPr>
                        <a:t>When</a:t>
                      </a:r>
                      <a:r>
                        <a:rPr lang="en-GB" b="0" i="0" baseline="0">
                          <a:latin typeface="OpenDyslexicAlta" pitchFamily="2" charset="77"/>
                          <a:ea typeface="OpenDyslexic" charset="0"/>
                          <a:cs typeface="OpenDyslexic" charset="0"/>
                        </a:rPr>
                        <a:t> something is linked to the past</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3"/>
                  </a:ext>
                </a:extLst>
              </a:tr>
              <a:tr h="504000">
                <a:tc>
                  <a:txBody>
                    <a:bodyPr/>
                    <a:lstStyle/>
                    <a:p>
                      <a:pPr algn="l"/>
                      <a:r>
                        <a:rPr lang="en-GB" b="0" i="0">
                          <a:latin typeface="OpenDyslexicAlta" pitchFamily="2" charset="77"/>
                          <a:ea typeface="OpenDyslexic" charset="0"/>
                          <a:cs typeface="OpenDyslexic" charset="0"/>
                        </a:rPr>
                        <a:t>To put something</a:t>
                      </a:r>
                      <a:r>
                        <a:rPr lang="en-GB" b="0" i="0" baseline="0">
                          <a:latin typeface="OpenDyslexicAlta" pitchFamily="2" charset="77"/>
                          <a:ea typeface="OpenDyslexic" charset="0"/>
                          <a:cs typeface="OpenDyslexic" charset="0"/>
                        </a:rPr>
                        <a:t> simply</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4"/>
                  </a:ext>
                </a:extLst>
              </a:tr>
              <a:tr h="504000">
                <a:tc>
                  <a:txBody>
                    <a:bodyPr/>
                    <a:lstStyle/>
                    <a:p>
                      <a:pPr algn="l"/>
                      <a:r>
                        <a:rPr lang="en-GB" b="0" i="0">
                          <a:latin typeface="OpenDyslexicAlta" pitchFamily="2" charset="77"/>
                          <a:ea typeface="OpenDyslexic" charset="0"/>
                          <a:cs typeface="OpenDyslexic" charset="0"/>
                        </a:rPr>
                        <a:t>To do something in a traditional way</a:t>
                      </a:r>
                    </a:p>
                  </a:txBody>
                  <a:tcPr anchor="ctr"/>
                </a:tc>
                <a:extLst>
                  <a:ext uri="{0D108BD9-81ED-4DB2-BD59-A6C34878D82A}">
                    <a16:rowId xmlns:a16="http://schemas.microsoft.com/office/drawing/2014/main" val="10005"/>
                  </a:ext>
                </a:extLst>
              </a:tr>
              <a:tr h="504000">
                <a:tc>
                  <a:txBody>
                    <a:bodyPr/>
                    <a:lstStyle/>
                    <a:p>
                      <a:pPr algn="l"/>
                      <a:r>
                        <a:rPr lang="en-GB" b="0" i="0">
                          <a:latin typeface="OpenDyslexicAlta" pitchFamily="2" charset="77"/>
                          <a:ea typeface="OpenDyslexic" charset="0"/>
                          <a:cs typeface="OpenDyslexic" charset="0"/>
                        </a:rPr>
                        <a:t>To do something in a panicked</a:t>
                      </a:r>
                      <a:r>
                        <a:rPr lang="en-GB" b="0" i="0" baseline="0">
                          <a:latin typeface="OpenDyslexicAlta" pitchFamily="2" charset="77"/>
                          <a:ea typeface="OpenDyslexic" charset="0"/>
                          <a:cs typeface="OpenDyslexic" charset="0"/>
                        </a:rPr>
                        <a:t> way because of fear</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6"/>
                  </a:ext>
                </a:extLst>
              </a:tr>
              <a:tr h="504000">
                <a:tc>
                  <a:txBody>
                    <a:bodyPr/>
                    <a:lstStyle/>
                    <a:p>
                      <a:pPr algn="l"/>
                      <a:r>
                        <a:rPr lang="en-GB" b="0" i="0">
                          <a:latin typeface="OpenDyslexicAlta" pitchFamily="2" charset="77"/>
                          <a:ea typeface="OpenDyslexic" charset="0"/>
                          <a:cs typeface="OpenDyslexic" charset="0"/>
                        </a:rPr>
                        <a:t>When</a:t>
                      </a:r>
                      <a:r>
                        <a:rPr lang="en-GB" b="0" i="0" baseline="0">
                          <a:latin typeface="OpenDyslexicAlta" pitchFamily="2" charset="77"/>
                          <a:ea typeface="OpenDyslexic" charset="0"/>
                          <a:cs typeface="OpenDyslexic" charset="0"/>
                        </a:rPr>
                        <a:t> something unplanned happens</a:t>
                      </a:r>
                      <a:endParaRPr lang="en-GB" b="0" i="0">
                        <a:latin typeface="OpenDyslexicAlta" pitchFamily="2" charset="77"/>
                        <a:ea typeface="OpenDyslexic" charset="0"/>
                        <a:cs typeface="OpenDyslexic" charset="0"/>
                      </a:endParaRPr>
                    </a:p>
                  </a:txBody>
                  <a:tcPr anchor="ctr"/>
                </a:tc>
                <a:extLst>
                  <a:ext uri="{0D108BD9-81ED-4DB2-BD59-A6C34878D82A}">
                    <a16:rowId xmlns:a16="http://schemas.microsoft.com/office/drawing/2014/main" val="10007"/>
                  </a:ext>
                </a:extLst>
              </a:tr>
              <a:tr h="504000">
                <a:tc>
                  <a:txBody>
                    <a:bodyPr/>
                    <a:lstStyle/>
                    <a:p>
                      <a:pPr algn="l"/>
                      <a:r>
                        <a:rPr lang="en-GB" b="0" i="0" dirty="0">
                          <a:latin typeface="OpenDyslexicAlta" pitchFamily="2" charset="77"/>
                          <a:ea typeface="OpenDyslexic" charset="0"/>
                          <a:cs typeface="OpenDyslexic" charset="0"/>
                        </a:rPr>
                        <a:t>When something is done for a particular reason</a:t>
                      </a:r>
                    </a:p>
                  </a:txBody>
                  <a:tcPr anchor="ctr"/>
                </a:tc>
                <a:extLst>
                  <a:ext uri="{0D108BD9-81ED-4DB2-BD59-A6C34878D82A}">
                    <a16:rowId xmlns:a16="http://schemas.microsoft.com/office/drawing/2014/main" val="1000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Something that relates to a whole country</a:t>
                      </a:r>
                    </a:p>
                  </a:txBody>
                  <a:tcPr anchor="ctr"/>
                </a:tc>
                <a:extLst>
                  <a:ext uri="{0D108BD9-81ED-4DB2-BD59-A6C34878D82A}">
                    <a16:rowId xmlns:a16="http://schemas.microsoft.com/office/drawing/2014/main" val="20282815"/>
                  </a:ext>
                </a:extLst>
              </a:tr>
            </a:tbl>
          </a:graphicData>
        </a:graphic>
      </p:graphicFrame>
      <p:sp>
        <p:nvSpPr>
          <p:cNvPr id="7" name="Oval 6"/>
          <p:cNvSpPr/>
          <p:nvPr/>
        </p:nvSpPr>
        <p:spPr>
          <a:xfrm>
            <a:off x="3201706" y="2217107"/>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8" name="Oval 7"/>
          <p:cNvSpPr/>
          <p:nvPr/>
        </p:nvSpPr>
        <p:spPr>
          <a:xfrm>
            <a:off x="3201706" y="266282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9" name="Oval 8"/>
          <p:cNvSpPr/>
          <p:nvPr/>
        </p:nvSpPr>
        <p:spPr>
          <a:xfrm>
            <a:off x="3201706" y="3119854"/>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0" name="Oval 9"/>
          <p:cNvSpPr/>
          <p:nvPr/>
        </p:nvSpPr>
        <p:spPr>
          <a:xfrm>
            <a:off x="3201706" y="3574094"/>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1" name="Oval 10"/>
          <p:cNvSpPr/>
          <p:nvPr/>
        </p:nvSpPr>
        <p:spPr>
          <a:xfrm>
            <a:off x="3201706" y="4013197"/>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Oval 11"/>
          <p:cNvSpPr/>
          <p:nvPr/>
        </p:nvSpPr>
        <p:spPr>
          <a:xfrm>
            <a:off x="3201706" y="4485540"/>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Oval 12"/>
          <p:cNvSpPr/>
          <p:nvPr/>
        </p:nvSpPr>
        <p:spPr>
          <a:xfrm>
            <a:off x="3201706" y="4939080"/>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Oval 13"/>
          <p:cNvSpPr/>
          <p:nvPr/>
        </p:nvSpPr>
        <p:spPr>
          <a:xfrm>
            <a:off x="3201706" y="5387230"/>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5" name="Oval 14"/>
          <p:cNvSpPr/>
          <p:nvPr/>
        </p:nvSpPr>
        <p:spPr>
          <a:xfrm>
            <a:off x="3201706" y="5832949"/>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6" name="Oval 15"/>
          <p:cNvSpPr/>
          <p:nvPr/>
        </p:nvSpPr>
        <p:spPr>
          <a:xfrm>
            <a:off x="3201706" y="6341658"/>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6" name="TextBox 25"/>
          <p:cNvSpPr txBox="1"/>
          <p:nvPr/>
        </p:nvSpPr>
        <p:spPr>
          <a:xfrm>
            <a:off x="5995258" y="1216159"/>
            <a:ext cx="4949665"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Match the spelling with the definition</a:t>
            </a:r>
          </a:p>
        </p:txBody>
      </p:sp>
      <p:cxnSp>
        <p:nvCxnSpPr>
          <p:cNvPr id="3" name="Straight Arrow Connector 2">
            <a:extLst>
              <a:ext uri="{FF2B5EF4-FFF2-40B4-BE49-F238E27FC236}">
                <a16:creationId xmlns:a16="http://schemas.microsoft.com/office/drawing/2014/main" id="{1E1A7D70-CB6F-3941-9F42-C066BFA543E0}"/>
              </a:ext>
            </a:extLst>
          </p:cNvPr>
          <p:cNvCxnSpPr>
            <a:cxnSpLocks/>
            <a:stCxn id="7" idx="6"/>
            <a:endCxn id="45" idx="2"/>
          </p:cNvCxnSpPr>
          <p:nvPr/>
        </p:nvCxnSpPr>
        <p:spPr>
          <a:xfrm>
            <a:off x="3352018" y="2304789"/>
            <a:ext cx="1554999" cy="1572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D81A35-2EB8-4040-BCAD-09C78BF40BCC}"/>
              </a:ext>
            </a:extLst>
          </p:cNvPr>
          <p:cNvCxnSpPr>
            <a:cxnSpLocks/>
            <a:stCxn id="8" idx="5"/>
            <a:endCxn id="48" idx="2"/>
          </p:cNvCxnSpPr>
          <p:nvPr/>
        </p:nvCxnSpPr>
        <p:spPr>
          <a:xfrm>
            <a:off x="3330005" y="2812508"/>
            <a:ext cx="1577012" cy="2084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1D4CCC8-5BC6-C14B-B9B0-E6BB5ACDDA02}"/>
              </a:ext>
            </a:extLst>
          </p:cNvPr>
          <p:cNvCxnSpPr>
            <a:cxnSpLocks/>
            <a:stCxn id="9" idx="6"/>
            <a:endCxn id="41" idx="2"/>
          </p:cNvCxnSpPr>
          <p:nvPr/>
        </p:nvCxnSpPr>
        <p:spPr>
          <a:xfrm flipV="1">
            <a:off x="3352018" y="2356846"/>
            <a:ext cx="1554999" cy="85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489F3B9-D974-6E47-9225-205C64ACB525}"/>
              </a:ext>
            </a:extLst>
          </p:cNvPr>
          <p:cNvCxnSpPr>
            <a:cxnSpLocks/>
            <a:stCxn id="10" idx="6"/>
            <a:endCxn id="43" idx="2"/>
          </p:cNvCxnSpPr>
          <p:nvPr/>
        </p:nvCxnSpPr>
        <p:spPr>
          <a:xfrm flipV="1">
            <a:off x="3352018" y="3366529"/>
            <a:ext cx="1554999" cy="295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EC2A784-0D44-A84B-94FF-3E73A5A4CB22}"/>
              </a:ext>
            </a:extLst>
          </p:cNvPr>
          <p:cNvCxnSpPr>
            <a:cxnSpLocks/>
            <a:endCxn id="42" idx="2"/>
          </p:cNvCxnSpPr>
          <p:nvPr/>
        </p:nvCxnSpPr>
        <p:spPr>
          <a:xfrm flipV="1">
            <a:off x="3376603" y="2884107"/>
            <a:ext cx="1530414" cy="1701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0CAA48C-DAE1-B440-B5F4-6940369B7A51}"/>
              </a:ext>
            </a:extLst>
          </p:cNvPr>
          <p:cNvCxnSpPr>
            <a:cxnSpLocks/>
            <a:stCxn id="14" idx="6"/>
            <a:endCxn id="39" idx="2"/>
          </p:cNvCxnSpPr>
          <p:nvPr/>
        </p:nvCxnSpPr>
        <p:spPr>
          <a:xfrm flipV="1">
            <a:off x="3352018" y="1882384"/>
            <a:ext cx="1554999" cy="3592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3085D9-5F0B-F74E-8204-D3D67BDCC458}"/>
              </a:ext>
            </a:extLst>
          </p:cNvPr>
          <p:cNvCxnSpPr>
            <a:cxnSpLocks/>
            <a:stCxn id="15" idx="6"/>
            <a:endCxn id="46" idx="2"/>
          </p:cNvCxnSpPr>
          <p:nvPr/>
        </p:nvCxnSpPr>
        <p:spPr>
          <a:xfrm flipV="1">
            <a:off x="3352018" y="4351753"/>
            <a:ext cx="1554999" cy="1568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68B9028-3FA0-124F-9A4F-5031E41FC13B}"/>
              </a:ext>
            </a:extLst>
          </p:cNvPr>
          <p:cNvCxnSpPr>
            <a:cxnSpLocks/>
            <a:stCxn id="13" idx="6"/>
          </p:cNvCxnSpPr>
          <p:nvPr/>
        </p:nvCxnSpPr>
        <p:spPr>
          <a:xfrm>
            <a:off x="3352018" y="5026762"/>
            <a:ext cx="1554999" cy="36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FE0BF94-08B2-A348-85D0-7B12C1BACC7E}"/>
              </a:ext>
            </a:extLst>
          </p:cNvPr>
          <p:cNvCxnSpPr>
            <a:cxnSpLocks/>
          </p:cNvCxnSpPr>
          <p:nvPr/>
        </p:nvCxnSpPr>
        <p:spPr>
          <a:xfrm flipV="1">
            <a:off x="3370806" y="5920631"/>
            <a:ext cx="1536211" cy="50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C2E584E-83F1-6243-A014-8E81DA37AFF6}"/>
              </a:ext>
            </a:extLst>
          </p:cNvPr>
          <p:cNvSpPr/>
          <p:nvPr/>
        </p:nvSpPr>
        <p:spPr>
          <a:xfrm>
            <a:off x="4907017" y="1794702"/>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41" name="Oval 40">
            <a:extLst>
              <a:ext uri="{FF2B5EF4-FFF2-40B4-BE49-F238E27FC236}">
                <a16:creationId xmlns:a16="http://schemas.microsoft.com/office/drawing/2014/main" id="{3C79E8BF-3BAC-F441-BE58-9AB7FF652610}"/>
              </a:ext>
            </a:extLst>
          </p:cNvPr>
          <p:cNvSpPr/>
          <p:nvPr/>
        </p:nvSpPr>
        <p:spPr>
          <a:xfrm>
            <a:off x="4907017" y="2269164"/>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42" name="Oval 41">
            <a:extLst>
              <a:ext uri="{FF2B5EF4-FFF2-40B4-BE49-F238E27FC236}">
                <a16:creationId xmlns:a16="http://schemas.microsoft.com/office/drawing/2014/main" id="{EA6DA4BA-A825-074B-9D5F-20FF77D90BFB}"/>
              </a:ext>
            </a:extLst>
          </p:cNvPr>
          <p:cNvSpPr/>
          <p:nvPr/>
        </p:nvSpPr>
        <p:spPr>
          <a:xfrm>
            <a:off x="4907017" y="279642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43" name="Oval 42">
            <a:extLst>
              <a:ext uri="{FF2B5EF4-FFF2-40B4-BE49-F238E27FC236}">
                <a16:creationId xmlns:a16="http://schemas.microsoft.com/office/drawing/2014/main" id="{6A9E2815-D773-FE4D-97CD-B3C6278F6BF0}"/>
              </a:ext>
            </a:extLst>
          </p:cNvPr>
          <p:cNvSpPr/>
          <p:nvPr/>
        </p:nvSpPr>
        <p:spPr>
          <a:xfrm>
            <a:off x="4907017" y="3278847"/>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45" name="Oval 44">
            <a:extLst>
              <a:ext uri="{FF2B5EF4-FFF2-40B4-BE49-F238E27FC236}">
                <a16:creationId xmlns:a16="http://schemas.microsoft.com/office/drawing/2014/main" id="{410F4414-C5F1-B24C-9513-D97A27845B92}"/>
              </a:ext>
            </a:extLst>
          </p:cNvPr>
          <p:cNvSpPr/>
          <p:nvPr/>
        </p:nvSpPr>
        <p:spPr>
          <a:xfrm>
            <a:off x="4907017" y="3789609"/>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46" name="Oval 45">
            <a:extLst>
              <a:ext uri="{FF2B5EF4-FFF2-40B4-BE49-F238E27FC236}">
                <a16:creationId xmlns:a16="http://schemas.microsoft.com/office/drawing/2014/main" id="{74330EFF-453D-0C40-8667-DE68A2CE78E7}"/>
              </a:ext>
            </a:extLst>
          </p:cNvPr>
          <p:cNvSpPr/>
          <p:nvPr/>
        </p:nvSpPr>
        <p:spPr>
          <a:xfrm>
            <a:off x="4907017" y="4264071"/>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48" name="Oval 47">
            <a:extLst>
              <a:ext uri="{FF2B5EF4-FFF2-40B4-BE49-F238E27FC236}">
                <a16:creationId xmlns:a16="http://schemas.microsoft.com/office/drawing/2014/main" id="{E13B292B-1558-E24C-8C74-52179B26F22F}"/>
              </a:ext>
            </a:extLst>
          </p:cNvPr>
          <p:cNvSpPr/>
          <p:nvPr/>
        </p:nvSpPr>
        <p:spPr>
          <a:xfrm>
            <a:off x="4907017" y="4809211"/>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50" name="Oval 49">
            <a:extLst>
              <a:ext uri="{FF2B5EF4-FFF2-40B4-BE49-F238E27FC236}">
                <a16:creationId xmlns:a16="http://schemas.microsoft.com/office/drawing/2014/main" id="{3AE82D8B-175F-E74C-A2D5-0C4BC6C94B65}"/>
              </a:ext>
            </a:extLst>
          </p:cNvPr>
          <p:cNvSpPr/>
          <p:nvPr/>
        </p:nvSpPr>
        <p:spPr>
          <a:xfrm>
            <a:off x="4907017" y="530089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52" name="Oval 51">
            <a:extLst>
              <a:ext uri="{FF2B5EF4-FFF2-40B4-BE49-F238E27FC236}">
                <a16:creationId xmlns:a16="http://schemas.microsoft.com/office/drawing/2014/main" id="{084834E3-7304-D442-86FC-D96E45890546}"/>
              </a:ext>
            </a:extLst>
          </p:cNvPr>
          <p:cNvSpPr/>
          <p:nvPr/>
        </p:nvSpPr>
        <p:spPr>
          <a:xfrm>
            <a:off x="4907017" y="6294718"/>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53" name="Oval 52">
            <a:extLst>
              <a:ext uri="{FF2B5EF4-FFF2-40B4-BE49-F238E27FC236}">
                <a16:creationId xmlns:a16="http://schemas.microsoft.com/office/drawing/2014/main" id="{C3901542-5B94-F142-B2F8-C3DC20622730}"/>
              </a:ext>
            </a:extLst>
          </p:cNvPr>
          <p:cNvSpPr/>
          <p:nvPr/>
        </p:nvSpPr>
        <p:spPr>
          <a:xfrm>
            <a:off x="4907017" y="5802395"/>
            <a:ext cx="150312" cy="17536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cxnSp>
        <p:nvCxnSpPr>
          <p:cNvPr id="60" name="Straight Arrow Connector 59">
            <a:extLst>
              <a:ext uri="{FF2B5EF4-FFF2-40B4-BE49-F238E27FC236}">
                <a16:creationId xmlns:a16="http://schemas.microsoft.com/office/drawing/2014/main" id="{F25D970A-D782-E142-BDDB-7DC2BD281747}"/>
              </a:ext>
            </a:extLst>
          </p:cNvPr>
          <p:cNvCxnSpPr>
            <a:cxnSpLocks/>
            <a:stCxn id="11" idx="6"/>
            <a:endCxn id="52" idx="2"/>
          </p:cNvCxnSpPr>
          <p:nvPr/>
        </p:nvCxnSpPr>
        <p:spPr>
          <a:xfrm>
            <a:off x="3352018" y="4100879"/>
            <a:ext cx="1554999" cy="228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86762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Adding the suffix </a:t>
            </a:r>
            <a:r>
              <a:rPr lang="mr-IN"/>
              <a:t>–</a:t>
            </a:r>
            <a:r>
              <a:rPr lang="en-GB"/>
              <a:t>ly.  Words which do not follow the rules.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23</a:t>
            </a:r>
          </a:p>
        </p:txBody>
      </p:sp>
    </p:spTree>
    <p:extLst>
      <p:ext uri="{BB962C8B-B14F-4D97-AF65-F5344CB8AC3E}">
        <p14:creationId xmlns:p14="http://schemas.microsoft.com/office/powerpoint/2010/main" val="15751074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Adding the suffix </a:t>
            </a:r>
            <a:r>
              <a:rPr lang="mr-IN" dirty="0"/>
              <a:t>–</a:t>
            </a:r>
            <a:r>
              <a:rPr lang="en-GB" dirty="0" err="1"/>
              <a:t>ly</a:t>
            </a:r>
            <a:r>
              <a:rPr lang="en-GB" dirty="0"/>
              <a:t>.  Words which do not follow the rules.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4077471076"/>
              </p:ext>
            </p:extLst>
          </p:nvPr>
        </p:nvGraphicFramePr>
        <p:xfrm>
          <a:off x="3429000" y="1311275"/>
          <a:ext cx="8363607" cy="497641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Some words in English do not follow the rules when adding a suffix, these just need to just be learnt. </a:t>
                      </a:r>
                    </a:p>
                  </a:txBody>
                  <a:tcPr/>
                </a:tc>
                <a:extLst>
                  <a:ext uri="{0D108BD9-81ED-4DB2-BD59-A6C34878D82A}">
                    <a16:rowId xmlns:a16="http://schemas.microsoft.com/office/drawing/2014/main" val="10000"/>
                  </a:ext>
                </a:extLst>
              </a:tr>
              <a:tr h="184885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Use the dice activity with an online dice or class set and get children to work in pairs to complete it for each word. </a:t>
                      </a:r>
                    </a:p>
                    <a:p>
                      <a:endParaRPr lang="en-GB" sz="1700" b="0" i="0" baseline="0">
                        <a:latin typeface="Muli" pitchFamily="2" charset="77"/>
                      </a:endParaRPr>
                    </a:p>
                    <a:p>
                      <a:r>
                        <a:rPr lang="en-GB" sz="1700" b="0" i="0" baseline="0">
                          <a:latin typeface="Muli" pitchFamily="2" charset="77"/>
                        </a:rPr>
                        <a:t>If they want an extra challenge they could try and do each thing for more of the words!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Complete the gap fill activity independently, after a minute of looking at the words, click the mouse to hide them and ask children t complete the spellings.</a:t>
                      </a:r>
                    </a:p>
                    <a:p>
                      <a:endParaRPr lang="en-GB" sz="1700" b="0" i="0">
                        <a:latin typeface="Muli" pitchFamily="2" charset="77"/>
                      </a:endParaRPr>
                    </a:p>
                    <a:p>
                      <a:r>
                        <a:rPr lang="en-GB" sz="1700" b="0" i="0">
                          <a:latin typeface="Muli" pitchFamily="2" charset="77"/>
                        </a:rPr>
                        <a:t>Share with a partner and then with the class.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751142188"/>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truly</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duly</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publicly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slyly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shyly</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fully</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wholly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coyly</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1972172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8547711"/>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truly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duly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publicly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slyly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shyly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wholly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coyly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7133033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Adding the suffix </a:t>
                      </a:r>
                      <a:r>
                        <a:rPr lang="mr-IN" sz="1400" b="0" i="0" dirty="0">
                          <a:latin typeface="Muli" pitchFamily="2" charset="77"/>
                        </a:rPr>
                        <a:t>–</a:t>
                      </a:r>
                      <a:r>
                        <a:rPr lang="en-GB" sz="1400" dirty="0" err="1">
                          <a:latin typeface="Muli" pitchFamily="2" charset="77"/>
                        </a:rPr>
                        <a:t>ly</a:t>
                      </a:r>
                      <a:r>
                        <a:rPr lang="en-GB" sz="1400" dirty="0">
                          <a:latin typeface="Muli" pitchFamily="2" charset="77"/>
                        </a:rPr>
                        <a:t>.  Words which do not follow the rules.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405497" y="3008165"/>
            <a:ext cx="4426523" cy="2213262"/>
          </a:xfrm>
          <a:prstGeom prst="rect">
            <a:avLst/>
          </a:prstGeom>
        </p:spPr>
      </p:pic>
      <p:sp>
        <p:nvSpPr>
          <p:cNvPr id="7" name="TextBox 6"/>
          <p:cNvSpPr txBox="1"/>
          <p:nvPr/>
        </p:nvSpPr>
        <p:spPr>
          <a:xfrm>
            <a:off x="5035550" y="2094339"/>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in a full sentence.</a:t>
            </a:r>
          </a:p>
        </p:txBody>
      </p:sp>
      <p:sp>
        <p:nvSpPr>
          <p:cNvPr id="8" name="TextBox 7"/>
          <p:cNvSpPr txBox="1"/>
          <p:nvPr/>
        </p:nvSpPr>
        <p:spPr>
          <a:xfrm>
            <a:off x="5035550" y="2856072"/>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in capital letters.</a:t>
            </a:r>
          </a:p>
        </p:txBody>
      </p:sp>
      <p:sp>
        <p:nvSpPr>
          <p:cNvPr id="9" name="TextBox 8"/>
          <p:cNvSpPr txBox="1"/>
          <p:nvPr/>
        </p:nvSpPr>
        <p:spPr>
          <a:xfrm>
            <a:off x="5035550" y="4302095"/>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in different colours.</a:t>
            </a:r>
          </a:p>
        </p:txBody>
      </p:sp>
      <p:sp>
        <p:nvSpPr>
          <p:cNvPr id="10" name="TextBox 9"/>
          <p:cNvSpPr txBox="1"/>
          <p:nvPr/>
        </p:nvSpPr>
        <p:spPr>
          <a:xfrm>
            <a:off x="5035550" y="3597548"/>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three times.</a:t>
            </a:r>
          </a:p>
        </p:txBody>
      </p:sp>
      <p:sp>
        <p:nvSpPr>
          <p:cNvPr id="11" name="TextBox 10"/>
          <p:cNvSpPr txBox="1"/>
          <p:nvPr/>
        </p:nvSpPr>
        <p:spPr>
          <a:xfrm>
            <a:off x="5035550" y="5030345"/>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what your word means.</a:t>
            </a:r>
          </a:p>
        </p:txBody>
      </p:sp>
      <p:sp>
        <p:nvSpPr>
          <p:cNvPr id="12" name="TextBox 11"/>
          <p:cNvSpPr txBox="1"/>
          <p:nvPr/>
        </p:nvSpPr>
        <p:spPr>
          <a:xfrm>
            <a:off x="5035550" y="5758595"/>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Spell the word out loud.</a:t>
            </a:r>
          </a:p>
        </p:txBody>
      </p:sp>
      <p:sp>
        <p:nvSpPr>
          <p:cNvPr id="13" name="Rectangle 12"/>
          <p:cNvSpPr/>
          <p:nvPr/>
        </p:nvSpPr>
        <p:spPr>
          <a:xfrm>
            <a:off x="3512127" y="1428194"/>
            <a:ext cx="8549986" cy="338554"/>
          </a:xfrm>
          <a:prstGeom prst="rect">
            <a:avLst/>
          </a:prstGeom>
          <a:solidFill>
            <a:schemeClr val="accent5">
              <a:lumMod val="60000"/>
              <a:lumOff val="40000"/>
            </a:schemeClr>
          </a:solidFill>
          <a:ln>
            <a:solidFill>
              <a:schemeClr val="tx1"/>
            </a:solidFill>
          </a:ln>
        </p:spPr>
        <p:txBody>
          <a:bodyPr wrap="square">
            <a:spAutoFit/>
          </a:bodyPr>
          <a:lstStyle/>
          <a:p>
            <a:pPr algn="ctr"/>
            <a:r>
              <a:rPr lang="en-GB" sz="1600">
                <a:latin typeface="OpenDyslexicAlta" pitchFamily="2" charset="77"/>
                <a:ea typeface="OpenDyslexic" charset="0"/>
                <a:cs typeface="OpenDyslexic" charset="0"/>
              </a:rPr>
              <a:t>Roll a die or ask someone to pick a number from 1-6 for each spelling.</a:t>
            </a:r>
          </a:p>
        </p:txBody>
      </p:sp>
      <p:sp>
        <p:nvSpPr>
          <p:cNvPr id="14" name="Rectangle 13">
            <a:extLst>
              <a:ext uri="{FF2B5EF4-FFF2-40B4-BE49-F238E27FC236}">
                <a16:creationId xmlns:a16="http://schemas.microsoft.com/office/drawing/2014/main" id="{8DF7CB43-6F1E-4EF7-A552-664DC6D667FF}"/>
              </a:ext>
            </a:extLst>
          </p:cNvPr>
          <p:cNvSpPr/>
          <p:nvPr/>
        </p:nvSpPr>
        <p:spPr>
          <a:xfrm>
            <a:off x="3512127" y="6363261"/>
            <a:ext cx="8349569" cy="338554"/>
          </a:xfrm>
          <a:prstGeom prst="rect">
            <a:avLst/>
          </a:prstGeom>
          <a:solidFill>
            <a:schemeClr val="accent5">
              <a:lumMod val="60000"/>
              <a:lumOff val="40000"/>
            </a:schemeClr>
          </a:solidFill>
          <a:ln>
            <a:solidFill>
              <a:schemeClr val="tx1"/>
            </a:solidFill>
          </a:ln>
        </p:spPr>
        <p:txBody>
          <a:bodyPr wrap="square">
            <a:spAutoFit/>
          </a:bodyPr>
          <a:lstStyle/>
          <a:p>
            <a:pPr algn="ctr"/>
            <a:r>
              <a:rPr lang="en-GB" sz="1600">
                <a:latin typeface="OpenDyslexicAlta" pitchFamily="2" charset="77"/>
                <a:ea typeface="OpenDyslexic" charset="0"/>
                <a:cs typeface="OpenDyslexic" charset="0"/>
              </a:rPr>
              <a:t>To challenge yourself, why not do all of the numbers for each spelling!</a:t>
            </a:r>
          </a:p>
        </p:txBody>
      </p:sp>
    </p:spTree>
    <p:extLst>
      <p:ext uri="{BB962C8B-B14F-4D97-AF65-F5344CB8AC3E}">
        <p14:creationId xmlns:p14="http://schemas.microsoft.com/office/powerpoint/2010/main" val="29346710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75295834"/>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truly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duly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publicly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slyly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shyly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wholly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coyly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198167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Adding the suffix </a:t>
                      </a:r>
                      <a:r>
                        <a:rPr lang="mr-IN" sz="1400" b="0" i="0" dirty="0"/>
                        <a:t>–</a:t>
                      </a:r>
                      <a:r>
                        <a:rPr lang="en-GB" sz="1400" dirty="0" err="1"/>
                        <a:t>ly</a:t>
                      </a:r>
                      <a:r>
                        <a:rPr lang="en-GB" sz="1400" dirty="0"/>
                        <a:t>.  Words which do not follow the rules.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endParaRPr>
                    </a:p>
                    <a:p>
                      <a:endParaRPr lang="en-GB" sz="1400" dirty="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94590039"/>
              </p:ext>
            </p:extLst>
          </p:nvPr>
        </p:nvGraphicFramePr>
        <p:xfrm>
          <a:off x="3504539" y="1600196"/>
          <a:ext cx="8442532" cy="5029200"/>
        </p:xfrm>
        <a:graphic>
          <a:graphicData uri="http://schemas.openxmlformats.org/drawingml/2006/table">
            <a:tbl>
              <a:tblPr firstRow="1" bandRow="1">
                <a:tableStyleId>{5940675A-B579-460E-94D1-54222C63F5DA}</a:tableStyleId>
              </a:tblPr>
              <a:tblGrid>
                <a:gridCol w="4221266">
                  <a:extLst>
                    <a:ext uri="{9D8B030D-6E8A-4147-A177-3AD203B41FA5}">
                      <a16:colId xmlns:a16="http://schemas.microsoft.com/office/drawing/2014/main" val="20000"/>
                    </a:ext>
                  </a:extLst>
                </a:gridCol>
                <a:gridCol w="4221266">
                  <a:extLst>
                    <a:ext uri="{9D8B030D-6E8A-4147-A177-3AD203B41FA5}">
                      <a16:colId xmlns:a16="http://schemas.microsoft.com/office/drawing/2014/main" val="20001"/>
                    </a:ext>
                  </a:extLst>
                </a:gridCol>
              </a:tblGrid>
              <a:tr h="838200">
                <a:tc gridSpan="2">
                  <a:txBody>
                    <a:bodyPr/>
                    <a:lstStyle/>
                    <a:p>
                      <a:r>
                        <a:rPr lang="en-GB" b="0" i="0">
                          <a:latin typeface="OpenDyslexicAlta" pitchFamily="2" charset="77"/>
                          <a:ea typeface="OpenDyslexic" charset="0"/>
                          <a:cs typeface="OpenDyslexic" charset="0"/>
                        </a:rPr>
                        <a:t>Click the mouse to cover up the spelling list and see if you can work out what each of these words is!</a:t>
                      </a:r>
                    </a:p>
                  </a:txBody>
                  <a:tcP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2800" b="0" i="0" dirty="0">
                          <a:latin typeface="OpenDyslexicAlta" pitchFamily="2" charset="77"/>
                          <a:ea typeface="OpenDyslexic" charset="0"/>
                          <a:cs typeface="OpenDyslexic" charset="0"/>
                        </a:rPr>
                        <a:t>tr _ _ _</a:t>
                      </a:r>
                    </a:p>
                  </a:txBody>
                  <a:tcPr/>
                </a:tc>
                <a:tc>
                  <a:txBody>
                    <a:bodyPr/>
                    <a:lstStyle/>
                    <a:p>
                      <a:pPr algn="ctr"/>
                      <a:r>
                        <a:rPr lang="en-GB" sz="2800" b="0" i="0">
                          <a:latin typeface="OpenDyslexicAlta" pitchFamily="2" charset="77"/>
                          <a:ea typeface="OpenDyslexic" charset="0"/>
                          <a:cs typeface="OpenDyslexic" charset="0"/>
                        </a:rPr>
                        <a:t>d _ _ l _</a:t>
                      </a:r>
                    </a:p>
                  </a:txBody>
                  <a:tcPr/>
                </a:tc>
                <a:extLst>
                  <a:ext uri="{0D108BD9-81ED-4DB2-BD59-A6C34878D82A}">
                    <a16:rowId xmlns:a16="http://schemas.microsoft.com/office/drawing/2014/main" val="10001"/>
                  </a:ext>
                </a:extLst>
              </a:tr>
              <a:tr h="838200">
                <a:tc>
                  <a:txBody>
                    <a:bodyPr/>
                    <a:lstStyle/>
                    <a:p>
                      <a:pPr algn="ctr"/>
                      <a:r>
                        <a:rPr lang="en-GB" sz="2800" b="0" i="0" dirty="0">
                          <a:latin typeface="OpenDyslexicAlta" pitchFamily="2" charset="77"/>
                          <a:ea typeface="OpenDyslexic" charset="0"/>
                          <a:cs typeface="OpenDyslexic" charset="0"/>
                        </a:rPr>
                        <a:t>s _ _ _ _</a:t>
                      </a:r>
                    </a:p>
                  </a:txBody>
                  <a:tcPr/>
                </a:tc>
                <a:tc>
                  <a:txBody>
                    <a:bodyPr/>
                    <a:lstStyle/>
                    <a:p>
                      <a:pPr algn="ctr"/>
                      <a:r>
                        <a:rPr lang="en-GB" sz="2800" b="0" i="0" err="1">
                          <a:latin typeface="OpenDyslexicAlta" pitchFamily="2" charset="77"/>
                          <a:ea typeface="OpenDyslexic" charset="0"/>
                          <a:cs typeface="OpenDyslexic" charset="0"/>
                        </a:rPr>
                        <a:t>sh</a:t>
                      </a:r>
                      <a:r>
                        <a:rPr lang="en-GB" sz="2800" b="0" i="0">
                          <a:latin typeface="OpenDyslexicAlta" pitchFamily="2" charset="77"/>
                          <a:ea typeface="OpenDyslexic" charset="0"/>
                          <a:cs typeface="OpenDyslexic" charset="0"/>
                        </a:rPr>
                        <a:t> _ _ _</a:t>
                      </a:r>
                    </a:p>
                  </a:txBody>
                  <a:tcPr/>
                </a:tc>
                <a:extLst>
                  <a:ext uri="{0D108BD9-81ED-4DB2-BD59-A6C34878D82A}">
                    <a16:rowId xmlns:a16="http://schemas.microsoft.com/office/drawing/2014/main" val="10002"/>
                  </a:ext>
                </a:extLst>
              </a:tr>
              <a:tr h="838200">
                <a:tc>
                  <a:txBody>
                    <a:bodyPr/>
                    <a:lstStyle/>
                    <a:p>
                      <a:pPr algn="ctr"/>
                      <a:r>
                        <a:rPr lang="en-GB" sz="2800" b="0" i="0" dirty="0">
                          <a:latin typeface="OpenDyslexicAlta" pitchFamily="2" charset="77"/>
                          <a:ea typeface="OpenDyslexic" charset="0"/>
                          <a:cs typeface="OpenDyslexic" charset="0"/>
                        </a:rPr>
                        <a:t>f _ _ _ y</a:t>
                      </a:r>
                    </a:p>
                  </a:txBody>
                  <a:tcPr/>
                </a:tc>
                <a:tc>
                  <a:txBody>
                    <a:bodyPr/>
                    <a:lstStyle/>
                    <a:p>
                      <a:pPr algn="ctr"/>
                      <a:r>
                        <a:rPr lang="en-GB" sz="2800" b="0" i="0">
                          <a:latin typeface="OpenDyslexicAlta" pitchFamily="2" charset="77"/>
                          <a:ea typeface="OpenDyslexic" charset="0"/>
                          <a:cs typeface="OpenDyslexic" charset="0"/>
                        </a:rPr>
                        <a:t>_ o _ _ y</a:t>
                      </a:r>
                    </a:p>
                  </a:txBody>
                  <a:tcPr/>
                </a:tc>
                <a:extLst>
                  <a:ext uri="{0D108BD9-81ED-4DB2-BD59-A6C34878D82A}">
                    <a16:rowId xmlns:a16="http://schemas.microsoft.com/office/drawing/2014/main" val="10003"/>
                  </a:ext>
                </a:extLst>
              </a:tr>
              <a:tr h="838200">
                <a:tc>
                  <a:txBody>
                    <a:bodyPr/>
                    <a:lstStyle/>
                    <a:p>
                      <a:pPr algn="ctr"/>
                      <a:r>
                        <a:rPr lang="en-GB" sz="2800" b="0" i="0" dirty="0" err="1">
                          <a:latin typeface="OpenDyslexicAlta" pitchFamily="2" charset="77"/>
                          <a:ea typeface="OpenDyslexic" charset="0"/>
                          <a:cs typeface="OpenDyslexic" charset="0"/>
                        </a:rPr>
                        <a:t>wh</a:t>
                      </a:r>
                      <a:r>
                        <a:rPr lang="en-GB" sz="2800" b="0" i="0" dirty="0">
                          <a:latin typeface="OpenDyslexicAlta" pitchFamily="2" charset="77"/>
                          <a:ea typeface="OpenDyslexic" charset="0"/>
                          <a:cs typeface="OpenDyslexic" charset="0"/>
                        </a:rPr>
                        <a:t> _ _ _ _</a:t>
                      </a:r>
                    </a:p>
                  </a:txBody>
                  <a:tcPr/>
                </a:tc>
                <a:tc>
                  <a:txBody>
                    <a:bodyPr/>
                    <a:lstStyle/>
                    <a:p>
                      <a:pPr algn="ctr"/>
                      <a:r>
                        <a:rPr lang="en-GB" sz="2800" b="0" i="0" dirty="0">
                          <a:latin typeface="OpenDyslexicAlta" pitchFamily="2" charset="77"/>
                          <a:ea typeface="OpenDyslexic" charset="0"/>
                          <a:cs typeface="OpenDyslexic" charset="0"/>
                        </a:rPr>
                        <a:t>_ u l _</a:t>
                      </a:r>
                    </a:p>
                  </a:txBody>
                  <a:tcPr/>
                </a:tc>
                <a:extLst>
                  <a:ext uri="{0D108BD9-81ED-4DB2-BD59-A6C34878D82A}">
                    <a16:rowId xmlns:a16="http://schemas.microsoft.com/office/drawing/2014/main" val="10004"/>
                  </a:ext>
                </a:extLst>
              </a:tr>
              <a:tr h="838200">
                <a:tc>
                  <a:txBody>
                    <a:bodyPr/>
                    <a:lstStyle/>
                    <a:p>
                      <a:pPr algn="ctr"/>
                      <a:r>
                        <a:rPr lang="en-GB" sz="2800" b="0" i="0">
                          <a:latin typeface="OpenDyslexicAlta" pitchFamily="2" charset="77"/>
                          <a:ea typeface="OpenDyslexic" charset="0"/>
                          <a:cs typeface="OpenDyslexic" charset="0"/>
                        </a:rPr>
                        <a:t>p _ b _i _ _ y</a:t>
                      </a:r>
                    </a:p>
                  </a:txBody>
                  <a:tcPr/>
                </a:tc>
                <a:tc>
                  <a:txBody>
                    <a:bodyPr/>
                    <a:lstStyle/>
                    <a:p>
                      <a:pPr algn="ctr"/>
                      <a:r>
                        <a:rPr lang="en-GB" sz="2800" b="0" i="0" dirty="0">
                          <a:latin typeface="OpenDyslexicAlta" pitchFamily="2" charset="77"/>
                          <a:ea typeface="OpenDyslexic" charset="0"/>
                          <a:cs typeface="OpenDyslexic" charset="0"/>
                        </a:rPr>
                        <a:t>_ a _ _ </a:t>
                      </a:r>
                      <a:r>
                        <a:rPr lang="en-GB" sz="2800" b="0" i="0" dirty="0" err="1">
                          <a:latin typeface="OpenDyslexicAlta" pitchFamily="2" charset="77"/>
                          <a:ea typeface="OpenDyslexic" charset="0"/>
                          <a:cs typeface="OpenDyslexic" charset="0"/>
                        </a:rPr>
                        <a:t>i</a:t>
                      </a:r>
                      <a:r>
                        <a:rPr lang="en-GB" sz="2800" b="0" i="0" dirty="0">
                          <a:latin typeface="OpenDyslexicAlta" pitchFamily="2" charset="77"/>
                          <a:ea typeface="OpenDyslexic" charset="0"/>
                          <a:cs typeface="OpenDyslexic" charset="0"/>
                        </a:rPr>
                        <a:t> _ y</a:t>
                      </a:r>
                    </a:p>
                  </a:txBody>
                  <a:tcPr/>
                </a:tc>
                <a:extLst>
                  <a:ext uri="{0D108BD9-81ED-4DB2-BD59-A6C34878D82A}">
                    <a16:rowId xmlns:a16="http://schemas.microsoft.com/office/drawing/2014/main" val="10005"/>
                  </a:ext>
                </a:extLst>
              </a:tr>
            </a:tbl>
          </a:graphicData>
        </a:graphic>
      </p:graphicFrame>
      <p:sp>
        <p:nvSpPr>
          <p:cNvPr id="3" name="Rectangle: Rounded Corners 2">
            <a:extLst>
              <a:ext uri="{FF2B5EF4-FFF2-40B4-BE49-F238E27FC236}">
                <a16:creationId xmlns:a16="http://schemas.microsoft.com/office/drawing/2014/main" id="{F99FB7DE-C663-49C9-9670-F9399B574C69}"/>
              </a:ext>
            </a:extLst>
          </p:cNvPr>
          <p:cNvSpPr/>
          <p:nvPr/>
        </p:nvSpPr>
        <p:spPr>
          <a:xfrm>
            <a:off x="401934" y="1478070"/>
            <a:ext cx="3014506" cy="5201743"/>
          </a:xfrm>
          <a:prstGeom prst="roundRect">
            <a:avLst>
              <a:gd name="adj" fmla="val 3370"/>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Tree>
    <p:extLst>
      <p:ext uri="{BB962C8B-B14F-4D97-AF65-F5344CB8AC3E}">
        <p14:creationId xmlns:p14="http://schemas.microsoft.com/office/powerpoint/2010/main" val="2208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truly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duly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publicly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slyly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shyly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wholly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coyly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1327259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600" b="0" i="0" dirty="0">
                          <a:latin typeface="Muli" pitchFamily="2" charset="77"/>
                        </a:rPr>
                        <a:t>Adding the suffix </a:t>
                      </a:r>
                      <a:r>
                        <a:rPr lang="mr-IN" sz="1600" b="0" i="0" dirty="0"/>
                        <a:t>–</a:t>
                      </a:r>
                      <a:r>
                        <a:rPr lang="en-GB" sz="1600" dirty="0" err="1"/>
                        <a:t>ly</a:t>
                      </a:r>
                      <a:r>
                        <a:rPr lang="en-GB" sz="1600" dirty="0"/>
                        <a:t>.  Words which do not follow the rules.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baseline="0" dirty="0">
                        <a:solidFill>
                          <a:srgbClr val="FF0000"/>
                        </a:solidFill>
                      </a:endParaRPr>
                    </a:p>
                    <a:p>
                      <a:r>
                        <a:rPr lang="en-GB" sz="1800" dirty="0">
                          <a:solidFill>
                            <a:srgbClr val="FF3860"/>
                          </a:solidFill>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3288220"/>
              </p:ext>
            </p:extLst>
          </p:nvPr>
        </p:nvGraphicFramePr>
        <p:xfrm>
          <a:off x="3504539" y="1600196"/>
          <a:ext cx="8442532" cy="5029200"/>
        </p:xfrm>
        <a:graphic>
          <a:graphicData uri="http://schemas.openxmlformats.org/drawingml/2006/table">
            <a:tbl>
              <a:tblPr firstRow="1" bandRow="1">
                <a:tableStyleId>{5940675A-B579-460E-94D1-54222C63F5DA}</a:tableStyleId>
              </a:tblPr>
              <a:tblGrid>
                <a:gridCol w="4221266">
                  <a:extLst>
                    <a:ext uri="{9D8B030D-6E8A-4147-A177-3AD203B41FA5}">
                      <a16:colId xmlns:a16="http://schemas.microsoft.com/office/drawing/2014/main" val="20000"/>
                    </a:ext>
                  </a:extLst>
                </a:gridCol>
                <a:gridCol w="4221266">
                  <a:extLst>
                    <a:ext uri="{9D8B030D-6E8A-4147-A177-3AD203B41FA5}">
                      <a16:colId xmlns:a16="http://schemas.microsoft.com/office/drawing/2014/main" val="20001"/>
                    </a:ext>
                  </a:extLst>
                </a:gridCol>
              </a:tblGrid>
              <a:tr h="838200">
                <a:tc gridSpan="2">
                  <a:txBody>
                    <a:bodyPr/>
                    <a:lstStyle/>
                    <a:p>
                      <a:r>
                        <a:rPr lang="en-GB" b="0" i="0">
                          <a:latin typeface="OpenDyslexicAlta" pitchFamily="2" charset="77"/>
                          <a:ea typeface="OpenDyslexic" charset="0"/>
                          <a:cs typeface="OpenDyslexic" charset="0"/>
                        </a:rPr>
                        <a:t>Click the mouse to cover up the spelling list and see if you can work out what each of these words is!</a:t>
                      </a:r>
                    </a:p>
                  </a:txBody>
                  <a:tcP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2400" b="0" i="0" dirty="0">
                          <a:latin typeface="OpenDyslexicAlta" pitchFamily="2" charset="77"/>
                          <a:ea typeface="OpenDyslexic" charset="0"/>
                          <a:cs typeface="OpenDyslexic" charset="0"/>
                        </a:rPr>
                        <a:t>tr </a:t>
                      </a:r>
                      <a:r>
                        <a:rPr lang="en-GB" sz="2400" b="0" i="0" u="sng" dirty="0">
                          <a:solidFill>
                            <a:srgbClr val="FF3860"/>
                          </a:solidFill>
                          <a:latin typeface="OpenDyslexicAlta" pitchFamily="2" charset="77"/>
                          <a:ea typeface="OpenDyslexic" charset="0"/>
                          <a:cs typeface="OpenDyslexic" charset="0"/>
                        </a:rPr>
                        <a:t>u</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y</a:t>
                      </a:r>
                    </a:p>
                  </a:txBody>
                  <a:tcPr/>
                </a:tc>
                <a:tc>
                  <a:txBody>
                    <a:bodyPr/>
                    <a:lstStyle/>
                    <a:p>
                      <a:pPr algn="ctr"/>
                      <a:r>
                        <a:rPr lang="en-GB" sz="2400" b="0" i="0" dirty="0">
                          <a:latin typeface="OpenDyslexicAlta" pitchFamily="2" charset="77"/>
                          <a:ea typeface="OpenDyslexic" charset="0"/>
                          <a:cs typeface="OpenDyslexic" charset="0"/>
                        </a:rPr>
                        <a:t>d </a:t>
                      </a:r>
                      <a:r>
                        <a:rPr lang="en-GB" sz="2400" b="0" i="0" u="sng" dirty="0">
                          <a:solidFill>
                            <a:srgbClr val="FF3860"/>
                          </a:solidFill>
                          <a:latin typeface="OpenDyslexicAlta" pitchFamily="2" charset="77"/>
                          <a:ea typeface="OpenDyslexic" charset="0"/>
                          <a:cs typeface="OpenDyslexic" charset="0"/>
                        </a:rPr>
                        <a:t>a</a:t>
                      </a:r>
                      <a:r>
                        <a:rPr lang="en-GB" sz="2400" b="0" i="0" dirty="0">
                          <a:latin typeface="OpenDyslexicAlta" pitchFamily="2" charset="77"/>
                          <a:ea typeface="OpenDyslexic" charset="0"/>
                          <a:cs typeface="OpenDyslexic" charset="0"/>
                        </a:rPr>
                        <a:t> </a:t>
                      </a:r>
                      <a:r>
                        <a:rPr lang="en-GB" sz="2400" b="0" i="0" u="sng" dirty="0" err="1">
                          <a:solidFill>
                            <a:srgbClr val="FF3860"/>
                          </a:solidFill>
                          <a:latin typeface="OpenDyslexicAlta" pitchFamily="2" charset="77"/>
                          <a:ea typeface="OpenDyslexic" charset="0"/>
                          <a:cs typeface="OpenDyslexic" charset="0"/>
                        </a:rPr>
                        <a:t>i</a:t>
                      </a:r>
                      <a:r>
                        <a:rPr lang="en-GB" sz="2400" b="0" i="0" dirty="0">
                          <a:latin typeface="OpenDyslexicAlta" pitchFamily="2" charset="77"/>
                          <a:ea typeface="OpenDyslexic" charset="0"/>
                          <a:cs typeface="OpenDyslexic" charset="0"/>
                        </a:rPr>
                        <a:t> l </a:t>
                      </a:r>
                      <a:r>
                        <a:rPr lang="en-GB" sz="2400" b="0" i="0" u="sng" dirty="0">
                          <a:solidFill>
                            <a:srgbClr val="FF3860"/>
                          </a:solidFill>
                          <a:latin typeface="OpenDyslexicAlta" pitchFamily="2" charset="77"/>
                          <a:ea typeface="OpenDyslexic" charset="0"/>
                          <a:cs typeface="OpenDyslexic" charset="0"/>
                        </a:rPr>
                        <a:t>y</a:t>
                      </a:r>
                    </a:p>
                  </a:txBody>
                  <a:tcPr/>
                </a:tc>
                <a:extLst>
                  <a:ext uri="{0D108BD9-81ED-4DB2-BD59-A6C34878D82A}">
                    <a16:rowId xmlns:a16="http://schemas.microsoft.com/office/drawing/2014/main" val="10001"/>
                  </a:ext>
                </a:extLst>
              </a:tr>
              <a:tr h="838200">
                <a:tc>
                  <a:txBody>
                    <a:bodyPr/>
                    <a:lstStyle/>
                    <a:p>
                      <a:pPr algn="ctr"/>
                      <a:r>
                        <a:rPr lang="en-GB" sz="2400" b="0" i="0" dirty="0">
                          <a:latin typeface="OpenDyslexicAlta" pitchFamily="2" charset="77"/>
                          <a:ea typeface="OpenDyslexic" charset="0"/>
                          <a:cs typeface="OpenDyslexic" charset="0"/>
                        </a:rPr>
                        <a:t>s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y</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y</a:t>
                      </a:r>
                    </a:p>
                  </a:txBody>
                  <a:tcPr/>
                </a:tc>
                <a:tc>
                  <a:txBody>
                    <a:bodyPr/>
                    <a:lstStyle/>
                    <a:p>
                      <a:pPr algn="ctr"/>
                      <a:r>
                        <a:rPr lang="en-GB" sz="2400" b="0" i="0" dirty="0" err="1">
                          <a:latin typeface="OpenDyslexicAlta" pitchFamily="2" charset="77"/>
                          <a:ea typeface="OpenDyslexic" charset="0"/>
                          <a:cs typeface="OpenDyslexic" charset="0"/>
                        </a:rPr>
                        <a:t>sh</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y</a:t>
                      </a:r>
                      <a:r>
                        <a:rPr lang="en-GB" sz="2400" b="0" i="0" u="none" dirty="0">
                          <a:solidFill>
                            <a:srgbClr val="FF3860"/>
                          </a:solidFill>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y</a:t>
                      </a:r>
                    </a:p>
                  </a:txBody>
                  <a:tcPr/>
                </a:tc>
                <a:extLst>
                  <a:ext uri="{0D108BD9-81ED-4DB2-BD59-A6C34878D82A}">
                    <a16:rowId xmlns:a16="http://schemas.microsoft.com/office/drawing/2014/main" val="10002"/>
                  </a:ext>
                </a:extLst>
              </a:tr>
              <a:tr h="838200">
                <a:tc>
                  <a:txBody>
                    <a:bodyPr/>
                    <a:lstStyle/>
                    <a:p>
                      <a:pPr algn="ctr"/>
                      <a:r>
                        <a:rPr lang="en-GB" sz="2400" b="0" i="0" dirty="0">
                          <a:latin typeface="OpenDyslexicAlta" pitchFamily="2" charset="77"/>
                          <a:ea typeface="OpenDyslexic" charset="0"/>
                          <a:cs typeface="OpenDyslexic" charset="0"/>
                        </a:rPr>
                        <a:t>f </a:t>
                      </a:r>
                      <a:r>
                        <a:rPr lang="en-GB" sz="2400" b="0" i="0" u="sng" dirty="0">
                          <a:solidFill>
                            <a:srgbClr val="FF3860"/>
                          </a:solidFill>
                          <a:latin typeface="OpenDyslexicAlta" pitchFamily="2" charset="77"/>
                          <a:ea typeface="OpenDyslexic" charset="0"/>
                          <a:cs typeface="OpenDyslexic" charset="0"/>
                        </a:rPr>
                        <a:t>u</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y</a:t>
                      </a:r>
                    </a:p>
                  </a:txBody>
                  <a:tcPr/>
                </a:tc>
                <a:tc>
                  <a:txBody>
                    <a:bodyPr/>
                    <a:lstStyle/>
                    <a:p>
                      <a:pPr algn="ctr"/>
                      <a:r>
                        <a:rPr lang="en-GB" sz="2400" b="0" i="0" u="sng" dirty="0">
                          <a:solidFill>
                            <a:srgbClr val="FF3860"/>
                          </a:solidFill>
                          <a:latin typeface="OpenDyslexicAlta" pitchFamily="2" charset="77"/>
                          <a:ea typeface="OpenDyslexic" charset="0"/>
                          <a:cs typeface="OpenDyslexic" charset="0"/>
                        </a:rPr>
                        <a:t>c</a:t>
                      </a:r>
                      <a:r>
                        <a:rPr lang="en-GB" sz="2400" b="0" i="0" dirty="0">
                          <a:latin typeface="OpenDyslexicAlta" pitchFamily="2" charset="77"/>
                          <a:ea typeface="OpenDyslexic" charset="0"/>
                          <a:cs typeface="OpenDyslexic" charset="0"/>
                        </a:rPr>
                        <a:t> o </a:t>
                      </a:r>
                      <a:r>
                        <a:rPr lang="en-GB" sz="2400" b="0" i="0" u="sng" dirty="0">
                          <a:solidFill>
                            <a:srgbClr val="FF3860"/>
                          </a:solidFill>
                          <a:latin typeface="OpenDyslexicAlta" pitchFamily="2" charset="77"/>
                          <a:ea typeface="OpenDyslexic" charset="0"/>
                          <a:cs typeface="OpenDyslexic" charset="0"/>
                        </a:rPr>
                        <a:t>y</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y</a:t>
                      </a:r>
                    </a:p>
                  </a:txBody>
                  <a:tcPr/>
                </a:tc>
                <a:extLst>
                  <a:ext uri="{0D108BD9-81ED-4DB2-BD59-A6C34878D82A}">
                    <a16:rowId xmlns:a16="http://schemas.microsoft.com/office/drawing/2014/main" val="10003"/>
                  </a:ext>
                </a:extLst>
              </a:tr>
              <a:tr h="838200">
                <a:tc>
                  <a:txBody>
                    <a:bodyPr/>
                    <a:lstStyle/>
                    <a:p>
                      <a:pPr algn="ctr"/>
                      <a:r>
                        <a:rPr lang="en-GB" sz="2400" b="0" i="0" dirty="0" err="1">
                          <a:latin typeface="OpenDyslexicAlta" pitchFamily="2" charset="77"/>
                          <a:ea typeface="OpenDyslexic" charset="0"/>
                          <a:cs typeface="OpenDyslexic" charset="0"/>
                        </a:rPr>
                        <a:t>wh</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o</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y</a:t>
                      </a:r>
                    </a:p>
                  </a:txBody>
                  <a:tcPr/>
                </a:tc>
                <a:tc>
                  <a:txBody>
                    <a:bodyPr/>
                    <a:lstStyle/>
                    <a:p>
                      <a:pPr algn="ctr"/>
                      <a:r>
                        <a:rPr lang="en-GB" sz="2400" b="0" i="0" u="sng" dirty="0">
                          <a:solidFill>
                            <a:srgbClr val="FF3860"/>
                          </a:solidFill>
                          <a:latin typeface="OpenDyslexicAlta" pitchFamily="2" charset="77"/>
                          <a:ea typeface="OpenDyslexic" charset="0"/>
                          <a:cs typeface="OpenDyslexic" charset="0"/>
                        </a:rPr>
                        <a:t>d</a:t>
                      </a:r>
                      <a:r>
                        <a:rPr lang="en-GB" sz="2400" b="0" i="0" dirty="0">
                          <a:latin typeface="OpenDyslexicAlta" pitchFamily="2" charset="77"/>
                          <a:ea typeface="OpenDyslexic" charset="0"/>
                          <a:cs typeface="OpenDyslexic" charset="0"/>
                        </a:rPr>
                        <a:t> u l </a:t>
                      </a:r>
                      <a:r>
                        <a:rPr lang="en-GB" sz="2400" b="0" i="0" u="sng" dirty="0">
                          <a:solidFill>
                            <a:srgbClr val="FF3860"/>
                          </a:solidFill>
                          <a:latin typeface="OpenDyslexicAlta" pitchFamily="2" charset="77"/>
                          <a:ea typeface="OpenDyslexic" charset="0"/>
                          <a:cs typeface="OpenDyslexic" charset="0"/>
                        </a:rPr>
                        <a:t>y</a:t>
                      </a:r>
                    </a:p>
                  </a:txBody>
                  <a:tcPr/>
                </a:tc>
                <a:extLst>
                  <a:ext uri="{0D108BD9-81ED-4DB2-BD59-A6C34878D82A}">
                    <a16:rowId xmlns:a16="http://schemas.microsoft.com/office/drawing/2014/main" val="10004"/>
                  </a:ext>
                </a:extLst>
              </a:tr>
              <a:tr h="838200">
                <a:tc>
                  <a:txBody>
                    <a:bodyPr/>
                    <a:lstStyle/>
                    <a:p>
                      <a:pPr algn="ctr"/>
                      <a:r>
                        <a:rPr lang="en-GB" sz="2400" b="0" i="0" dirty="0">
                          <a:latin typeface="OpenDyslexicAlta" pitchFamily="2" charset="77"/>
                          <a:ea typeface="OpenDyslexic" charset="0"/>
                          <a:cs typeface="OpenDyslexic" charset="0"/>
                        </a:rPr>
                        <a:t>p </a:t>
                      </a:r>
                      <a:r>
                        <a:rPr lang="en-GB" sz="2400" b="0" i="0" u="sng" dirty="0">
                          <a:solidFill>
                            <a:srgbClr val="FF3860"/>
                          </a:solidFill>
                          <a:latin typeface="OpenDyslexicAlta" pitchFamily="2" charset="77"/>
                          <a:ea typeface="OpenDyslexic" charset="0"/>
                          <a:cs typeface="OpenDyslexic" charset="0"/>
                        </a:rPr>
                        <a:t>u</a:t>
                      </a:r>
                      <a:r>
                        <a:rPr lang="en-GB" sz="2400" b="0" i="0" dirty="0">
                          <a:latin typeface="OpenDyslexicAlta" pitchFamily="2" charset="77"/>
                          <a:ea typeface="OpenDyslexic" charset="0"/>
                          <a:cs typeface="OpenDyslexic" charset="0"/>
                        </a:rPr>
                        <a:t> b </a:t>
                      </a:r>
                      <a:r>
                        <a:rPr lang="en-GB" sz="2400" b="0" i="0" u="sng" dirty="0">
                          <a:solidFill>
                            <a:srgbClr val="FF3860"/>
                          </a:solidFill>
                          <a:latin typeface="OpenDyslexicAlta" pitchFamily="2" charset="77"/>
                          <a:ea typeface="OpenDyslexic" charset="0"/>
                          <a:cs typeface="OpenDyslexic" charset="0"/>
                        </a:rPr>
                        <a:t>l</a:t>
                      </a:r>
                      <a:r>
                        <a:rPr lang="en-GB" sz="2400" b="0" i="0" u="none" dirty="0">
                          <a:solidFill>
                            <a:srgbClr val="FF3860"/>
                          </a:solidFill>
                          <a:latin typeface="OpenDyslexicAlta" pitchFamily="2" charset="77"/>
                          <a:ea typeface="OpenDyslexic" charset="0"/>
                          <a:cs typeface="OpenDyslexic" charset="0"/>
                        </a:rPr>
                        <a:t> </a:t>
                      </a:r>
                      <a:r>
                        <a:rPr lang="en-GB" sz="2400" b="0" i="0" dirty="0" err="1">
                          <a:latin typeface="OpenDyslexicAlta" pitchFamily="2" charset="77"/>
                          <a:ea typeface="OpenDyslexic" charset="0"/>
                          <a:cs typeface="OpenDyslexic" charset="0"/>
                        </a:rPr>
                        <a:t>i</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c</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y</a:t>
                      </a:r>
                    </a:p>
                  </a:txBody>
                  <a:tcPr/>
                </a:tc>
                <a:tc>
                  <a:txBody>
                    <a:bodyPr/>
                    <a:lstStyle/>
                    <a:p>
                      <a:pPr algn="ctr"/>
                      <a:r>
                        <a:rPr lang="en-GB" sz="2400" b="0" i="0" u="sng" dirty="0">
                          <a:solidFill>
                            <a:srgbClr val="FF3860"/>
                          </a:solidFill>
                          <a:latin typeface="OpenDyslexicAlta" pitchFamily="2" charset="77"/>
                          <a:ea typeface="OpenDyslexic" charset="0"/>
                          <a:cs typeface="OpenDyslexic" charset="0"/>
                        </a:rPr>
                        <a:t>h</a:t>
                      </a:r>
                      <a:r>
                        <a:rPr lang="en-GB" sz="2400" b="0" i="0" dirty="0">
                          <a:latin typeface="OpenDyslexicAlta" pitchFamily="2" charset="77"/>
                          <a:ea typeface="OpenDyslexic" charset="0"/>
                          <a:cs typeface="OpenDyslexic" charset="0"/>
                        </a:rPr>
                        <a:t> a </a:t>
                      </a:r>
                      <a:r>
                        <a:rPr lang="en-GB" sz="2400" b="0" i="0" u="sng" dirty="0">
                          <a:solidFill>
                            <a:srgbClr val="FF3860"/>
                          </a:solidFill>
                          <a:latin typeface="OpenDyslexicAlta" pitchFamily="2" charset="77"/>
                          <a:ea typeface="OpenDyslexic" charset="0"/>
                          <a:cs typeface="OpenDyslexic" charset="0"/>
                        </a:rPr>
                        <a:t>p</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p</a:t>
                      </a:r>
                      <a:r>
                        <a:rPr lang="en-GB" sz="2400" b="0" i="0" dirty="0">
                          <a:latin typeface="OpenDyslexicAlta" pitchFamily="2" charset="77"/>
                          <a:ea typeface="OpenDyslexic" charset="0"/>
                          <a:cs typeface="OpenDyslexic" charset="0"/>
                        </a:rPr>
                        <a:t> </a:t>
                      </a:r>
                      <a:r>
                        <a:rPr lang="en-GB" sz="2400" b="0" i="0" dirty="0" err="1">
                          <a:latin typeface="OpenDyslexicAlta" pitchFamily="2" charset="77"/>
                          <a:ea typeface="OpenDyslexic" charset="0"/>
                          <a:cs typeface="OpenDyslexic" charset="0"/>
                        </a:rPr>
                        <a:t>i</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l</a:t>
                      </a:r>
                      <a:r>
                        <a:rPr lang="en-GB" sz="2400" b="0" i="0" dirty="0">
                          <a:latin typeface="OpenDyslexicAlta" pitchFamily="2" charset="77"/>
                          <a:ea typeface="OpenDyslexic" charset="0"/>
                          <a:cs typeface="OpenDyslexic" charset="0"/>
                        </a:rPr>
                        <a:t> y</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734000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597700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297044790"/>
                    </a:ext>
                  </a:extLst>
                </a:gridCol>
                <a:gridCol w="1858433">
                  <a:extLst>
                    <a:ext uri="{9D8B030D-6E8A-4147-A177-3AD203B41FA5}">
                      <a16:colId xmlns:a16="http://schemas.microsoft.com/office/drawing/2014/main" val="1987499123"/>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truly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duly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publicly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daily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slyly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shyly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wholly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coyly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happily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184496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Adding the suffix </a:t>
                      </a:r>
                      <a:r>
                        <a:rPr lang="mr-IN" sz="1400" b="0" i="0" baseline="0">
                          <a:latin typeface="Muli" pitchFamily="2" charset="77"/>
                        </a:rPr>
                        <a:t>–</a:t>
                      </a:r>
                      <a:r>
                        <a:rPr lang="en-GB" sz="1400" baseline="0" err="1">
                          <a:latin typeface="Muli" pitchFamily="2" charset="77"/>
                        </a:rPr>
                        <a:t>ly</a:t>
                      </a:r>
                      <a:r>
                        <a:rPr lang="en-GB" sz="1400" baseline="0">
                          <a:latin typeface="Muli" pitchFamily="2" charset="77"/>
                        </a:rPr>
                        <a:t>.  Words which do not follow the rules. </a:t>
                      </a:r>
                    </a:p>
                    <a:p>
                      <a:endParaRPr lang="en-GB" sz="1400" baseline="0">
                        <a:latin typeface="Muli" pitchFamily="2" charset="77"/>
                      </a:endParaRPr>
                    </a:p>
                    <a:p>
                      <a:r>
                        <a:rPr lang="en-GB" sz="1400" baseline="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11650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truly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duly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publicly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slyly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shyly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wholly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coyly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367107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ly</a:t>
                      </a:r>
                      <a:r>
                        <a:rPr lang="en-GB" sz="1400" baseline="0" dirty="0">
                          <a:latin typeface="Muli" pitchFamily="2" charset="77"/>
                        </a:rPr>
                        <a:t>.  Words which do not follow the rules.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062310" y="1439856"/>
          <a:ext cx="5453290" cy="4665220"/>
        </p:xfrm>
        <a:graphic>
          <a:graphicData uri="http://schemas.openxmlformats.org/drawingml/2006/table">
            <a:tbl>
              <a:tblPr firstRow="1" firstCol="1" bandRow="1">
                <a:tableStyleId>{5940675A-B579-460E-94D1-54222C63F5DA}</a:tableStyleId>
              </a:tblPr>
              <a:tblGrid>
                <a:gridCol w="463139">
                  <a:extLst>
                    <a:ext uri="{9D8B030D-6E8A-4147-A177-3AD203B41FA5}">
                      <a16:colId xmlns:a16="http://schemas.microsoft.com/office/drawing/2014/main" val="20000"/>
                    </a:ext>
                  </a:extLst>
                </a:gridCol>
                <a:gridCol w="463139">
                  <a:extLst>
                    <a:ext uri="{9D8B030D-6E8A-4147-A177-3AD203B41FA5}">
                      <a16:colId xmlns:a16="http://schemas.microsoft.com/office/drawing/2014/main" val="20001"/>
                    </a:ext>
                  </a:extLst>
                </a:gridCol>
                <a:gridCol w="455033">
                  <a:extLst>
                    <a:ext uri="{9D8B030D-6E8A-4147-A177-3AD203B41FA5}">
                      <a16:colId xmlns:a16="http://schemas.microsoft.com/office/drawing/2014/main" val="20002"/>
                    </a:ext>
                  </a:extLst>
                </a:gridCol>
                <a:gridCol w="458071">
                  <a:extLst>
                    <a:ext uri="{9D8B030D-6E8A-4147-A177-3AD203B41FA5}">
                      <a16:colId xmlns:a16="http://schemas.microsoft.com/office/drawing/2014/main" val="20003"/>
                    </a:ext>
                  </a:extLst>
                </a:gridCol>
                <a:gridCol w="456046">
                  <a:extLst>
                    <a:ext uri="{9D8B030D-6E8A-4147-A177-3AD203B41FA5}">
                      <a16:colId xmlns:a16="http://schemas.microsoft.com/office/drawing/2014/main" val="20004"/>
                    </a:ext>
                  </a:extLst>
                </a:gridCol>
                <a:gridCol w="463139">
                  <a:extLst>
                    <a:ext uri="{9D8B030D-6E8A-4147-A177-3AD203B41FA5}">
                      <a16:colId xmlns:a16="http://schemas.microsoft.com/office/drawing/2014/main" val="20005"/>
                    </a:ext>
                  </a:extLst>
                </a:gridCol>
                <a:gridCol w="455540">
                  <a:extLst>
                    <a:ext uri="{9D8B030D-6E8A-4147-A177-3AD203B41FA5}">
                      <a16:colId xmlns:a16="http://schemas.microsoft.com/office/drawing/2014/main" val="20006"/>
                    </a:ext>
                  </a:extLst>
                </a:gridCol>
                <a:gridCol w="463647">
                  <a:extLst>
                    <a:ext uri="{9D8B030D-6E8A-4147-A177-3AD203B41FA5}">
                      <a16:colId xmlns:a16="http://schemas.microsoft.com/office/drawing/2014/main" val="20007"/>
                    </a:ext>
                  </a:extLst>
                </a:gridCol>
                <a:gridCol w="443884">
                  <a:extLst>
                    <a:ext uri="{9D8B030D-6E8A-4147-A177-3AD203B41FA5}">
                      <a16:colId xmlns:a16="http://schemas.microsoft.com/office/drawing/2014/main" val="20008"/>
                    </a:ext>
                  </a:extLst>
                </a:gridCol>
                <a:gridCol w="443884">
                  <a:extLst>
                    <a:ext uri="{9D8B030D-6E8A-4147-A177-3AD203B41FA5}">
                      <a16:colId xmlns:a16="http://schemas.microsoft.com/office/drawing/2014/main" val="20009"/>
                    </a:ext>
                  </a:extLst>
                </a:gridCol>
                <a:gridCol w="443884">
                  <a:extLst>
                    <a:ext uri="{9D8B030D-6E8A-4147-A177-3AD203B41FA5}">
                      <a16:colId xmlns:a16="http://schemas.microsoft.com/office/drawing/2014/main" val="20010"/>
                    </a:ext>
                  </a:extLst>
                </a:gridCol>
                <a:gridCol w="443884">
                  <a:extLst>
                    <a:ext uri="{9D8B030D-6E8A-4147-A177-3AD203B41FA5}">
                      <a16:colId xmlns:a16="http://schemas.microsoft.com/office/drawing/2014/main" val="20011"/>
                    </a:ext>
                  </a:extLst>
                </a:gridCol>
              </a:tblGrid>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a:latin typeface="OpenDyslexicAlta" pitchFamily="2" charset="77"/>
                          <a:ea typeface="OpenDyslexic" charset="0"/>
                          <a:cs typeface="OpenDyslexic" charset="0"/>
                        </a:rPr>
                        <a:t>a</a:t>
                      </a:r>
                    </a:p>
                  </a:txBody>
                  <a:tcPr marL="68580" marR="68580" marT="0" marB="0"/>
                </a:tc>
                <a:tc>
                  <a:txBody>
                    <a:bodyPr/>
                    <a:lstStyle/>
                    <a:p>
                      <a:pPr algn="ctr"/>
                      <a:r>
                        <a:rPr lang="en-GB" sz="2400" b="0" i="0">
                          <a:latin typeface="OpenDyslexicAlta" pitchFamily="2" charset="77"/>
                          <a:ea typeface="OpenDyslexic" charset="0"/>
                          <a:cs typeface="OpenDyslexic" charset="0"/>
                        </a:rPr>
                        <a:t>s</a:t>
                      </a:r>
                    </a:p>
                  </a:txBody>
                  <a:tcPr marL="68580" marR="68580" marT="0" marB="0"/>
                </a:tc>
                <a:tc>
                  <a:txBody>
                    <a:bodyPr/>
                    <a:lstStyle/>
                    <a:p>
                      <a:pPr algn="ctr"/>
                      <a:r>
                        <a:rPr lang="en-GB" sz="2400" b="0" i="0">
                          <a:latin typeface="OpenDyslexicAlta" pitchFamily="2" charset="77"/>
                          <a:ea typeface="OpenDyslexic" charset="0"/>
                          <a:cs typeface="OpenDyslexic" charset="0"/>
                        </a:rPr>
                        <a:t>q</a:t>
                      </a:r>
                    </a:p>
                  </a:txBody>
                  <a:tcPr marL="68580" marR="68580" marT="0" marB="0"/>
                </a:tc>
                <a:tc>
                  <a:txBody>
                    <a:bodyPr/>
                    <a:lstStyle/>
                    <a:p>
                      <a:pPr algn="ctr"/>
                      <a:r>
                        <a:rPr lang="en-GB" sz="2400" b="0" i="0">
                          <a:latin typeface="OpenDyslexicAlta" pitchFamily="2" charset="77"/>
                          <a:ea typeface="OpenDyslexic" charset="0"/>
                          <a:cs typeface="OpenDyslexic" charset="0"/>
                        </a:rPr>
                        <a:t>z</a:t>
                      </a:r>
                    </a:p>
                  </a:txBody>
                  <a:tcPr marL="68580" marR="68580" marT="0" marB="0"/>
                </a:tc>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a:latin typeface="OpenDyslexicAlta" pitchFamily="2" charset="77"/>
                          <a:ea typeface="OpenDyslexic" charset="0"/>
                          <a:cs typeface="OpenDyslexic" charset="0"/>
                        </a:rPr>
                        <a:t>s</a:t>
                      </a:r>
                    </a:p>
                  </a:txBody>
                  <a:tcPr marL="68580" marR="68580" marT="0" marB="0"/>
                </a:tc>
                <a:tc>
                  <a:txBody>
                    <a:bodyPr/>
                    <a:lstStyle/>
                    <a:p>
                      <a:pPr algn="ctr"/>
                      <a:r>
                        <a:rPr lang="en-GB" sz="2400" b="0" i="0">
                          <a:latin typeface="OpenDyslexicAlta" pitchFamily="2" charset="77"/>
                          <a:ea typeface="OpenDyslexic" charset="0"/>
                          <a:cs typeface="OpenDyslexic" charset="0"/>
                        </a:rPr>
                        <a:t>e</a:t>
                      </a:r>
                    </a:p>
                  </a:txBody>
                  <a:tcPr marL="68580" marR="68580" marT="0" marB="0"/>
                </a:tc>
                <a:tc>
                  <a:txBody>
                    <a:bodyPr/>
                    <a:lstStyle/>
                    <a:p>
                      <a:pPr algn="ctr"/>
                      <a:r>
                        <a:rPr lang="en-GB" sz="2400" b="0" i="0">
                          <a:latin typeface="OpenDyslexicAlta" pitchFamily="2" charset="77"/>
                          <a:ea typeface="OpenDyslexic" charset="0"/>
                          <a:cs typeface="OpenDyslexic" charset="0"/>
                        </a:rPr>
                        <a:t>t</a:t>
                      </a:r>
                    </a:p>
                  </a:txBody>
                  <a:tcPr marL="68580" marR="68580" marT="0" marB="0"/>
                </a:tc>
                <a:tc>
                  <a:txBody>
                    <a:bodyPr/>
                    <a:lstStyle/>
                    <a:p>
                      <a:pPr algn="ctr"/>
                      <a:r>
                        <a:rPr lang="en-GB" sz="2400" b="0" i="0">
                          <a:latin typeface="OpenDyslexicAlta" pitchFamily="2" charset="77"/>
                          <a:ea typeface="OpenDyslexic" charset="0"/>
                          <a:cs typeface="OpenDyslexic" charset="0"/>
                        </a:rPr>
                        <a:t>y</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c</a:t>
                      </a:r>
                    </a:p>
                  </a:txBody>
                  <a:tcPr marL="68580" marR="68580" marT="0" marB="0"/>
                </a:tc>
                <a:tc>
                  <a:txBody>
                    <a:bodyPr/>
                    <a:lstStyle/>
                    <a:p>
                      <a:pPr algn="ctr"/>
                      <a:r>
                        <a:rPr lang="en-GB" sz="2400" b="0" i="0">
                          <a:latin typeface="OpenDyslexicAlta" pitchFamily="2" charset="77"/>
                          <a:ea typeface="OpenDyslexic" charset="0"/>
                          <a:cs typeface="OpenDyslexic" charset="0"/>
                        </a:rPr>
                        <a:t>o</a:t>
                      </a:r>
                    </a:p>
                  </a:txBody>
                  <a:tcPr marL="68580" marR="68580" marT="0" marB="0"/>
                </a:tc>
                <a:tc>
                  <a:txBody>
                    <a:bodyPr/>
                    <a:lstStyle/>
                    <a:p>
                      <a:pPr algn="ctr"/>
                      <a:r>
                        <a:rPr lang="en-GB" sz="2400" b="0" i="0">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60064"/>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19003013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truly</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duly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publicly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slyly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shyly</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wholly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coyly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4711305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ly</a:t>
                      </a:r>
                      <a:r>
                        <a:rPr lang="en-GB" sz="1400" baseline="0" dirty="0">
                          <a:latin typeface="Muli" pitchFamily="2" charset="77"/>
                        </a:rPr>
                        <a:t>.  Words which do not follow the rules.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89525600"/>
              </p:ext>
            </p:extLst>
          </p:nvPr>
        </p:nvGraphicFramePr>
        <p:xfrm>
          <a:off x="5062310" y="1439856"/>
          <a:ext cx="5453290" cy="4665220"/>
        </p:xfrm>
        <a:graphic>
          <a:graphicData uri="http://schemas.openxmlformats.org/drawingml/2006/table">
            <a:tbl>
              <a:tblPr firstRow="1" firstCol="1" bandRow="1">
                <a:tableStyleId>{5940675A-B579-460E-94D1-54222C63F5DA}</a:tableStyleId>
              </a:tblPr>
              <a:tblGrid>
                <a:gridCol w="463139">
                  <a:extLst>
                    <a:ext uri="{9D8B030D-6E8A-4147-A177-3AD203B41FA5}">
                      <a16:colId xmlns:a16="http://schemas.microsoft.com/office/drawing/2014/main" val="20000"/>
                    </a:ext>
                  </a:extLst>
                </a:gridCol>
                <a:gridCol w="463139">
                  <a:extLst>
                    <a:ext uri="{9D8B030D-6E8A-4147-A177-3AD203B41FA5}">
                      <a16:colId xmlns:a16="http://schemas.microsoft.com/office/drawing/2014/main" val="20001"/>
                    </a:ext>
                  </a:extLst>
                </a:gridCol>
                <a:gridCol w="455033">
                  <a:extLst>
                    <a:ext uri="{9D8B030D-6E8A-4147-A177-3AD203B41FA5}">
                      <a16:colId xmlns:a16="http://schemas.microsoft.com/office/drawing/2014/main" val="20002"/>
                    </a:ext>
                  </a:extLst>
                </a:gridCol>
                <a:gridCol w="458071">
                  <a:extLst>
                    <a:ext uri="{9D8B030D-6E8A-4147-A177-3AD203B41FA5}">
                      <a16:colId xmlns:a16="http://schemas.microsoft.com/office/drawing/2014/main" val="20003"/>
                    </a:ext>
                  </a:extLst>
                </a:gridCol>
                <a:gridCol w="456046">
                  <a:extLst>
                    <a:ext uri="{9D8B030D-6E8A-4147-A177-3AD203B41FA5}">
                      <a16:colId xmlns:a16="http://schemas.microsoft.com/office/drawing/2014/main" val="20004"/>
                    </a:ext>
                  </a:extLst>
                </a:gridCol>
                <a:gridCol w="463139">
                  <a:extLst>
                    <a:ext uri="{9D8B030D-6E8A-4147-A177-3AD203B41FA5}">
                      <a16:colId xmlns:a16="http://schemas.microsoft.com/office/drawing/2014/main" val="20005"/>
                    </a:ext>
                  </a:extLst>
                </a:gridCol>
                <a:gridCol w="455540">
                  <a:extLst>
                    <a:ext uri="{9D8B030D-6E8A-4147-A177-3AD203B41FA5}">
                      <a16:colId xmlns:a16="http://schemas.microsoft.com/office/drawing/2014/main" val="20006"/>
                    </a:ext>
                  </a:extLst>
                </a:gridCol>
                <a:gridCol w="463647">
                  <a:extLst>
                    <a:ext uri="{9D8B030D-6E8A-4147-A177-3AD203B41FA5}">
                      <a16:colId xmlns:a16="http://schemas.microsoft.com/office/drawing/2014/main" val="20007"/>
                    </a:ext>
                  </a:extLst>
                </a:gridCol>
                <a:gridCol w="443884">
                  <a:extLst>
                    <a:ext uri="{9D8B030D-6E8A-4147-A177-3AD203B41FA5}">
                      <a16:colId xmlns:a16="http://schemas.microsoft.com/office/drawing/2014/main" val="20008"/>
                    </a:ext>
                  </a:extLst>
                </a:gridCol>
                <a:gridCol w="443884">
                  <a:extLst>
                    <a:ext uri="{9D8B030D-6E8A-4147-A177-3AD203B41FA5}">
                      <a16:colId xmlns:a16="http://schemas.microsoft.com/office/drawing/2014/main" val="20009"/>
                    </a:ext>
                  </a:extLst>
                </a:gridCol>
                <a:gridCol w="443884">
                  <a:extLst>
                    <a:ext uri="{9D8B030D-6E8A-4147-A177-3AD203B41FA5}">
                      <a16:colId xmlns:a16="http://schemas.microsoft.com/office/drawing/2014/main" val="20010"/>
                    </a:ext>
                  </a:extLst>
                </a:gridCol>
                <a:gridCol w="443884">
                  <a:extLst>
                    <a:ext uri="{9D8B030D-6E8A-4147-A177-3AD203B41FA5}">
                      <a16:colId xmlns:a16="http://schemas.microsoft.com/office/drawing/2014/main" val="20011"/>
                    </a:ext>
                  </a:extLst>
                </a:gridCol>
              </a:tblGrid>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a:latin typeface="OpenDyslexicAlta" pitchFamily="2" charset="77"/>
                          <a:ea typeface="OpenDyslexic" charset="0"/>
                          <a:cs typeface="OpenDyslexic" charset="0"/>
                        </a:rPr>
                        <a:t>a</a:t>
                      </a:r>
                    </a:p>
                  </a:txBody>
                  <a:tcPr marL="68580" marR="68580" marT="0" marB="0"/>
                </a:tc>
                <a:tc>
                  <a:txBody>
                    <a:bodyPr/>
                    <a:lstStyle/>
                    <a:p>
                      <a:pPr algn="ctr"/>
                      <a:r>
                        <a:rPr lang="en-GB" sz="2400" b="0" i="0">
                          <a:latin typeface="OpenDyslexicAlta" pitchFamily="2" charset="77"/>
                          <a:ea typeface="OpenDyslexic" charset="0"/>
                          <a:cs typeface="OpenDyslexic" charset="0"/>
                        </a:rPr>
                        <a:t>s</a:t>
                      </a:r>
                    </a:p>
                  </a:txBody>
                  <a:tcPr marL="68580" marR="68580" marT="0" marB="0"/>
                </a:tc>
                <a:tc>
                  <a:txBody>
                    <a:bodyPr/>
                    <a:lstStyle/>
                    <a:p>
                      <a:pPr algn="ctr"/>
                      <a:r>
                        <a:rPr lang="en-GB" sz="2400" b="0" i="0">
                          <a:latin typeface="OpenDyslexicAlta" pitchFamily="2" charset="77"/>
                          <a:ea typeface="OpenDyslexic" charset="0"/>
                          <a:cs typeface="OpenDyslexic" charset="0"/>
                        </a:rPr>
                        <a:t>q</a:t>
                      </a:r>
                    </a:p>
                  </a:txBody>
                  <a:tcPr marL="68580" marR="68580" marT="0" marB="0"/>
                </a:tc>
                <a:tc>
                  <a:txBody>
                    <a:bodyPr/>
                    <a:lstStyle/>
                    <a:p>
                      <a:pPr algn="ctr"/>
                      <a:r>
                        <a:rPr lang="en-GB" sz="2400" b="0" i="0">
                          <a:latin typeface="OpenDyslexicAlta" pitchFamily="2" charset="77"/>
                          <a:ea typeface="OpenDyslexic" charset="0"/>
                          <a:cs typeface="OpenDyslexic" charset="0"/>
                        </a:rPr>
                        <a:t>z</a:t>
                      </a:r>
                    </a:p>
                  </a:txBody>
                  <a:tcPr marL="68580" marR="68580" marT="0" marB="0"/>
                </a:tc>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a:latin typeface="OpenDyslexicAlta" pitchFamily="2" charset="77"/>
                          <a:ea typeface="OpenDyslexic" charset="0"/>
                          <a:cs typeface="OpenDyslexic" charset="0"/>
                        </a:rPr>
                        <a:t>s</a:t>
                      </a:r>
                    </a:p>
                  </a:txBody>
                  <a:tcPr marL="68580" marR="68580" marT="0" marB="0"/>
                </a:tc>
                <a:tc>
                  <a:txBody>
                    <a:bodyPr/>
                    <a:lstStyle/>
                    <a:p>
                      <a:pPr algn="ctr"/>
                      <a:r>
                        <a:rPr lang="en-GB" sz="2400" b="0" i="0">
                          <a:latin typeface="OpenDyslexicAlta" pitchFamily="2" charset="77"/>
                          <a:ea typeface="OpenDyslexic" charset="0"/>
                          <a:cs typeface="OpenDyslexic" charset="0"/>
                        </a:rPr>
                        <a:t>e</a:t>
                      </a:r>
                    </a:p>
                  </a:txBody>
                  <a:tcPr marL="68580" marR="68580" marT="0" marB="0"/>
                </a:tc>
                <a:tc>
                  <a:txBody>
                    <a:bodyPr/>
                    <a:lstStyle/>
                    <a:p>
                      <a:pPr algn="ctr"/>
                      <a:r>
                        <a:rPr lang="en-GB" sz="2400" b="0" i="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60064"/>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31487255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24</a:t>
            </a:r>
          </a:p>
        </p:txBody>
      </p:sp>
    </p:spTree>
    <p:extLst>
      <p:ext uri="{BB962C8B-B14F-4D97-AF65-F5344CB8AC3E}">
        <p14:creationId xmlns:p14="http://schemas.microsoft.com/office/powerpoint/2010/main" val="261068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a:xfrm>
            <a:off x="1662545" y="354130"/>
            <a:ext cx="7900555" cy="867834"/>
          </a:xfrm>
        </p:spPr>
        <p:txBody>
          <a:bodyPr/>
          <a:lstStyle/>
          <a:p>
            <a:r>
              <a:rPr lang="en-GB"/>
              <a:t>The /i/ sound spelled with a ‘y’.</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258087266"/>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Some words contain an /i/ sound which is written with a /y/ instead on an ‘i’.  Very often the ‘y’ is the second letter of the word but not always.</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 point slide, get children to split their whiteboard with a line down the middle. Then they can sort the words on the slide in to words that use an ‘i’ for the /i/ sound and words that use a ‘y’ for it. </a:t>
                      </a:r>
                    </a:p>
                    <a:p>
                      <a:endParaRPr lang="en-GB" sz="1700" b="0" i="0" baseline="0">
                        <a:latin typeface="Muli" pitchFamily="2" charset="77"/>
                      </a:endParaRPr>
                    </a:p>
                    <a:p>
                      <a:r>
                        <a:rPr lang="en-GB" sz="1700" b="0" i="0" baseline="0">
                          <a:latin typeface="Muli" pitchFamily="2" charset="77"/>
                        </a:rPr>
                        <a:t>Discuss the results and look at misconceptions.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Using the power point slide, ask children to choose five of the words in their spelling list and write a sentence containing the chosen word. For a bonus point they can try and accurately include two of the words in one sentence!</a:t>
                      </a:r>
                    </a:p>
                    <a:p>
                      <a:endParaRPr lang="en-GB" sz="1700" b="0" i="0">
                        <a:latin typeface="Muli" pitchFamily="2" charset="77"/>
                      </a:endParaRPr>
                    </a:p>
                    <a:p>
                      <a:r>
                        <a:rPr lang="en-GB" sz="1700" b="0" i="0">
                          <a:latin typeface="Muli" pitchFamily="2" charset="77"/>
                        </a:rPr>
                        <a:t>Share sentences with the class.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272448734"/>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31499059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834659939"/>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address</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arrive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certain</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experience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history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mention</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occasionally</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probably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sentence</a:t>
                      </a:r>
                    </a:p>
                  </a:txBody>
                  <a:tcPr/>
                </a:tc>
                <a:extLst>
                  <a:ext uri="{0D108BD9-81ED-4DB2-BD59-A6C34878D82A}">
                    <a16:rowId xmlns:a16="http://schemas.microsoft.com/office/drawing/2014/main" val="615534220"/>
                  </a:ext>
                </a:extLst>
              </a:tr>
            </a:tbl>
          </a:graphicData>
        </a:graphic>
      </p:graphicFrame>
      <p:sp>
        <p:nvSpPr>
          <p:cNvPr id="5" name="Rectangle 4"/>
          <p:cNvSpPr/>
          <p:nvPr/>
        </p:nvSpPr>
        <p:spPr>
          <a:xfrm>
            <a:off x="3467100" y="1554366"/>
            <a:ext cx="8307366" cy="923330"/>
          </a:xfrm>
          <a:prstGeom prst="rect">
            <a:avLst/>
          </a:prstGeom>
        </p:spPr>
        <p:txBody>
          <a:bodyPr wrap="square">
            <a:spAutoFit/>
          </a:bodyPr>
          <a:lstStyle/>
          <a:p>
            <a:pPr algn="ctr"/>
            <a:r>
              <a:rPr lang="en-GB" u="sng">
                <a:latin typeface="OpenDyslexicAlta" pitchFamily="2" charset="77"/>
                <a:ea typeface="OpenDyslexic" charset="0"/>
                <a:cs typeface="OpenDyslexic" charset="0"/>
              </a:rPr>
              <a:t>Challenge Week </a:t>
            </a:r>
          </a:p>
          <a:p>
            <a:pPr algn="ctr"/>
            <a:endParaRPr lang="en-GB">
              <a:latin typeface="OpenDyslexicAlta" pitchFamily="2" charset="77"/>
              <a:ea typeface="OpenDyslexic" charset="0"/>
              <a:cs typeface="OpenDyslexic" charset="0"/>
            </a:endParaRPr>
          </a:p>
          <a:p>
            <a:pPr algn="ctr"/>
            <a:r>
              <a:rPr lang="en-GB">
                <a:latin typeface="OpenDyslexicAlta" pitchFamily="2" charset="77"/>
                <a:ea typeface="OpenDyslexic" charset="0"/>
                <a:cs typeface="OpenDyslexic" charset="0"/>
              </a:rPr>
              <a:t>Choose an activity from the Challenge Activity Pack.</a:t>
            </a:r>
          </a:p>
        </p:txBody>
      </p:sp>
    </p:spTree>
    <p:extLst>
      <p:ext uri="{BB962C8B-B14F-4D97-AF65-F5344CB8AC3E}">
        <p14:creationId xmlns:p14="http://schemas.microsoft.com/office/powerpoint/2010/main" val="16158637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736728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084234547"/>
                    </a:ext>
                  </a:extLst>
                </a:gridCol>
                <a:gridCol w="1858433">
                  <a:extLst>
                    <a:ext uri="{9D8B030D-6E8A-4147-A177-3AD203B41FA5}">
                      <a16:colId xmlns:a16="http://schemas.microsoft.com/office/drawing/2014/main" val="92521269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address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arrive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certain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experience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history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mention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occasionally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probably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reign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sentence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229973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837782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address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arrive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certain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experience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history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mention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occasionally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probably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reign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sentence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2332171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50047058"/>
              </p:ext>
            </p:extLst>
          </p:nvPr>
        </p:nvGraphicFramePr>
        <p:xfrm>
          <a:off x="3510069" y="1396998"/>
          <a:ext cx="8327026" cy="5222650"/>
        </p:xfrm>
        <a:graphic>
          <a:graphicData uri="http://schemas.openxmlformats.org/drawingml/2006/table">
            <a:tbl>
              <a:tblPr firstRow="1" bandRow="1">
                <a:tableStyleId>{5940675A-B579-460E-94D1-54222C63F5DA}</a:tableStyleId>
              </a:tblPr>
              <a:tblGrid>
                <a:gridCol w="4163513">
                  <a:extLst>
                    <a:ext uri="{9D8B030D-6E8A-4147-A177-3AD203B41FA5}">
                      <a16:colId xmlns:a16="http://schemas.microsoft.com/office/drawing/2014/main" val="20000"/>
                    </a:ext>
                  </a:extLst>
                </a:gridCol>
                <a:gridCol w="4163513">
                  <a:extLst>
                    <a:ext uri="{9D8B030D-6E8A-4147-A177-3AD203B41FA5}">
                      <a16:colId xmlns:a16="http://schemas.microsoft.com/office/drawing/2014/main" val="20001"/>
                    </a:ext>
                  </a:extLst>
                </a:gridCol>
              </a:tblGrid>
              <a:tr h="522265">
                <a:tc gridSpan="2">
                  <a:txBody>
                    <a:bodyPr/>
                    <a:lstStyle/>
                    <a:p>
                      <a:pPr algn="ctr"/>
                      <a:r>
                        <a:rPr lang="en-GB" sz="1600" b="0" i="0" dirty="0">
                          <a:latin typeface="OpenDyslexicAlta" pitchFamily="2" charset="77"/>
                          <a:ea typeface="OpenDyslexic" charset="0"/>
                          <a:cs typeface="OpenDyslexic" charset="0"/>
                        </a:rPr>
                        <a:t>Rewrite</a:t>
                      </a:r>
                      <a:r>
                        <a:rPr lang="en-GB" sz="1600" b="0" i="0" baseline="0" dirty="0">
                          <a:latin typeface="OpenDyslexicAlta" pitchFamily="2" charset="77"/>
                          <a:ea typeface="OpenDyslexic" charset="0"/>
                          <a:cs typeface="OpenDyslexic" charset="0"/>
                        </a:rPr>
                        <a:t> each of your spellings with the letters in alphabetical order</a:t>
                      </a:r>
                      <a:endParaRPr lang="en-GB" sz="1600" b="0" i="0" dirty="0">
                        <a:latin typeface="OpenDyslexicAlta" pitchFamily="2" charset="77"/>
                        <a:ea typeface="OpenDyslexic" charset="0"/>
                        <a:cs typeface="OpenDyslexic" charset="0"/>
                      </a:endParaRPr>
                    </a:p>
                  </a:txBody>
                  <a:tcPr anchor="ct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52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arrive</a:t>
                      </a:r>
                    </a:p>
                  </a:txBody>
                  <a:tcPr/>
                </a:tc>
                <a:tc>
                  <a:txBody>
                    <a:bodyPr/>
                    <a:lstStyle/>
                    <a:p>
                      <a:r>
                        <a:rPr lang="en-GB" sz="2400" b="0" i="0" dirty="0">
                          <a:latin typeface="OpenDyslexicAlta" pitchFamily="2" charset="77"/>
                          <a:ea typeface="OpenDyslexic" charset="0"/>
                          <a:cs typeface="OpenDyslexic" charset="0"/>
                        </a:rPr>
                        <a:t>a</a:t>
                      </a:r>
                      <a:r>
                        <a:rPr lang="en-GB" sz="2400" b="0" i="0" baseline="0" dirty="0">
                          <a:latin typeface="OpenDyslexicAlta" pitchFamily="2" charset="77"/>
                          <a:ea typeface="OpenDyslexic" charset="0"/>
                          <a:cs typeface="OpenDyslexic" charset="0"/>
                        </a:rPr>
                        <a:t> e </a:t>
                      </a:r>
                      <a:r>
                        <a:rPr lang="en-GB" sz="2400" b="0" i="0" baseline="0" dirty="0" err="1">
                          <a:latin typeface="OpenDyslexicAlta" pitchFamily="2" charset="77"/>
                          <a:ea typeface="OpenDyslexic" charset="0"/>
                          <a:cs typeface="OpenDyslexic" charset="0"/>
                        </a:rPr>
                        <a:t>i</a:t>
                      </a:r>
                      <a:r>
                        <a:rPr lang="en-GB" sz="2400" b="0" i="0" baseline="0">
                          <a:latin typeface="OpenDyslexicAlta" pitchFamily="2" charset="77"/>
                          <a:ea typeface="OpenDyslexic" charset="0"/>
                          <a:cs typeface="OpenDyslexic" charset="0"/>
                        </a:rPr>
                        <a:t> r r v</a:t>
                      </a: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522265">
                <a:tc>
                  <a:txBody>
                    <a:bodyPr/>
                    <a:lstStyle/>
                    <a:p>
                      <a:r>
                        <a:rPr lang="en-GB" b="0" i="0">
                          <a:latin typeface="OpenDyslexicAlta" pitchFamily="2" charset="77"/>
                          <a:ea typeface="OpenDyslexic" charset="0"/>
                          <a:cs typeface="OpenDyslexic" charset="0"/>
                        </a:rPr>
                        <a:t>address</a:t>
                      </a:r>
                    </a:p>
                  </a:txBody>
                  <a:tcPr/>
                </a:tc>
                <a:tc>
                  <a:txBody>
                    <a:bodyPr/>
                    <a:lstStyle/>
                    <a:p>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522265">
                <a:tc>
                  <a:txBody>
                    <a:bodyPr/>
                    <a:lstStyle/>
                    <a:p>
                      <a:r>
                        <a:rPr lang="en-GB" b="0" i="0">
                          <a:latin typeface="OpenDyslexicAlta" pitchFamily="2" charset="77"/>
                          <a:ea typeface="OpenDyslexic" charset="0"/>
                          <a:cs typeface="OpenDyslexic" charset="0"/>
                        </a:rPr>
                        <a:t>certain</a:t>
                      </a:r>
                    </a:p>
                  </a:txBody>
                  <a:tcPr/>
                </a:tc>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522265">
                <a:tc>
                  <a:txBody>
                    <a:bodyPr/>
                    <a:lstStyle/>
                    <a:p>
                      <a:r>
                        <a:rPr lang="en-GB" b="0" i="0">
                          <a:latin typeface="OpenDyslexicAlta" pitchFamily="2" charset="77"/>
                          <a:ea typeface="OpenDyslexic" charset="0"/>
                          <a:cs typeface="OpenDyslexic" charset="0"/>
                        </a:rPr>
                        <a:t>experience</a:t>
                      </a:r>
                    </a:p>
                  </a:txBody>
                  <a:tcPr/>
                </a:tc>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522265">
                <a:tc>
                  <a:txBody>
                    <a:bodyPr/>
                    <a:lstStyle/>
                    <a:p>
                      <a:r>
                        <a:rPr lang="en-GB" b="0" i="0">
                          <a:latin typeface="OpenDyslexicAlta" pitchFamily="2" charset="77"/>
                          <a:ea typeface="OpenDyslexic" charset="0"/>
                          <a:cs typeface="OpenDyslexic" charset="0"/>
                        </a:rPr>
                        <a:t>history</a:t>
                      </a:r>
                    </a:p>
                  </a:txBody>
                  <a:tcPr/>
                </a:tc>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522265">
                <a:tc>
                  <a:txBody>
                    <a:bodyPr/>
                    <a:lstStyle/>
                    <a:p>
                      <a:r>
                        <a:rPr lang="en-GB" b="0" i="0">
                          <a:latin typeface="OpenDyslexicAlta" pitchFamily="2" charset="77"/>
                          <a:ea typeface="OpenDyslexic" charset="0"/>
                          <a:cs typeface="OpenDyslexic" charset="0"/>
                        </a:rPr>
                        <a:t>mention</a:t>
                      </a:r>
                    </a:p>
                  </a:txBody>
                  <a:tcPr/>
                </a:tc>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522265">
                <a:tc>
                  <a:txBody>
                    <a:bodyPr/>
                    <a:lstStyle/>
                    <a:p>
                      <a:r>
                        <a:rPr lang="en-GB" b="0" i="0">
                          <a:latin typeface="OpenDyslexicAlta" pitchFamily="2" charset="77"/>
                          <a:ea typeface="OpenDyslexic" charset="0"/>
                          <a:cs typeface="OpenDyslexic" charset="0"/>
                        </a:rPr>
                        <a:t>occasionally</a:t>
                      </a:r>
                    </a:p>
                  </a:txBody>
                  <a:tcPr/>
                </a:tc>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522265">
                <a:tc>
                  <a:txBody>
                    <a:bodyPr/>
                    <a:lstStyle/>
                    <a:p>
                      <a:r>
                        <a:rPr lang="en-GB" b="0" i="0">
                          <a:latin typeface="OpenDyslexicAlta" pitchFamily="2" charset="77"/>
                          <a:ea typeface="OpenDyslexic" charset="0"/>
                          <a:cs typeface="OpenDyslexic" charset="0"/>
                        </a:rPr>
                        <a:t>probably</a:t>
                      </a:r>
                    </a:p>
                  </a:txBody>
                  <a:tcPr/>
                </a:tc>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522265">
                <a:tc>
                  <a:txBody>
                    <a:bodyPr/>
                    <a:lstStyle/>
                    <a:p>
                      <a:r>
                        <a:rPr lang="en-GB" b="0" i="0">
                          <a:latin typeface="OpenDyslexicAlta" pitchFamily="2" charset="77"/>
                          <a:ea typeface="OpenDyslexic" charset="0"/>
                          <a:cs typeface="OpenDyslexic" charset="0"/>
                        </a:rPr>
                        <a:t>reign</a:t>
                      </a:r>
                    </a:p>
                  </a:txBody>
                  <a:tcPr/>
                </a:tc>
                <a:tc>
                  <a:txBody>
                    <a:bodyPr/>
                    <a:lstStyle/>
                    <a:p>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917283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address</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arrive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certain</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experience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history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mention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occasionally</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probably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reign</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sentence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703031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6774029"/>
              </p:ext>
            </p:extLst>
          </p:nvPr>
        </p:nvGraphicFramePr>
        <p:xfrm>
          <a:off x="3510069" y="1396998"/>
          <a:ext cx="8327026" cy="5222650"/>
        </p:xfrm>
        <a:graphic>
          <a:graphicData uri="http://schemas.openxmlformats.org/drawingml/2006/table">
            <a:tbl>
              <a:tblPr firstRow="1" bandRow="1">
                <a:tableStyleId>{5940675A-B579-460E-94D1-54222C63F5DA}</a:tableStyleId>
              </a:tblPr>
              <a:tblGrid>
                <a:gridCol w="4163513">
                  <a:extLst>
                    <a:ext uri="{9D8B030D-6E8A-4147-A177-3AD203B41FA5}">
                      <a16:colId xmlns:a16="http://schemas.microsoft.com/office/drawing/2014/main" val="20000"/>
                    </a:ext>
                  </a:extLst>
                </a:gridCol>
                <a:gridCol w="4163513">
                  <a:extLst>
                    <a:ext uri="{9D8B030D-6E8A-4147-A177-3AD203B41FA5}">
                      <a16:colId xmlns:a16="http://schemas.microsoft.com/office/drawing/2014/main" val="20001"/>
                    </a:ext>
                  </a:extLst>
                </a:gridCol>
              </a:tblGrid>
              <a:tr h="522265">
                <a:tc gridSpan="2">
                  <a:txBody>
                    <a:bodyPr/>
                    <a:lstStyle/>
                    <a:p>
                      <a:pPr algn="ctr"/>
                      <a:r>
                        <a:rPr lang="en-GB" sz="1600" b="0" i="0" dirty="0">
                          <a:latin typeface="OpenDyslexicAlta" pitchFamily="2" charset="77"/>
                          <a:ea typeface="OpenDyslexic" charset="0"/>
                          <a:cs typeface="OpenDyslexic" charset="0"/>
                        </a:rPr>
                        <a:t>Rewrite</a:t>
                      </a:r>
                      <a:r>
                        <a:rPr lang="en-GB" sz="1600" b="0" i="0" baseline="0" dirty="0">
                          <a:latin typeface="OpenDyslexicAlta" pitchFamily="2" charset="77"/>
                          <a:ea typeface="OpenDyslexic" charset="0"/>
                          <a:cs typeface="OpenDyslexic" charset="0"/>
                        </a:rPr>
                        <a:t> each of your spellings with the letters in alphabetical order</a:t>
                      </a:r>
                      <a:endParaRPr lang="en-GB" sz="1600" b="0" i="0" dirty="0">
                        <a:latin typeface="OpenDyslexicAlta" pitchFamily="2" charset="77"/>
                        <a:ea typeface="OpenDyslexic" charset="0"/>
                        <a:cs typeface="OpenDyslexic" charset="0"/>
                      </a:endParaRPr>
                    </a:p>
                  </a:txBody>
                  <a:tcPr anchor="ct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52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arrive</a:t>
                      </a:r>
                    </a:p>
                  </a:txBody>
                  <a:tcPr/>
                </a:tc>
                <a:tc>
                  <a:txBody>
                    <a:bodyPr/>
                    <a:lstStyle/>
                    <a:p>
                      <a:r>
                        <a:rPr lang="en-GB" sz="2400" b="0" i="0" dirty="0">
                          <a:latin typeface="OpenDyslexicAlta" pitchFamily="2" charset="77"/>
                          <a:ea typeface="OpenDyslexic" charset="0"/>
                          <a:cs typeface="OpenDyslexic" charset="0"/>
                        </a:rPr>
                        <a:t>a</a:t>
                      </a:r>
                      <a:r>
                        <a:rPr lang="en-GB" sz="2400" b="0" i="0" baseline="0" dirty="0">
                          <a:latin typeface="OpenDyslexicAlta" pitchFamily="2" charset="77"/>
                          <a:ea typeface="OpenDyslexic" charset="0"/>
                          <a:cs typeface="OpenDyslexic" charset="0"/>
                        </a:rPr>
                        <a:t> e </a:t>
                      </a:r>
                      <a:r>
                        <a:rPr lang="en-GB" sz="2400" b="0" i="0" baseline="0" dirty="0" err="1">
                          <a:latin typeface="OpenDyslexicAlta" pitchFamily="2" charset="77"/>
                          <a:ea typeface="OpenDyslexic" charset="0"/>
                          <a:cs typeface="OpenDyslexic" charset="0"/>
                        </a:rPr>
                        <a:t>i</a:t>
                      </a:r>
                      <a:r>
                        <a:rPr lang="en-GB" sz="2400" b="0" i="0" baseline="0" dirty="0">
                          <a:latin typeface="OpenDyslexicAlta" pitchFamily="2" charset="77"/>
                          <a:ea typeface="OpenDyslexic" charset="0"/>
                          <a:cs typeface="OpenDyslexic" charset="0"/>
                        </a:rPr>
                        <a:t> r r v</a:t>
                      </a: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522265">
                <a:tc>
                  <a:txBody>
                    <a:bodyPr/>
                    <a:lstStyle/>
                    <a:p>
                      <a:r>
                        <a:rPr lang="en-GB" b="0" i="0">
                          <a:latin typeface="OpenDyslexicAlta" pitchFamily="2" charset="77"/>
                          <a:ea typeface="OpenDyslexic" charset="0"/>
                          <a:cs typeface="OpenDyslexic" charset="0"/>
                        </a:rPr>
                        <a:t>address</a:t>
                      </a:r>
                    </a:p>
                  </a:txBody>
                  <a:tcPr/>
                </a:tc>
                <a:tc>
                  <a:txBody>
                    <a:bodyPr/>
                    <a:lstStyle/>
                    <a:p>
                      <a:r>
                        <a:rPr lang="en-GB" sz="2400" b="0" i="0" dirty="0" err="1">
                          <a:solidFill>
                            <a:srgbClr val="FF3860"/>
                          </a:solidFill>
                          <a:latin typeface="OpenDyslexicAlta" pitchFamily="2" charset="77"/>
                          <a:ea typeface="OpenDyslexic" charset="0"/>
                          <a:cs typeface="OpenDyslexic" charset="0"/>
                        </a:rPr>
                        <a:t>adderss</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522265">
                <a:tc>
                  <a:txBody>
                    <a:bodyPr/>
                    <a:lstStyle/>
                    <a:p>
                      <a:r>
                        <a:rPr lang="en-GB" b="0" i="0">
                          <a:latin typeface="OpenDyslexicAlta" pitchFamily="2" charset="77"/>
                          <a:ea typeface="OpenDyslexic" charset="0"/>
                          <a:cs typeface="OpenDyslexic" charset="0"/>
                        </a:rPr>
                        <a:t>certain</a:t>
                      </a:r>
                    </a:p>
                  </a:txBody>
                  <a:tcPr/>
                </a:tc>
                <a:tc>
                  <a:txBody>
                    <a:bodyPr/>
                    <a:lstStyle/>
                    <a:p>
                      <a:r>
                        <a:rPr lang="en-GB" sz="2400" b="0" i="0" dirty="0" err="1">
                          <a:solidFill>
                            <a:srgbClr val="FF3860"/>
                          </a:solidFill>
                          <a:latin typeface="OpenDyslexicAlta" pitchFamily="2" charset="77"/>
                          <a:ea typeface="OpenDyslexic" charset="0"/>
                          <a:cs typeface="OpenDyslexic" charset="0"/>
                        </a:rPr>
                        <a:t>aceinrt</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522265">
                <a:tc>
                  <a:txBody>
                    <a:bodyPr/>
                    <a:lstStyle/>
                    <a:p>
                      <a:r>
                        <a:rPr lang="en-GB" b="0" i="0">
                          <a:latin typeface="OpenDyslexicAlta" pitchFamily="2" charset="77"/>
                          <a:ea typeface="OpenDyslexic" charset="0"/>
                          <a:cs typeface="OpenDyslexic" charset="0"/>
                        </a:rPr>
                        <a:t>experience</a:t>
                      </a:r>
                    </a:p>
                  </a:txBody>
                  <a:tcPr/>
                </a:tc>
                <a:tc>
                  <a:txBody>
                    <a:bodyPr/>
                    <a:lstStyle/>
                    <a:p>
                      <a:r>
                        <a:rPr lang="en-GB" sz="2400" b="0" i="0" dirty="0" err="1">
                          <a:solidFill>
                            <a:srgbClr val="FF3860"/>
                          </a:solidFill>
                          <a:latin typeface="OpenDyslexicAlta" pitchFamily="2" charset="77"/>
                          <a:ea typeface="OpenDyslexic" charset="0"/>
                          <a:cs typeface="OpenDyslexic" charset="0"/>
                        </a:rPr>
                        <a:t>ceeeinprx</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522265">
                <a:tc>
                  <a:txBody>
                    <a:bodyPr/>
                    <a:lstStyle/>
                    <a:p>
                      <a:r>
                        <a:rPr lang="en-GB" b="0" i="0">
                          <a:latin typeface="OpenDyslexicAlta" pitchFamily="2" charset="77"/>
                          <a:ea typeface="OpenDyslexic" charset="0"/>
                          <a:cs typeface="OpenDyslexic" charset="0"/>
                        </a:rPr>
                        <a:t>history</a:t>
                      </a:r>
                    </a:p>
                  </a:txBody>
                  <a:tcPr/>
                </a:tc>
                <a:tc>
                  <a:txBody>
                    <a:bodyPr/>
                    <a:lstStyle/>
                    <a:p>
                      <a:r>
                        <a:rPr lang="en-GB" sz="2400" b="0" i="0" dirty="0" err="1">
                          <a:solidFill>
                            <a:srgbClr val="FF3860"/>
                          </a:solidFill>
                          <a:latin typeface="OpenDyslexicAlta" pitchFamily="2" charset="77"/>
                          <a:ea typeface="OpenDyslexic" charset="0"/>
                          <a:cs typeface="OpenDyslexic" charset="0"/>
                        </a:rPr>
                        <a:t>hiorsty</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522265">
                <a:tc>
                  <a:txBody>
                    <a:bodyPr/>
                    <a:lstStyle/>
                    <a:p>
                      <a:r>
                        <a:rPr lang="en-GB" b="0" i="0">
                          <a:latin typeface="OpenDyslexicAlta" pitchFamily="2" charset="77"/>
                          <a:ea typeface="OpenDyslexic" charset="0"/>
                          <a:cs typeface="OpenDyslexic" charset="0"/>
                        </a:rPr>
                        <a:t>mention</a:t>
                      </a:r>
                    </a:p>
                  </a:txBody>
                  <a:tcPr/>
                </a:tc>
                <a:tc>
                  <a:txBody>
                    <a:bodyPr/>
                    <a:lstStyle/>
                    <a:p>
                      <a:r>
                        <a:rPr lang="en-GB" sz="2400" b="0" i="0" dirty="0" err="1">
                          <a:solidFill>
                            <a:srgbClr val="FF3860"/>
                          </a:solidFill>
                          <a:latin typeface="OpenDyslexicAlta" pitchFamily="2" charset="77"/>
                          <a:ea typeface="OpenDyslexic" charset="0"/>
                          <a:cs typeface="OpenDyslexic" charset="0"/>
                        </a:rPr>
                        <a:t>eimnnot</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522265">
                <a:tc>
                  <a:txBody>
                    <a:bodyPr/>
                    <a:lstStyle/>
                    <a:p>
                      <a:r>
                        <a:rPr lang="en-GB" b="0" i="0">
                          <a:latin typeface="OpenDyslexicAlta" pitchFamily="2" charset="77"/>
                          <a:ea typeface="OpenDyslexic" charset="0"/>
                          <a:cs typeface="OpenDyslexic" charset="0"/>
                        </a:rPr>
                        <a:t>occasionally</a:t>
                      </a:r>
                    </a:p>
                  </a:txBody>
                  <a:tcPr/>
                </a:tc>
                <a:tc>
                  <a:txBody>
                    <a:bodyPr/>
                    <a:lstStyle/>
                    <a:p>
                      <a:r>
                        <a:rPr lang="en-GB" sz="2400" b="0" i="0" dirty="0" err="1">
                          <a:solidFill>
                            <a:srgbClr val="FF3860"/>
                          </a:solidFill>
                          <a:latin typeface="OpenDyslexicAlta" pitchFamily="2" charset="77"/>
                          <a:ea typeface="OpenDyslexic" charset="0"/>
                          <a:cs typeface="OpenDyslexic" charset="0"/>
                        </a:rPr>
                        <a:t>aaccillnoosy</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522265">
                <a:tc>
                  <a:txBody>
                    <a:bodyPr/>
                    <a:lstStyle/>
                    <a:p>
                      <a:r>
                        <a:rPr lang="en-GB" b="0" i="0" dirty="0">
                          <a:latin typeface="OpenDyslexicAlta" pitchFamily="2" charset="77"/>
                          <a:ea typeface="OpenDyslexic" charset="0"/>
                          <a:cs typeface="OpenDyslexic" charset="0"/>
                        </a:rPr>
                        <a:t>probably</a:t>
                      </a:r>
                    </a:p>
                  </a:txBody>
                  <a:tcPr/>
                </a:tc>
                <a:tc>
                  <a:txBody>
                    <a:bodyPr/>
                    <a:lstStyle/>
                    <a:p>
                      <a:r>
                        <a:rPr lang="en-GB" sz="2400" b="0" i="0" dirty="0" err="1">
                          <a:solidFill>
                            <a:srgbClr val="FF3860"/>
                          </a:solidFill>
                          <a:latin typeface="OpenDyslexicAlta" pitchFamily="2" charset="77"/>
                          <a:ea typeface="OpenDyslexic" charset="0"/>
                          <a:cs typeface="OpenDyslexic" charset="0"/>
                        </a:rPr>
                        <a:t>abblopry</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522265">
                <a:tc>
                  <a:txBody>
                    <a:bodyPr/>
                    <a:lstStyle/>
                    <a:p>
                      <a:r>
                        <a:rPr lang="en-GB" b="0" i="0" dirty="0">
                          <a:latin typeface="OpenDyslexicAlta" pitchFamily="2" charset="77"/>
                          <a:ea typeface="OpenDyslexic" charset="0"/>
                          <a:cs typeface="OpenDyslexic" charset="0"/>
                        </a:rPr>
                        <a:t>reign</a:t>
                      </a:r>
                    </a:p>
                  </a:txBody>
                  <a:tcPr/>
                </a:tc>
                <a:tc>
                  <a:txBody>
                    <a:bodyPr/>
                    <a:lstStyle/>
                    <a:p>
                      <a:r>
                        <a:rPr lang="en-GB" sz="2400" b="0" i="0" dirty="0" err="1">
                          <a:solidFill>
                            <a:srgbClr val="FF3860"/>
                          </a:solidFill>
                          <a:latin typeface="OpenDyslexicAlta" pitchFamily="2" charset="77"/>
                          <a:ea typeface="OpenDyslexic" charset="0"/>
                          <a:cs typeface="OpenDyslexic" charset="0"/>
                        </a:rPr>
                        <a:t>eginr</a:t>
                      </a: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8012884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Words ending in ‘-</a:t>
            </a:r>
            <a:r>
              <a:rPr lang="en-GB" err="1"/>
              <a:t>er</a:t>
            </a:r>
            <a:r>
              <a:rPr lang="en-GB"/>
              <a:t>’ when the root word ends in (t)</a:t>
            </a:r>
            <a:r>
              <a:rPr lang="en-GB" err="1"/>
              <a:t>ch.</a:t>
            </a:r>
            <a:r>
              <a:rPr lang="en-GB"/>
              <a:t>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25</a:t>
            </a:r>
          </a:p>
        </p:txBody>
      </p:sp>
    </p:spTree>
    <p:extLst>
      <p:ext uri="{BB962C8B-B14F-4D97-AF65-F5344CB8AC3E}">
        <p14:creationId xmlns:p14="http://schemas.microsoft.com/office/powerpoint/2010/main" val="8064154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ending in ‘-</a:t>
            </a:r>
            <a:r>
              <a:rPr lang="en-GB" dirty="0" err="1"/>
              <a:t>er</a:t>
            </a:r>
            <a:r>
              <a:rPr lang="en-GB" dirty="0"/>
              <a:t>’ when the root word ends in (t)</a:t>
            </a:r>
            <a:r>
              <a:rPr lang="en-GB" dirty="0" err="1"/>
              <a:t>ch.</a:t>
            </a:r>
            <a:r>
              <a:rPr lang="en-GB" dirty="0"/>
              <a:t>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938854973"/>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Words that end in ‘</a:t>
                      </a:r>
                      <a:r>
                        <a:rPr lang="en-GB" sz="1700" b="0" i="0" err="1">
                          <a:latin typeface="Muli" pitchFamily="2" charset="77"/>
                        </a:rPr>
                        <a:t>ch</a:t>
                      </a:r>
                      <a:r>
                        <a:rPr lang="en-GB" sz="1700" b="0" i="0">
                          <a:latin typeface="Muli" pitchFamily="2" charset="77"/>
                        </a:rPr>
                        <a:t>’ can have ‘</a:t>
                      </a:r>
                      <a:r>
                        <a:rPr lang="en-GB" sz="1700" b="0" i="0" err="1">
                          <a:latin typeface="Muli" pitchFamily="2" charset="77"/>
                        </a:rPr>
                        <a:t>er</a:t>
                      </a:r>
                      <a:r>
                        <a:rPr lang="en-GB" sz="1700" b="0" i="0">
                          <a:latin typeface="Muli" pitchFamily="2" charset="77"/>
                        </a:rPr>
                        <a:t>’ added straight on to the end. </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Explain that it is easy to add ‘</a:t>
                      </a:r>
                      <a:r>
                        <a:rPr lang="en-GB" sz="1700" b="0" i="0" baseline="0" err="1">
                          <a:latin typeface="Muli" pitchFamily="2" charset="77"/>
                        </a:rPr>
                        <a:t>er</a:t>
                      </a:r>
                      <a:r>
                        <a:rPr lang="en-GB" sz="1700" b="0" i="0" baseline="0">
                          <a:latin typeface="Muli" pitchFamily="2" charset="77"/>
                        </a:rPr>
                        <a:t>’ on to the end of words ending in ‘</a:t>
                      </a:r>
                      <a:r>
                        <a:rPr lang="en-GB" sz="1700" b="0" i="0" baseline="0" err="1">
                          <a:latin typeface="Muli" pitchFamily="2" charset="77"/>
                        </a:rPr>
                        <a:t>ch</a:t>
                      </a:r>
                      <a:r>
                        <a:rPr lang="en-GB" sz="1700" b="0" i="0" baseline="0">
                          <a:latin typeface="Muli" pitchFamily="2" charset="77"/>
                        </a:rPr>
                        <a:t>’ as you can just add it straight on the end.  Get children to write down the 10 root words for each of the spellings on their whiteboards.</a:t>
                      </a:r>
                    </a:p>
                    <a:p>
                      <a:endParaRPr lang="en-GB" sz="1700" b="0" i="0" baseline="0">
                        <a:latin typeface="Muli" pitchFamily="2" charset="77"/>
                      </a:endParaRPr>
                    </a:p>
                    <a:p>
                      <a:r>
                        <a:rPr lang="en-GB" sz="1700" b="0" i="0" baseline="0">
                          <a:latin typeface="Muli" pitchFamily="2" charset="77"/>
                        </a:rPr>
                        <a:t>Share answers and discuss any misconceptions or questions that might arise.</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Give children a set of 10 blank word cards each and get them to change the words on the power point slide in to ‘</a:t>
                      </a:r>
                      <a:r>
                        <a:rPr lang="en-GB" sz="1700" b="0" i="0" err="1">
                          <a:latin typeface="Muli" pitchFamily="2" charset="77"/>
                        </a:rPr>
                        <a:t>er</a:t>
                      </a:r>
                      <a:r>
                        <a:rPr lang="en-GB" sz="1700" b="0" i="0">
                          <a:latin typeface="Muli" pitchFamily="2" charset="77"/>
                        </a:rPr>
                        <a:t>’ words and write one on each card. Then in pairs children can join two sets together and play snap or pair finders (place 20 cards face down and take turns to pick up two looking for a pair).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939354726"/>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teacher</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catcher</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richer</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stretcher</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watcher</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dispatcher</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butcher</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preacher</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cruncher</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scorcher</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945515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9655167"/>
              </p:ext>
            </p:extLst>
          </p:nvPr>
        </p:nvGraphicFramePr>
        <p:xfrm>
          <a:off x="1462594" y="1499024"/>
          <a:ext cx="2787650" cy="502166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66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pPr algn="ctr"/>
                      <a:r>
                        <a:rPr lang="en-GB" b="0" i="0">
                          <a:latin typeface="OpenDyslexicAlta" pitchFamily="2" charset="77"/>
                          <a:ea typeface="OpenDyslexic" charset="0"/>
                          <a:cs typeface="OpenDyslexic" charset="0"/>
                        </a:rPr>
                        <a:t>teacher</a:t>
                      </a:r>
                    </a:p>
                  </a:txBody>
                  <a:tcPr/>
                </a:tc>
                <a:extLst>
                  <a:ext uri="{0D108BD9-81ED-4DB2-BD59-A6C34878D82A}">
                    <a16:rowId xmlns:a16="http://schemas.microsoft.com/office/drawing/2014/main" val="10001"/>
                  </a:ext>
                </a:extLst>
              </a:tr>
              <a:tr h="457200">
                <a:tc>
                  <a:txBody>
                    <a:bodyPr/>
                    <a:lstStyle/>
                    <a:p>
                      <a:pPr algn="ctr"/>
                      <a:r>
                        <a:rPr lang="en-GB" b="0" i="0">
                          <a:latin typeface="OpenDyslexicAlta" pitchFamily="2" charset="77"/>
                          <a:ea typeface="OpenDyslexic" charset="0"/>
                          <a:cs typeface="OpenDyslexic" charset="0"/>
                        </a:rPr>
                        <a:t>catcher</a:t>
                      </a:r>
                    </a:p>
                  </a:txBody>
                  <a:tcPr/>
                </a:tc>
                <a:extLst>
                  <a:ext uri="{0D108BD9-81ED-4DB2-BD59-A6C34878D82A}">
                    <a16:rowId xmlns:a16="http://schemas.microsoft.com/office/drawing/2014/main" val="10002"/>
                  </a:ext>
                </a:extLst>
              </a:tr>
              <a:tr h="457200">
                <a:tc>
                  <a:txBody>
                    <a:bodyPr/>
                    <a:lstStyle/>
                    <a:p>
                      <a:pPr algn="ctr"/>
                      <a:r>
                        <a:rPr lang="en-GB" b="0" i="0">
                          <a:latin typeface="OpenDyslexicAlta" pitchFamily="2" charset="77"/>
                          <a:ea typeface="OpenDyslexic" charset="0"/>
                          <a:cs typeface="OpenDyslexic" charset="0"/>
                        </a:rPr>
                        <a:t>richer</a:t>
                      </a:r>
                    </a:p>
                  </a:txBody>
                  <a:tcPr/>
                </a:tc>
                <a:extLst>
                  <a:ext uri="{0D108BD9-81ED-4DB2-BD59-A6C34878D82A}">
                    <a16:rowId xmlns:a16="http://schemas.microsoft.com/office/drawing/2014/main" val="10003"/>
                  </a:ext>
                </a:extLst>
              </a:tr>
              <a:tr h="457200">
                <a:tc>
                  <a:txBody>
                    <a:bodyPr/>
                    <a:lstStyle/>
                    <a:p>
                      <a:pPr algn="ctr"/>
                      <a:r>
                        <a:rPr lang="en-GB" b="0" i="0">
                          <a:latin typeface="OpenDyslexicAlta" pitchFamily="2" charset="77"/>
                          <a:ea typeface="OpenDyslexic" charset="0"/>
                          <a:cs typeface="OpenDyslexic" charset="0"/>
                        </a:rPr>
                        <a:t>stretcher</a:t>
                      </a:r>
                    </a:p>
                  </a:txBody>
                  <a:tcPr/>
                </a:tc>
                <a:extLst>
                  <a:ext uri="{0D108BD9-81ED-4DB2-BD59-A6C34878D82A}">
                    <a16:rowId xmlns:a16="http://schemas.microsoft.com/office/drawing/2014/main" val="10004"/>
                  </a:ext>
                </a:extLst>
              </a:tr>
              <a:tr h="457200">
                <a:tc>
                  <a:txBody>
                    <a:bodyPr/>
                    <a:lstStyle/>
                    <a:p>
                      <a:pPr algn="ctr"/>
                      <a:r>
                        <a:rPr lang="en-GB" b="0" i="0">
                          <a:latin typeface="OpenDyslexicAlta" pitchFamily="2" charset="77"/>
                          <a:ea typeface="OpenDyslexic" charset="0"/>
                          <a:cs typeface="OpenDyslexic" charset="0"/>
                        </a:rPr>
                        <a:t>watcher</a:t>
                      </a:r>
                    </a:p>
                  </a:txBody>
                  <a:tcPr/>
                </a:tc>
                <a:extLst>
                  <a:ext uri="{0D108BD9-81ED-4DB2-BD59-A6C34878D82A}">
                    <a16:rowId xmlns:a16="http://schemas.microsoft.com/office/drawing/2014/main" val="10005"/>
                  </a:ext>
                </a:extLst>
              </a:tr>
              <a:tr h="457200">
                <a:tc>
                  <a:txBody>
                    <a:bodyPr/>
                    <a:lstStyle/>
                    <a:p>
                      <a:pPr algn="ctr"/>
                      <a:r>
                        <a:rPr lang="en-GB" b="0" i="0">
                          <a:latin typeface="OpenDyslexicAlta" pitchFamily="2" charset="77"/>
                          <a:ea typeface="OpenDyslexic" charset="0"/>
                          <a:cs typeface="OpenDyslexic" charset="0"/>
                        </a:rPr>
                        <a:t>dispatcher</a:t>
                      </a:r>
                    </a:p>
                  </a:txBody>
                  <a:tcPr/>
                </a:tc>
                <a:extLst>
                  <a:ext uri="{0D108BD9-81ED-4DB2-BD59-A6C34878D82A}">
                    <a16:rowId xmlns:a16="http://schemas.microsoft.com/office/drawing/2014/main" val="10006"/>
                  </a:ext>
                </a:extLst>
              </a:tr>
              <a:tr h="457200">
                <a:tc>
                  <a:txBody>
                    <a:bodyPr/>
                    <a:lstStyle/>
                    <a:p>
                      <a:pPr algn="ctr"/>
                      <a:r>
                        <a:rPr lang="en-GB" b="0" i="0">
                          <a:latin typeface="OpenDyslexicAlta" pitchFamily="2" charset="77"/>
                          <a:ea typeface="OpenDyslexic" charset="0"/>
                          <a:cs typeface="OpenDyslexic" charset="0"/>
                        </a:rPr>
                        <a:t>butcher</a:t>
                      </a:r>
                    </a:p>
                  </a:txBody>
                  <a:tcPr/>
                </a:tc>
                <a:extLst>
                  <a:ext uri="{0D108BD9-81ED-4DB2-BD59-A6C34878D82A}">
                    <a16:rowId xmlns:a16="http://schemas.microsoft.com/office/drawing/2014/main" val="10007"/>
                  </a:ext>
                </a:extLst>
              </a:tr>
              <a:tr h="457200">
                <a:tc>
                  <a:txBody>
                    <a:bodyPr/>
                    <a:lstStyle/>
                    <a:p>
                      <a:pPr algn="ctr"/>
                      <a:r>
                        <a:rPr lang="en-GB" b="0" i="0">
                          <a:latin typeface="OpenDyslexicAlta" pitchFamily="2" charset="77"/>
                          <a:ea typeface="OpenDyslexic" charset="0"/>
                          <a:cs typeface="OpenDyslexic" charset="0"/>
                        </a:rPr>
                        <a:t>preacher</a:t>
                      </a:r>
                    </a:p>
                  </a:txBody>
                  <a:tcPr/>
                </a:tc>
                <a:extLst>
                  <a:ext uri="{0D108BD9-81ED-4DB2-BD59-A6C34878D82A}">
                    <a16:rowId xmlns:a16="http://schemas.microsoft.com/office/drawing/2014/main" val="10008"/>
                  </a:ext>
                </a:extLst>
              </a:tr>
              <a:tr h="457200">
                <a:tc>
                  <a:txBody>
                    <a:bodyPr/>
                    <a:lstStyle/>
                    <a:p>
                      <a:pPr algn="ctr"/>
                      <a:r>
                        <a:rPr lang="en-GB" b="0" i="0">
                          <a:latin typeface="OpenDyslexicAlta" pitchFamily="2" charset="77"/>
                          <a:ea typeface="OpenDyslexic" charset="0"/>
                          <a:cs typeface="OpenDyslexic" charset="0"/>
                        </a:rPr>
                        <a:t>cruncher</a:t>
                      </a:r>
                    </a:p>
                  </a:txBody>
                  <a:tcPr/>
                </a:tc>
                <a:extLst>
                  <a:ext uri="{0D108BD9-81ED-4DB2-BD59-A6C34878D82A}">
                    <a16:rowId xmlns:a16="http://schemas.microsoft.com/office/drawing/2014/main" val="10009"/>
                  </a:ext>
                </a:extLst>
              </a:tr>
              <a:tr h="457200">
                <a:tc>
                  <a:txBody>
                    <a:bodyPr/>
                    <a:lstStyle/>
                    <a:p>
                      <a:pPr algn="ctr"/>
                      <a:r>
                        <a:rPr lang="en-GB" b="0" i="0">
                          <a:latin typeface="OpenDyslexicAlta" pitchFamily="2" charset="77"/>
                          <a:ea typeface="OpenDyslexic" charset="0"/>
                          <a:cs typeface="OpenDyslexic" charset="0"/>
                        </a:rPr>
                        <a:t>scorcher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1613585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dirty="0">
                          <a:latin typeface="Muli" pitchFamily="2" charset="77"/>
                        </a:rPr>
                        <a:t>Words ending in ‘-</a:t>
                      </a:r>
                      <a:r>
                        <a:rPr lang="en-GB" sz="1400" dirty="0" err="1">
                          <a:latin typeface="Muli" pitchFamily="2" charset="77"/>
                        </a:rPr>
                        <a:t>er</a:t>
                      </a:r>
                      <a:r>
                        <a:rPr lang="en-GB" sz="1400" dirty="0">
                          <a:latin typeface="Muli" pitchFamily="2" charset="77"/>
                        </a:rPr>
                        <a:t>’ when the root word ends in (t)</a:t>
                      </a:r>
                      <a:r>
                        <a:rPr lang="en-GB" sz="1400" dirty="0" err="1">
                          <a:latin typeface="Muli" pitchFamily="2" charset="77"/>
                        </a:rPr>
                        <a:t>ch.</a:t>
                      </a:r>
                      <a:r>
                        <a:rPr lang="en-GB" sz="140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65138169"/>
              </p:ext>
            </p:extLst>
          </p:nvPr>
        </p:nvGraphicFramePr>
        <p:xfrm>
          <a:off x="5730136" y="1474936"/>
          <a:ext cx="3832964" cy="5069836"/>
        </p:xfrm>
        <a:graphic>
          <a:graphicData uri="http://schemas.openxmlformats.org/drawingml/2006/table">
            <a:tbl>
              <a:tblPr firstRow="1" bandRow="1">
                <a:tableStyleId>{5940675A-B579-460E-94D1-54222C63F5DA}</a:tableStyleId>
              </a:tblPr>
              <a:tblGrid>
                <a:gridCol w="3832964">
                  <a:extLst>
                    <a:ext uri="{9D8B030D-6E8A-4147-A177-3AD203B41FA5}">
                      <a16:colId xmlns:a16="http://schemas.microsoft.com/office/drawing/2014/main" val="20000"/>
                    </a:ext>
                  </a:extLst>
                </a:gridCol>
              </a:tblGrid>
              <a:tr h="457385">
                <a:tc>
                  <a:txBody>
                    <a:bodyPr/>
                    <a:lstStyle/>
                    <a:p>
                      <a:r>
                        <a:rPr lang="en-GB" sz="2400" b="0" i="0">
                          <a:latin typeface="OpenDyslexicAlta" pitchFamily="2" charset="77"/>
                          <a:ea typeface="OpenDyslexic" charset="0"/>
                          <a:cs typeface="OpenDyslexic" charset="0"/>
                        </a:rPr>
                        <a:t>Root Word</a:t>
                      </a:r>
                    </a:p>
                  </a:txBody>
                  <a:tcPr>
                    <a:solidFill>
                      <a:schemeClr val="accent5">
                        <a:lumMod val="60000"/>
                        <a:lumOff val="40000"/>
                      </a:schemeClr>
                    </a:solidFill>
                  </a:tcPr>
                </a:tc>
                <a:extLst>
                  <a:ext uri="{0D108BD9-81ED-4DB2-BD59-A6C34878D82A}">
                    <a16:rowId xmlns:a16="http://schemas.microsoft.com/office/drawing/2014/main" val="10000"/>
                  </a:ext>
                </a:extLst>
              </a:tr>
              <a:tr h="457385">
                <a:tc>
                  <a:txBody>
                    <a:bodyPr/>
                    <a:lstStyle/>
                    <a:p>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61674">
                <a:tc>
                  <a:txBody>
                    <a:bodyPr/>
                    <a:lstStyle/>
                    <a:p>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61674">
                <a:tc>
                  <a:txBody>
                    <a:bodyPr/>
                    <a:lstStyle/>
                    <a:p>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9985816" y="1984325"/>
            <a:ext cx="1625625" cy="2800767"/>
          </a:xfrm>
          <a:prstGeom prst="rect">
            <a:avLst/>
          </a:prstGeom>
          <a:noFill/>
        </p:spPr>
        <p:txBody>
          <a:bodyPr wrap="square" rtlCol="0">
            <a:spAutoFit/>
          </a:bodyPr>
          <a:lstStyle/>
          <a:p>
            <a:r>
              <a:rPr lang="en-GB" sz="1600">
                <a:latin typeface="OpenDyslexicAlta" pitchFamily="2" charset="77"/>
              </a:rPr>
              <a:t>Look at your spelling list and work out what each root word is.</a:t>
            </a:r>
          </a:p>
          <a:p>
            <a:endParaRPr lang="en-GB" sz="1600">
              <a:latin typeface="OpenDyslexicAlta" pitchFamily="2" charset="77"/>
            </a:endParaRPr>
          </a:p>
          <a:p>
            <a:r>
              <a:rPr lang="en-GB" sz="1600">
                <a:latin typeface="OpenDyslexicAlta" pitchFamily="2" charset="77"/>
              </a:rPr>
              <a:t>Can you think of any more words ending with ‘ally’?</a:t>
            </a:r>
          </a:p>
        </p:txBody>
      </p:sp>
      <p:cxnSp>
        <p:nvCxnSpPr>
          <p:cNvPr id="8" name="Straight Arrow Connector 7">
            <a:extLst>
              <a:ext uri="{FF2B5EF4-FFF2-40B4-BE49-F238E27FC236}">
                <a16:creationId xmlns:a16="http://schemas.microsoft.com/office/drawing/2014/main" id="{EEB0EDCB-A0BD-4CDF-9411-B84FC374F8F0}"/>
              </a:ext>
            </a:extLst>
          </p:cNvPr>
          <p:cNvCxnSpPr/>
          <p:nvPr/>
        </p:nvCxnSpPr>
        <p:spPr>
          <a:xfrm>
            <a:off x="4119824" y="2175813"/>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1DF4EA6-E5E8-4E7E-BA15-B1DCF1557B53}"/>
              </a:ext>
            </a:extLst>
          </p:cNvPr>
          <p:cNvCxnSpPr/>
          <p:nvPr/>
        </p:nvCxnSpPr>
        <p:spPr>
          <a:xfrm>
            <a:off x="4119824" y="2639712"/>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12092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62594" y="1499024"/>
          <a:ext cx="2787650" cy="502166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66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pPr algn="ctr"/>
                      <a:r>
                        <a:rPr lang="en-GB" b="0" i="0">
                          <a:latin typeface="OpenDyslexicAlta" pitchFamily="2" charset="77"/>
                          <a:ea typeface="OpenDyslexic" charset="0"/>
                          <a:cs typeface="OpenDyslexic" charset="0"/>
                        </a:rPr>
                        <a:t>teacher</a:t>
                      </a:r>
                    </a:p>
                  </a:txBody>
                  <a:tcPr/>
                </a:tc>
                <a:extLst>
                  <a:ext uri="{0D108BD9-81ED-4DB2-BD59-A6C34878D82A}">
                    <a16:rowId xmlns:a16="http://schemas.microsoft.com/office/drawing/2014/main" val="10001"/>
                  </a:ext>
                </a:extLst>
              </a:tr>
              <a:tr h="457200">
                <a:tc>
                  <a:txBody>
                    <a:bodyPr/>
                    <a:lstStyle/>
                    <a:p>
                      <a:pPr algn="ctr"/>
                      <a:r>
                        <a:rPr lang="en-GB" b="0" i="0">
                          <a:latin typeface="OpenDyslexicAlta" pitchFamily="2" charset="77"/>
                          <a:ea typeface="OpenDyslexic" charset="0"/>
                          <a:cs typeface="OpenDyslexic" charset="0"/>
                        </a:rPr>
                        <a:t>catcher</a:t>
                      </a:r>
                    </a:p>
                  </a:txBody>
                  <a:tcPr/>
                </a:tc>
                <a:extLst>
                  <a:ext uri="{0D108BD9-81ED-4DB2-BD59-A6C34878D82A}">
                    <a16:rowId xmlns:a16="http://schemas.microsoft.com/office/drawing/2014/main" val="10002"/>
                  </a:ext>
                </a:extLst>
              </a:tr>
              <a:tr h="457200">
                <a:tc>
                  <a:txBody>
                    <a:bodyPr/>
                    <a:lstStyle/>
                    <a:p>
                      <a:pPr algn="ctr"/>
                      <a:r>
                        <a:rPr lang="en-GB" b="0" i="0">
                          <a:latin typeface="OpenDyslexicAlta" pitchFamily="2" charset="77"/>
                          <a:ea typeface="OpenDyslexic" charset="0"/>
                          <a:cs typeface="OpenDyslexic" charset="0"/>
                        </a:rPr>
                        <a:t>richer</a:t>
                      </a:r>
                    </a:p>
                  </a:txBody>
                  <a:tcPr/>
                </a:tc>
                <a:extLst>
                  <a:ext uri="{0D108BD9-81ED-4DB2-BD59-A6C34878D82A}">
                    <a16:rowId xmlns:a16="http://schemas.microsoft.com/office/drawing/2014/main" val="10003"/>
                  </a:ext>
                </a:extLst>
              </a:tr>
              <a:tr h="457200">
                <a:tc>
                  <a:txBody>
                    <a:bodyPr/>
                    <a:lstStyle/>
                    <a:p>
                      <a:pPr algn="ctr"/>
                      <a:r>
                        <a:rPr lang="en-GB" b="0" i="0">
                          <a:latin typeface="OpenDyslexicAlta" pitchFamily="2" charset="77"/>
                          <a:ea typeface="OpenDyslexic" charset="0"/>
                          <a:cs typeface="OpenDyslexic" charset="0"/>
                        </a:rPr>
                        <a:t>stretcher</a:t>
                      </a:r>
                    </a:p>
                  </a:txBody>
                  <a:tcPr/>
                </a:tc>
                <a:extLst>
                  <a:ext uri="{0D108BD9-81ED-4DB2-BD59-A6C34878D82A}">
                    <a16:rowId xmlns:a16="http://schemas.microsoft.com/office/drawing/2014/main" val="10004"/>
                  </a:ext>
                </a:extLst>
              </a:tr>
              <a:tr h="457200">
                <a:tc>
                  <a:txBody>
                    <a:bodyPr/>
                    <a:lstStyle/>
                    <a:p>
                      <a:pPr algn="ctr"/>
                      <a:r>
                        <a:rPr lang="en-GB" b="0" i="0">
                          <a:latin typeface="OpenDyslexicAlta" pitchFamily="2" charset="77"/>
                          <a:ea typeface="OpenDyslexic" charset="0"/>
                          <a:cs typeface="OpenDyslexic" charset="0"/>
                        </a:rPr>
                        <a:t>watcher</a:t>
                      </a:r>
                    </a:p>
                  </a:txBody>
                  <a:tcPr/>
                </a:tc>
                <a:extLst>
                  <a:ext uri="{0D108BD9-81ED-4DB2-BD59-A6C34878D82A}">
                    <a16:rowId xmlns:a16="http://schemas.microsoft.com/office/drawing/2014/main" val="10005"/>
                  </a:ext>
                </a:extLst>
              </a:tr>
              <a:tr h="457200">
                <a:tc>
                  <a:txBody>
                    <a:bodyPr/>
                    <a:lstStyle/>
                    <a:p>
                      <a:pPr algn="ctr"/>
                      <a:r>
                        <a:rPr lang="en-GB" b="0" i="0">
                          <a:latin typeface="OpenDyslexicAlta" pitchFamily="2" charset="77"/>
                          <a:ea typeface="OpenDyslexic" charset="0"/>
                          <a:cs typeface="OpenDyslexic" charset="0"/>
                        </a:rPr>
                        <a:t>dispatcher</a:t>
                      </a:r>
                    </a:p>
                  </a:txBody>
                  <a:tcPr/>
                </a:tc>
                <a:extLst>
                  <a:ext uri="{0D108BD9-81ED-4DB2-BD59-A6C34878D82A}">
                    <a16:rowId xmlns:a16="http://schemas.microsoft.com/office/drawing/2014/main" val="10006"/>
                  </a:ext>
                </a:extLst>
              </a:tr>
              <a:tr h="457200">
                <a:tc>
                  <a:txBody>
                    <a:bodyPr/>
                    <a:lstStyle/>
                    <a:p>
                      <a:pPr algn="ctr"/>
                      <a:r>
                        <a:rPr lang="en-GB" b="0" i="0">
                          <a:latin typeface="OpenDyslexicAlta" pitchFamily="2" charset="77"/>
                          <a:ea typeface="OpenDyslexic" charset="0"/>
                          <a:cs typeface="OpenDyslexic" charset="0"/>
                        </a:rPr>
                        <a:t>butcher</a:t>
                      </a:r>
                    </a:p>
                  </a:txBody>
                  <a:tcPr/>
                </a:tc>
                <a:extLst>
                  <a:ext uri="{0D108BD9-81ED-4DB2-BD59-A6C34878D82A}">
                    <a16:rowId xmlns:a16="http://schemas.microsoft.com/office/drawing/2014/main" val="10007"/>
                  </a:ext>
                </a:extLst>
              </a:tr>
              <a:tr h="457200">
                <a:tc>
                  <a:txBody>
                    <a:bodyPr/>
                    <a:lstStyle/>
                    <a:p>
                      <a:pPr algn="ctr"/>
                      <a:r>
                        <a:rPr lang="en-GB" b="0" i="0">
                          <a:latin typeface="OpenDyslexicAlta" pitchFamily="2" charset="77"/>
                          <a:ea typeface="OpenDyslexic" charset="0"/>
                          <a:cs typeface="OpenDyslexic" charset="0"/>
                        </a:rPr>
                        <a:t>preacher</a:t>
                      </a:r>
                    </a:p>
                  </a:txBody>
                  <a:tcPr/>
                </a:tc>
                <a:extLst>
                  <a:ext uri="{0D108BD9-81ED-4DB2-BD59-A6C34878D82A}">
                    <a16:rowId xmlns:a16="http://schemas.microsoft.com/office/drawing/2014/main" val="10008"/>
                  </a:ext>
                </a:extLst>
              </a:tr>
              <a:tr h="457200">
                <a:tc>
                  <a:txBody>
                    <a:bodyPr/>
                    <a:lstStyle/>
                    <a:p>
                      <a:pPr algn="ctr"/>
                      <a:r>
                        <a:rPr lang="en-GB" b="0" i="0">
                          <a:latin typeface="OpenDyslexicAlta" pitchFamily="2" charset="77"/>
                          <a:ea typeface="OpenDyslexic" charset="0"/>
                          <a:cs typeface="OpenDyslexic" charset="0"/>
                        </a:rPr>
                        <a:t>cruncher</a:t>
                      </a:r>
                    </a:p>
                  </a:txBody>
                  <a:tcPr/>
                </a:tc>
                <a:extLst>
                  <a:ext uri="{0D108BD9-81ED-4DB2-BD59-A6C34878D82A}">
                    <a16:rowId xmlns:a16="http://schemas.microsoft.com/office/drawing/2014/main" val="10009"/>
                  </a:ext>
                </a:extLst>
              </a:tr>
              <a:tr h="457200">
                <a:tc>
                  <a:txBody>
                    <a:bodyPr/>
                    <a:lstStyle/>
                    <a:p>
                      <a:pPr algn="ctr"/>
                      <a:r>
                        <a:rPr lang="en-GB" b="0" i="0">
                          <a:latin typeface="OpenDyslexicAlta" pitchFamily="2" charset="77"/>
                          <a:ea typeface="OpenDyslexic" charset="0"/>
                          <a:cs typeface="OpenDyslexic" charset="0"/>
                        </a:rPr>
                        <a:t>scorcher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4099187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dirty="0">
                          <a:latin typeface="Muli" pitchFamily="2" charset="77"/>
                        </a:rPr>
                        <a:t>Words ending in ‘-</a:t>
                      </a:r>
                      <a:r>
                        <a:rPr lang="en-GB" sz="1400" dirty="0" err="1">
                          <a:latin typeface="Muli" pitchFamily="2" charset="77"/>
                        </a:rPr>
                        <a:t>er</a:t>
                      </a:r>
                      <a:r>
                        <a:rPr lang="en-GB" sz="1400" dirty="0">
                          <a:latin typeface="Muli" pitchFamily="2" charset="77"/>
                        </a:rPr>
                        <a:t>’ when the root word ends in (t)</a:t>
                      </a:r>
                      <a:r>
                        <a:rPr lang="en-GB" sz="1400" dirty="0" err="1">
                          <a:latin typeface="Muli" pitchFamily="2" charset="77"/>
                        </a:rPr>
                        <a:t>ch.</a:t>
                      </a:r>
                      <a:r>
                        <a:rPr lang="en-GB" sz="140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38473158"/>
              </p:ext>
            </p:extLst>
          </p:nvPr>
        </p:nvGraphicFramePr>
        <p:xfrm>
          <a:off x="5730136" y="1474936"/>
          <a:ext cx="3832964" cy="5065362"/>
        </p:xfrm>
        <a:graphic>
          <a:graphicData uri="http://schemas.openxmlformats.org/drawingml/2006/table">
            <a:tbl>
              <a:tblPr firstRow="1" bandRow="1">
                <a:tableStyleId>{5940675A-B579-460E-94D1-54222C63F5DA}</a:tableStyleId>
              </a:tblPr>
              <a:tblGrid>
                <a:gridCol w="3832964">
                  <a:extLst>
                    <a:ext uri="{9D8B030D-6E8A-4147-A177-3AD203B41FA5}">
                      <a16:colId xmlns:a16="http://schemas.microsoft.com/office/drawing/2014/main" val="20000"/>
                    </a:ext>
                  </a:extLst>
                </a:gridCol>
              </a:tblGrid>
              <a:tr h="457385">
                <a:tc>
                  <a:txBody>
                    <a:bodyPr/>
                    <a:lstStyle/>
                    <a:p>
                      <a:r>
                        <a:rPr lang="en-GB" sz="2400" b="0" i="0">
                          <a:solidFill>
                            <a:srgbClr val="FF3860"/>
                          </a:solidFill>
                          <a:latin typeface="OpenDyslexicAlta" pitchFamily="2" charset="77"/>
                          <a:ea typeface="OpenDyslexic" charset="0"/>
                          <a:cs typeface="OpenDyslexic" charset="0"/>
                        </a:rPr>
                        <a:t>Root Word</a:t>
                      </a:r>
                    </a:p>
                  </a:txBody>
                  <a:tcPr>
                    <a:solidFill>
                      <a:schemeClr val="accent5">
                        <a:lumMod val="60000"/>
                        <a:lumOff val="40000"/>
                      </a:schemeClr>
                    </a:solidFill>
                  </a:tcPr>
                </a:tc>
                <a:extLst>
                  <a:ext uri="{0D108BD9-81ED-4DB2-BD59-A6C34878D82A}">
                    <a16:rowId xmlns:a16="http://schemas.microsoft.com/office/drawing/2014/main" val="10000"/>
                  </a:ext>
                </a:extLst>
              </a:tr>
              <a:tr h="457385">
                <a:tc>
                  <a:txBody>
                    <a:bodyPr/>
                    <a:lstStyle/>
                    <a:p>
                      <a:r>
                        <a:rPr lang="en-GB" sz="2400" b="0" i="0" dirty="0">
                          <a:solidFill>
                            <a:srgbClr val="FF3860"/>
                          </a:solidFill>
                          <a:latin typeface="OpenDyslexicAlta" pitchFamily="2" charset="77"/>
                          <a:ea typeface="OpenDyslexic" charset="0"/>
                          <a:cs typeface="OpenDyslexic" charset="0"/>
                        </a:rPr>
                        <a:t>teach</a:t>
                      </a:r>
                    </a:p>
                  </a:txBody>
                  <a:tcPr/>
                </a:tc>
                <a:extLst>
                  <a:ext uri="{0D108BD9-81ED-4DB2-BD59-A6C34878D82A}">
                    <a16:rowId xmlns:a16="http://schemas.microsoft.com/office/drawing/2014/main" val="10001"/>
                  </a:ext>
                </a:extLst>
              </a:tr>
              <a:tr h="461674">
                <a:tc>
                  <a:txBody>
                    <a:bodyPr/>
                    <a:lstStyle/>
                    <a:p>
                      <a:r>
                        <a:rPr lang="en-GB" sz="2400" b="0" i="0" dirty="0">
                          <a:solidFill>
                            <a:srgbClr val="FF3860"/>
                          </a:solidFill>
                          <a:latin typeface="OpenDyslexicAlta" pitchFamily="2" charset="77"/>
                          <a:ea typeface="OpenDyslexic" charset="0"/>
                          <a:cs typeface="OpenDyslexic" charset="0"/>
                        </a:rPr>
                        <a:t>catch</a:t>
                      </a:r>
                    </a:p>
                  </a:txBody>
                  <a:tcPr/>
                </a:tc>
                <a:extLst>
                  <a:ext uri="{0D108BD9-81ED-4DB2-BD59-A6C34878D82A}">
                    <a16:rowId xmlns:a16="http://schemas.microsoft.com/office/drawing/2014/main" val="10002"/>
                  </a:ext>
                </a:extLst>
              </a:tr>
              <a:tr h="461674">
                <a:tc>
                  <a:txBody>
                    <a:bodyPr/>
                    <a:lstStyle/>
                    <a:p>
                      <a:r>
                        <a:rPr lang="en-GB" sz="2400" b="0" i="0" dirty="0">
                          <a:solidFill>
                            <a:srgbClr val="FF3860"/>
                          </a:solidFill>
                          <a:latin typeface="OpenDyslexicAlta" pitchFamily="2" charset="77"/>
                          <a:ea typeface="OpenDyslexic" charset="0"/>
                          <a:cs typeface="OpenDyslexic" charset="0"/>
                        </a:rPr>
                        <a:t>rich </a:t>
                      </a:r>
                    </a:p>
                  </a:txBody>
                  <a:tcPr/>
                </a:tc>
                <a:extLst>
                  <a:ext uri="{0D108BD9-81ED-4DB2-BD59-A6C34878D82A}">
                    <a16:rowId xmlns:a16="http://schemas.microsoft.com/office/drawing/2014/main" val="10003"/>
                  </a:ext>
                </a:extLst>
              </a:tr>
              <a:tr h="461674">
                <a:tc>
                  <a:txBody>
                    <a:bodyPr/>
                    <a:lstStyle/>
                    <a:p>
                      <a:r>
                        <a:rPr lang="en-GB" sz="2400" b="0" i="0" dirty="0">
                          <a:solidFill>
                            <a:srgbClr val="FF3860"/>
                          </a:solidFill>
                          <a:latin typeface="OpenDyslexicAlta" pitchFamily="2" charset="77"/>
                          <a:ea typeface="OpenDyslexic" charset="0"/>
                          <a:cs typeface="OpenDyslexic" charset="0"/>
                        </a:rPr>
                        <a:t>stretch</a:t>
                      </a:r>
                    </a:p>
                  </a:txBody>
                  <a:tcPr/>
                </a:tc>
                <a:extLst>
                  <a:ext uri="{0D108BD9-81ED-4DB2-BD59-A6C34878D82A}">
                    <a16:rowId xmlns:a16="http://schemas.microsoft.com/office/drawing/2014/main" val="10004"/>
                  </a:ext>
                </a:extLst>
              </a:tr>
              <a:tr h="461674">
                <a:tc>
                  <a:txBody>
                    <a:bodyPr/>
                    <a:lstStyle/>
                    <a:p>
                      <a:r>
                        <a:rPr lang="en-GB" sz="2400" b="0" i="0" dirty="0">
                          <a:solidFill>
                            <a:srgbClr val="FF3860"/>
                          </a:solidFill>
                          <a:latin typeface="OpenDyslexicAlta" pitchFamily="2" charset="77"/>
                          <a:ea typeface="OpenDyslexic" charset="0"/>
                          <a:cs typeface="OpenDyslexic" charset="0"/>
                        </a:rPr>
                        <a:t>watch</a:t>
                      </a:r>
                    </a:p>
                  </a:txBody>
                  <a:tcPr/>
                </a:tc>
                <a:extLst>
                  <a:ext uri="{0D108BD9-81ED-4DB2-BD59-A6C34878D82A}">
                    <a16:rowId xmlns:a16="http://schemas.microsoft.com/office/drawing/2014/main" val="10005"/>
                  </a:ext>
                </a:extLst>
              </a:tr>
              <a:tr h="461674">
                <a:tc>
                  <a:txBody>
                    <a:bodyPr/>
                    <a:lstStyle/>
                    <a:p>
                      <a:r>
                        <a:rPr lang="en-GB" sz="2400" b="0" i="0" dirty="0">
                          <a:solidFill>
                            <a:srgbClr val="FF3860"/>
                          </a:solidFill>
                          <a:latin typeface="OpenDyslexicAlta" pitchFamily="2" charset="77"/>
                          <a:ea typeface="OpenDyslexic" charset="0"/>
                          <a:cs typeface="OpenDyslexic" charset="0"/>
                        </a:rPr>
                        <a:t>dispatch</a:t>
                      </a:r>
                    </a:p>
                  </a:txBody>
                  <a:tcPr/>
                </a:tc>
                <a:extLst>
                  <a:ext uri="{0D108BD9-81ED-4DB2-BD59-A6C34878D82A}">
                    <a16:rowId xmlns:a16="http://schemas.microsoft.com/office/drawing/2014/main" val="10006"/>
                  </a:ext>
                </a:extLst>
              </a:tr>
              <a:tr h="461674">
                <a:tc>
                  <a:txBody>
                    <a:bodyPr/>
                    <a:lstStyle/>
                    <a:p>
                      <a:r>
                        <a:rPr lang="en-GB" sz="2400" b="0" i="0" dirty="0">
                          <a:solidFill>
                            <a:srgbClr val="FF3860"/>
                          </a:solidFill>
                          <a:latin typeface="OpenDyslexicAlta" pitchFamily="2" charset="77"/>
                          <a:ea typeface="OpenDyslexic" charset="0"/>
                          <a:cs typeface="OpenDyslexic" charset="0"/>
                        </a:rPr>
                        <a:t>butch</a:t>
                      </a:r>
                    </a:p>
                  </a:txBody>
                  <a:tcPr/>
                </a:tc>
                <a:extLst>
                  <a:ext uri="{0D108BD9-81ED-4DB2-BD59-A6C34878D82A}">
                    <a16:rowId xmlns:a16="http://schemas.microsoft.com/office/drawing/2014/main" val="10007"/>
                  </a:ext>
                </a:extLst>
              </a:tr>
              <a:tr h="461674">
                <a:tc>
                  <a:txBody>
                    <a:bodyPr/>
                    <a:lstStyle/>
                    <a:p>
                      <a:r>
                        <a:rPr lang="en-GB" sz="2400" b="0" i="0" dirty="0">
                          <a:solidFill>
                            <a:srgbClr val="FF3860"/>
                          </a:solidFill>
                          <a:latin typeface="OpenDyslexicAlta" pitchFamily="2" charset="77"/>
                          <a:ea typeface="OpenDyslexic" charset="0"/>
                          <a:cs typeface="OpenDyslexic" charset="0"/>
                        </a:rPr>
                        <a:t>preach</a:t>
                      </a:r>
                    </a:p>
                  </a:txBody>
                  <a:tcPr/>
                </a:tc>
                <a:extLst>
                  <a:ext uri="{0D108BD9-81ED-4DB2-BD59-A6C34878D82A}">
                    <a16:rowId xmlns:a16="http://schemas.microsoft.com/office/drawing/2014/main" val="10008"/>
                  </a:ext>
                </a:extLst>
              </a:tr>
              <a:tr h="461674">
                <a:tc>
                  <a:txBody>
                    <a:bodyPr/>
                    <a:lstStyle/>
                    <a:p>
                      <a:r>
                        <a:rPr lang="en-GB" sz="2400" b="0" i="0" dirty="0">
                          <a:solidFill>
                            <a:srgbClr val="FF3860"/>
                          </a:solidFill>
                          <a:latin typeface="OpenDyslexicAlta" pitchFamily="2" charset="77"/>
                          <a:ea typeface="OpenDyslexic" charset="0"/>
                          <a:cs typeface="OpenDyslexic" charset="0"/>
                        </a:rPr>
                        <a:t>crunch</a:t>
                      </a:r>
                    </a:p>
                  </a:txBody>
                  <a:tcPr/>
                </a:tc>
                <a:extLst>
                  <a:ext uri="{0D108BD9-81ED-4DB2-BD59-A6C34878D82A}">
                    <a16:rowId xmlns:a16="http://schemas.microsoft.com/office/drawing/2014/main" val="10009"/>
                  </a:ext>
                </a:extLst>
              </a:tr>
              <a:tr h="0">
                <a:tc>
                  <a:txBody>
                    <a:bodyPr/>
                    <a:lstStyle/>
                    <a:p>
                      <a:r>
                        <a:rPr lang="en-GB" sz="2400" b="0" i="0" dirty="0">
                          <a:solidFill>
                            <a:srgbClr val="FF3860"/>
                          </a:solidFill>
                          <a:latin typeface="OpenDyslexicAlta" pitchFamily="2" charset="77"/>
                          <a:ea typeface="OpenDyslexic" charset="0"/>
                          <a:cs typeface="OpenDyslexic" charset="0"/>
                        </a:rPr>
                        <a:t>scorch</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9985816" y="1984325"/>
            <a:ext cx="1625625" cy="2800767"/>
          </a:xfrm>
          <a:prstGeom prst="rect">
            <a:avLst/>
          </a:prstGeom>
          <a:noFill/>
        </p:spPr>
        <p:txBody>
          <a:bodyPr wrap="square" rtlCol="0">
            <a:spAutoFit/>
          </a:bodyPr>
          <a:lstStyle/>
          <a:p>
            <a:r>
              <a:rPr lang="en-GB" sz="1600">
                <a:latin typeface="OpenDyslexicAlta" pitchFamily="2" charset="77"/>
              </a:rPr>
              <a:t>Look at your spelling list and work out what each root word is.</a:t>
            </a:r>
          </a:p>
          <a:p>
            <a:endParaRPr lang="en-GB" sz="1600">
              <a:latin typeface="OpenDyslexicAlta" pitchFamily="2" charset="77"/>
            </a:endParaRPr>
          </a:p>
          <a:p>
            <a:r>
              <a:rPr lang="en-GB" sz="1600">
                <a:latin typeface="OpenDyslexicAlta" pitchFamily="2" charset="77"/>
              </a:rPr>
              <a:t>Can you think of any more words ending with ‘ally’?</a:t>
            </a:r>
          </a:p>
        </p:txBody>
      </p:sp>
      <p:cxnSp>
        <p:nvCxnSpPr>
          <p:cNvPr id="8" name="Straight Arrow Connector 7">
            <a:extLst>
              <a:ext uri="{FF2B5EF4-FFF2-40B4-BE49-F238E27FC236}">
                <a16:creationId xmlns:a16="http://schemas.microsoft.com/office/drawing/2014/main" id="{EEB0EDCB-A0BD-4CDF-9411-B84FC374F8F0}"/>
              </a:ext>
            </a:extLst>
          </p:cNvPr>
          <p:cNvCxnSpPr/>
          <p:nvPr/>
        </p:nvCxnSpPr>
        <p:spPr>
          <a:xfrm>
            <a:off x="4119824" y="2175813"/>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1DF4EA6-E5E8-4E7E-BA15-B1DCF1557B53}"/>
              </a:ext>
            </a:extLst>
          </p:cNvPr>
          <p:cNvCxnSpPr/>
          <p:nvPr/>
        </p:nvCxnSpPr>
        <p:spPr>
          <a:xfrm>
            <a:off x="4119824" y="2639712"/>
            <a:ext cx="1610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212543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7374910"/>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707195776"/>
                    </a:ext>
                  </a:extLst>
                </a:gridCol>
                <a:gridCol w="1858433">
                  <a:extLst>
                    <a:ext uri="{9D8B030D-6E8A-4147-A177-3AD203B41FA5}">
                      <a16:colId xmlns:a16="http://schemas.microsoft.com/office/drawing/2014/main" val="322765331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teacher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catcher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richer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stretcher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watcher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dispatcher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butcher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preacher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cruncher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scorcher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1147834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ending in ‘-</a:t>
                      </a:r>
                      <a:r>
                        <a:rPr lang="en-GB" sz="1400" baseline="0" dirty="0" err="1">
                          <a:latin typeface="Muli" pitchFamily="2" charset="77"/>
                        </a:rPr>
                        <a:t>er</a:t>
                      </a:r>
                      <a:r>
                        <a:rPr lang="en-GB" sz="1400" baseline="0" dirty="0">
                          <a:latin typeface="Muli" pitchFamily="2" charset="77"/>
                        </a:rPr>
                        <a:t>’ when the root word ends in (t)</a:t>
                      </a:r>
                      <a:r>
                        <a:rPr lang="en-GB" sz="1400" baseline="0" dirty="0" err="1">
                          <a:latin typeface="Muli" pitchFamily="2" charset="77"/>
                        </a:rPr>
                        <a:t>ch.</a:t>
                      </a:r>
                      <a:r>
                        <a:rPr lang="en-GB" sz="1400" baseline="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81205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teacher</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catcher</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richer</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stretcher</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watcher</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dispatcher</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butcher</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preacher</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cruncher</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scorcher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172691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ending in ‘-</a:t>
                      </a:r>
                      <a:r>
                        <a:rPr lang="en-GB" sz="1400" baseline="0" dirty="0" err="1">
                          <a:latin typeface="Muli" pitchFamily="2" charset="77"/>
                        </a:rPr>
                        <a:t>er</a:t>
                      </a:r>
                      <a:r>
                        <a:rPr lang="en-GB" sz="1400" baseline="0" dirty="0">
                          <a:latin typeface="Muli" pitchFamily="2" charset="77"/>
                        </a:rPr>
                        <a:t>’ when the root word ends in (t)</a:t>
                      </a:r>
                      <a:r>
                        <a:rPr lang="en-GB" sz="1400" baseline="0" dirty="0" err="1">
                          <a:latin typeface="Muli" pitchFamily="2" charset="77"/>
                        </a:rPr>
                        <a:t>ch.</a:t>
                      </a:r>
                      <a:r>
                        <a:rPr lang="en-GB" sz="1400" baseline="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503702" y="1485197"/>
            <a:ext cx="8556493" cy="535531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select 8 of your spellings to write into sentences?</a:t>
            </a:r>
          </a:p>
          <a:p>
            <a:endParaRPr lang="en-GB">
              <a:latin typeface="OpenDyslexicAlta" pitchFamily="2" charset="77"/>
              <a:ea typeface="OpenDyslexic" charset="0"/>
              <a:cs typeface="OpenDyslexic" charset="0"/>
            </a:endParaRP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endParaRPr lang="en-GB" u="sng">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90357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8864515"/>
              </p:ext>
            </p:extLst>
          </p:nvPr>
        </p:nvGraphicFramePr>
        <p:xfrm>
          <a:off x="508000" y="325966"/>
          <a:ext cx="9055100" cy="731520"/>
        </p:xfrm>
        <a:graphic>
          <a:graphicData uri="http://schemas.openxmlformats.org/drawingml/2006/table">
            <a:tbl>
              <a:tblPr firstRow="1" bandRow="1">
                <a:tableStyleId>{5940675A-B579-460E-94D1-54222C63F5DA}</a:tableStyleId>
              </a:tblPr>
              <a:tblGrid>
                <a:gridCol w="9055100">
                  <a:extLst>
                    <a:ext uri="{9D8B030D-6E8A-4147-A177-3AD203B41FA5}">
                      <a16:colId xmlns:a16="http://schemas.microsoft.com/office/drawing/2014/main" val="20000"/>
                    </a:ext>
                  </a:extLst>
                </a:gridCol>
              </a:tblGrid>
              <a:tr h="449538">
                <a:tc>
                  <a:txBody>
                    <a:bodyPr/>
                    <a:lstStyle/>
                    <a:p>
                      <a:r>
                        <a:rPr lang="en-GB" sz="1400" b="1" i="0" dirty="0">
                          <a:latin typeface="Muli" pitchFamily="2" charset="77"/>
                          <a:ea typeface="OpenDyslexic" charset="0"/>
                          <a:cs typeface="OpenDyslexic" charset="0"/>
                        </a:rPr>
                        <a:t>Welcome</a:t>
                      </a:r>
                      <a:r>
                        <a:rPr lang="en-GB" sz="1400" b="1" i="0" baseline="0" dirty="0">
                          <a:latin typeface="Muli" pitchFamily="2" charset="77"/>
                          <a:ea typeface="OpenDyslexic" charset="0"/>
                          <a:cs typeface="OpenDyslexic" charset="0"/>
                        </a:rPr>
                        <a:t> to The Spelling Shed Year 3 scheme of work. </a:t>
                      </a:r>
                    </a:p>
                    <a:p>
                      <a:endParaRPr lang="en-GB" sz="1400" b="1" i="0" baseline="0" dirty="0">
                        <a:latin typeface="Muli" pitchFamily="2" charset="77"/>
                        <a:ea typeface="OpenDyslexic" charset="0"/>
                        <a:cs typeface="OpenDyslexic" charset="0"/>
                      </a:endParaRPr>
                    </a:p>
                    <a:p>
                      <a:endParaRPr lang="en-GB" sz="1400" b="1" i="0" dirty="0">
                        <a:latin typeface="Muli"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sp>
        <p:nvSpPr>
          <p:cNvPr id="3" name="TextBox 2"/>
          <p:cNvSpPr txBox="1"/>
          <p:nvPr/>
        </p:nvSpPr>
        <p:spPr>
          <a:xfrm>
            <a:off x="508000" y="1564421"/>
            <a:ext cx="9237884" cy="3447098"/>
          </a:xfrm>
          <a:prstGeom prst="rect">
            <a:avLst/>
          </a:prstGeom>
          <a:noFill/>
        </p:spPr>
        <p:txBody>
          <a:bodyPr wrap="square" rtlCol="0">
            <a:spAutoFit/>
          </a:bodyPr>
          <a:lstStyle/>
          <a:p>
            <a:r>
              <a:rPr lang="en-GB" sz="2000" dirty="0">
                <a:latin typeface="Muli" pitchFamily="2" charset="77"/>
              </a:rPr>
              <a:t>What is included?</a:t>
            </a:r>
          </a:p>
          <a:p>
            <a:endParaRPr lang="en-GB" dirty="0">
              <a:latin typeface="Muli" pitchFamily="2" charset="77"/>
            </a:endParaRPr>
          </a:p>
          <a:p>
            <a:pPr marL="285750" indent="-285750">
              <a:buFontTx/>
              <a:buChar char="-"/>
            </a:pPr>
            <a:r>
              <a:rPr lang="en-GB" dirty="0">
                <a:latin typeface="Muli" pitchFamily="2" charset="77"/>
              </a:rPr>
              <a:t>36 weekly spelling lists (See contents) each based on National Curriculum spelling rules.</a:t>
            </a:r>
          </a:p>
          <a:p>
            <a:pPr marL="285750" indent="-285750">
              <a:buFontTx/>
              <a:buChar char="-"/>
            </a:pPr>
            <a:endParaRPr lang="en-GB" dirty="0">
              <a:latin typeface="Muli" pitchFamily="2" charset="77"/>
            </a:endParaRPr>
          </a:p>
          <a:p>
            <a:pPr marL="285750" indent="-285750">
              <a:buFontTx/>
              <a:buChar char="-"/>
            </a:pPr>
            <a:r>
              <a:rPr lang="en-GB" dirty="0">
                <a:latin typeface="Muli" pitchFamily="2" charset="77"/>
              </a:rPr>
              <a:t>For each list, you will find the following resources:  </a:t>
            </a:r>
          </a:p>
          <a:p>
            <a:pPr marL="285750" indent="-285750">
              <a:buFontTx/>
              <a:buChar char="-"/>
            </a:pPr>
            <a:endParaRPr lang="en-GB" dirty="0">
              <a:latin typeface="Muli" pitchFamily="2" charset="77"/>
            </a:endParaRPr>
          </a:p>
          <a:p>
            <a:pPr marL="285750" indent="-285750">
              <a:buFontTx/>
              <a:buChar char="-"/>
            </a:pPr>
            <a:r>
              <a:rPr lang="en-GB" dirty="0">
                <a:latin typeface="Muli" pitchFamily="2" charset="77"/>
              </a:rPr>
              <a:t>One 20 </a:t>
            </a:r>
            <a:r>
              <a:rPr lang="mr-IN" dirty="0">
                <a:latin typeface="Muli" pitchFamily="2" charset="77"/>
              </a:rPr>
              <a:t>–</a:t>
            </a:r>
            <a:r>
              <a:rPr lang="en-GB" dirty="0">
                <a:latin typeface="Muli" pitchFamily="2" charset="77"/>
              </a:rPr>
              <a:t> 30 minute lesson plan. </a:t>
            </a:r>
          </a:p>
          <a:p>
            <a:pPr marL="285750" indent="-285750">
              <a:buFontTx/>
              <a:buChar char="-"/>
            </a:pPr>
            <a:r>
              <a:rPr lang="en-GB" dirty="0">
                <a:latin typeface="Muli" pitchFamily="2" charset="77"/>
              </a:rPr>
              <a:t>Resources to aid the delivery of the lesson. </a:t>
            </a:r>
          </a:p>
          <a:p>
            <a:pPr marL="285750" indent="-285750">
              <a:buFontTx/>
              <a:buChar char="-"/>
            </a:pPr>
            <a:r>
              <a:rPr lang="en-GB" dirty="0">
                <a:latin typeface="Muli" pitchFamily="2" charset="77"/>
              </a:rPr>
              <a:t>One spelling practice sheet. </a:t>
            </a:r>
          </a:p>
          <a:p>
            <a:pPr marL="285750" indent="-285750">
              <a:buFontTx/>
              <a:buChar char="-"/>
            </a:pPr>
            <a:r>
              <a:rPr lang="en-GB" dirty="0">
                <a:latin typeface="Muli" pitchFamily="2" charset="77"/>
              </a:rPr>
              <a:t>One homework sheet. </a:t>
            </a:r>
          </a:p>
          <a:p>
            <a:endParaRPr lang="en-GB" dirty="0">
              <a:latin typeface="Muli" pitchFamily="2" charset="77"/>
            </a:endParaRPr>
          </a:p>
        </p:txBody>
      </p:sp>
    </p:spTree>
    <p:extLst>
      <p:ext uri="{BB962C8B-B14F-4D97-AF65-F5344CB8AC3E}">
        <p14:creationId xmlns:p14="http://schemas.microsoft.com/office/powerpoint/2010/main" val="18372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311499" y="403186"/>
            <a:ext cx="9282374" cy="1325563"/>
          </a:xfrm>
        </p:spPr>
        <p:txBody>
          <a:bodyPr>
            <a:normAutofit/>
          </a:bodyPr>
          <a:lstStyle/>
          <a:p>
            <a:r>
              <a:rPr lang="en-GB" sz="2400"/>
              <a:t>Sort the spellings in to two boxes. Words with an /i/ sound that are spelled with an ‘i’ and words with an /i/ sound that are spelled with a ‘y’.</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1372"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11808"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562822" y="5583594"/>
            <a:ext cx="1983105" cy="646331"/>
          </a:xfrm>
          <a:prstGeom prst="rect">
            <a:avLst/>
          </a:prstGeom>
          <a:noFill/>
        </p:spPr>
        <p:txBody>
          <a:bodyPr wrap="square" rtlCol="0">
            <a:spAutoFit/>
          </a:bodyPr>
          <a:lstStyle/>
          <a:p>
            <a:pPr algn="ctr"/>
            <a:r>
              <a:rPr lang="en-GB">
                <a:latin typeface="OpenDyslexicAlta" pitchFamily="2" charset="77"/>
              </a:rPr>
              <a:t>/i/ spelled with an ‘i’</a:t>
            </a:r>
          </a:p>
        </p:txBody>
      </p:sp>
      <p:sp>
        <p:nvSpPr>
          <p:cNvPr id="9" name="TextBox 8">
            <a:extLst>
              <a:ext uri="{FF2B5EF4-FFF2-40B4-BE49-F238E27FC236}">
                <a16:creationId xmlns:a16="http://schemas.microsoft.com/office/drawing/2014/main" id="{DA07C5AD-C2F7-4B3F-9348-4A45F11668BD}"/>
              </a:ext>
            </a:extLst>
          </p:cNvPr>
          <p:cNvSpPr txBox="1"/>
          <p:nvPr/>
        </p:nvSpPr>
        <p:spPr>
          <a:xfrm>
            <a:off x="7460501" y="5583593"/>
            <a:ext cx="1983105" cy="646331"/>
          </a:xfrm>
          <a:prstGeom prst="rect">
            <a:avLst/>
          </a:prstGeom>
          <a:noFill/>
        </p:spPr>
        <p:txBody>
          <a:bodyPr wrap="square" rtlCol="0">
            <a:spAutoFit/>
          </a:bodyPr>
          <a:lstStyle/>
          <a:p>
            <a:pPr algn="ctr"/>
            <a:r>
              <a:rPr lang="en-GB">
                <a:latin typeface="OpenDyslexicAlta" pitchFamily="2" charset="77"/>
              </a:rPr>
              <a:t>/i/ spelled with a ‘y’</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1466060794"/>
              </p:ext>
            </p:extLst>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dirty="0">
                          <a:latin typeface="OpenDyslexicAlta" pitchFamily="2" charset="77"/>
                        </a:rPr>
                        <a:t>him</a:t>
                      </a:r>
                    </a:p>
                  </a:txBody>
                  <a:tcPr anchor="ctr"/>
                </a:tc>
                <a:tc>
                  <a:txBody>
                    <a:bodyPr/>
                    <a:lstStyle/>
                    <a:p>
                      <a:pPr algn="ctr"/>
                      <a:r>
                        <a:rPr lang="en-GB" sz="2200" b="0" i="0" dirty="0">
                          <a:latin typeface="OpenDyslexicAlta" pitchFamily="2" charset="77"/>
                        </a:rPr>
                        <a:t>gym</a:t>
                      </a:r>
                    </a:p>
                  </a:txBody>
                  <a:tcPr anchor="ctr"/>
                </a:tc>
                <a:tc>
                  <a:txBody>
                    <a:bodyPr/>
                    <a:lstStyle/>
                    <a:p>
                      <a:pPr algn="ctr"/>
                      <a:r>
                        <a:rPr lang="en-GB" sz="2200" b="0" i="0" dirty="0">
                          <a:latin typeface="OpenDyslexicAlta" pitchFamily="2" charset="77"/>
                        </a:rPr>
                        <a:t>hippy</a:t>
                      </a:r>
                    </a:p>
                  </a:txBody>
                  <a:tcPr anchor="ctr"/>
                </a:tc>
                <a:tc>
                  <a:txBody>
                    <a:bodyPr/>
                    <a:lstStyle/>
                    <a:p>
                      <a:pPr algn="ctr"/>
                      <a:r>
                        <a:rPr lang="en-GB" sz="2200" b="0" i="0">
                          <a:latin typeface="OpenDyslexicAlta" pitchFamily="2" charset="77"/>
                        </a:rPr>
                        <a:t>pyramid</a:t>
                      </a:r>
                    </a:p>
                  </a:txBody>
                  <a:tcPr anchor="ctr"/>
                </a:tc>
                <a:tc>
                  <a:txBody>
                    <a:bodyPr/>
                    <a:lstStyle/>
                    <a:p>
                      <a:pPr algn="ctr"/>
                      <a:r>
                        <a:rPr lang="en-GB" sz="2200" b="0" i="0">
                          <a:latin typeface="OpenDyslexicAlta" pitchFamily="2" charset="77"/>
                        </a:rPr>
                        <a:t>skim</a:t>
                      </a:r>
                    </a:p>
                  </a:txBody>
                  <a:tcPr anchor="ctr"/>
                </a:tc>
                <a:tc>
                  <a:txBody>
                    <a:bodyPr/>
                    <a:lstStyle/>
                    <a:p>
                      <a:pPr algn="ctr"/>
                      <a:r>
                        <a:rPr lang="en-GB" sz="2200" b="0" i="0">
                          <a:latin typeface="OpenDyslexicAlta" pitchFamily="2" charset="77"/>
                        </a:rPr>
                        <a:t>system</a:t>
                      </a:r>
                    </a:p>
                  </a:txBody>
                  <a:tcPr anchor="ctr"/>
                </a:tc>
                <a:extLst>
                  <a:ext uri="{0D108BD9-81ED-4DB2-BD59-A6C34878D82A}">
                    <a16:rowId xmlns:a16="http://schemas.microsoft.com/office/drawing/2014/main" val="3036658332"/>
                  </a:ext>
                </a:extLst>
              </a:tr>
              <a:tr h="759354">
                <a:tc>
                  <a:txBody>
                    <a:bodyPr/>
                    <a:lstStyle/>
                    <a:p>
                      <a:pPr algn="ctr"/>
                      <a:r>
                        <a:rPr lang="en-GB" sz="2200" b="0" i="0">
                          <a:latin typeface="OpenDyslexicAlta" pitchFamily="2" charset="77"/>
                        </a:rPr>
                        <a:t>impossible</a:t>
                      </a:r>
                    </a:p>
                  </a:txBody>
                  <a:tcPr anchor="ctr"/>
                </a:tc>
                <a:tc>
                  <a:txBody>
                    <a:bodyPr/>
                    <a:lstStyle/>
                    <a:p>
                      <a:pPr algn="ctr"/>
                      <a:r>
                        <a:rPr lang="en-GB" sz="2200" b="0" i="0">
                          <a:latin typeface="OpenDyslexicAlta" pitchFamily="2" charset="77"/>
                        </a:rPr>
                        <a:t>oxygen</a:t>
                      </a:r>
                    </a:p>
                  </a:txBody>
                  <a:tcPr anchor="ctr"/>
                </a:tc>
                <a:tc>
                  <a:txBody>
                    <a:bodyPr/>
                    <a:lstStyle/>
                    <a:p>
                      <a:pPr algn="ctr"/>
                      <a:r>
                        <a:rPr lang="en-GB" sz="2200" b="0" i="0" dirty="0">
                          <a:latin typeface="OpenDyslexicAlta" pitchFamily="2" charset="77"/>
                        </a:rPr>
                        <a:t>fringe</a:t>
                      </a:r>
                    </a:p>
                  </a:txBody>
                  <a:tcPr anchor="ctr"/>
                </a:tc>
                <a:tc>
                  <a:txBody>
                    <a:bodyPr/>
                    <a:lstStyle/>
                    <a:p>
                      <a:pPr algn="ctr"/>
                      <a:r>
                        <a:rPr lang="en-GB" sz="2200" b="0" i="0" dirty="0">
                          <a:latin typeface="OpenDyslexicAlta" pitchFamily="2" charset="77"/>
                        </a:rPr>
                        <a:t>mystery</a:t>
                      </a:r>
                    </a:p>
                  </a:txBody>
                  <a:tcPr anchor="ctr"/>
                </a:tc>
                <a:tc>
                  <a:txBody>
                    <a:bodyPr/>
                    <a:lstStyle/>
                    <a:p>
                      <a:pPr algn="ctr"/>
                      <a:r>
                        <a:rPr lang="en-GB" sz="2200" b="0" i="0" dirty="0">
                          <a:latin typeface="OpenDyslexicAlta" pitchFamily="2" charset="77"/>
                        </a:rPr>
                        <a:t>lyric</a:t>
                      </a:r>
                    </a:p>
                  </a:txBody>
                  <a:tcPr anchor="ctr"/>
                </a:tc>
                <a:tc>
                  <a:txBody>
                    <a:bodyPr/>
                    <a:lstStyle/>
                    <a:p>
                      <a:pPr algn="ctr"/>
                      <a:r>
                        <a:rPr lang="en-GB" sz="2200" b="0" i="0" dirty="0">
                          <a:latin typeface="OpenDyslexicAlta" pitchFamily="2" charset="77"/>
                        </a:rPr>
                        <a:t>imposter</a:t>
                      </a:r>
                    </a:p>
                  </a:txBody>
                  <a:tcPr anchor="ct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287369463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Words with the /k/ sound spelled ‘</a:t>
            </a:r>
            <a:r>
              <a:rPr lang="en-GB" err="1"/>
              <a:t>ch.</a:t>
            </a:r>
            <a:r>
              <a:rPr lang="en-GB"/>
              <a:t>’  These words have their origins in the Greek language.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26</a:t>
            </a:r>
          </a:p>
        </p:txBody>
      </p:sp>
    </p:spTree>
    <p:extLst>
      <p:ext uri="{BB962C8B-B14F-4D97-AF65-F5344CB8AC3E}">
        <p14:creationId xmlns:p14="http://schemas.microsoft.com/office/powerpoint/2010/main" val="6172581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with the /k/ sound spelled ‘</a:t>
            </a:r>
            <a:r>
              <a:rPr lang="en-GB" dirty="0" err="1"/>
              <a:t>ch.</a:t>
            </a:r>
            <a:r>
              <a:rPr lang="en-GB" dirty="0"/>
              <a:t>’  These words have their origins in the Greek language.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671745"/>
              </p:ext>
            </p:extLst>
          </p:nvPr>
        </p:nvGraphicFramePr>
        <p:xfrm>
          <a:off x="3429000" y="1311275"/>
          <a:ext cx="8363607" cy="522075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253931">
                <a:tc>
                  <a:txBody>
                    <a:bodyPr/>
                    <a:lstStyle/>
                    <a:p>
                      <a:r>
                        <a:rPr lang="en-GB" sz="1700" b="0" i="0">
                          <a:latin typeface="Muli" pitchFamily="2" charset="77"/>
                        </a:rPr>
                        <a:t>Introduction</a:t>
                      </a:r>
                    </a:p>
                  </a:txBody>
                  <a:tcPr/>
                </a:tc>
                <a:tc>
                  <a:txBody>
                    <a:bodyPr/>
                    <a:lstStyle/>
                    <a:p>
                      <a:r>
                        <a:rPr lang="en-GB" sz="1700" b="0" i="0">
                          <a:latin typeface="Muli" pitchFamily="2" charset="77"/>
                        </a:rPr>
                        <a:t>Tell children that words that have a /k/ sound in them which is spelled with ‘</a:t>
                      </a:r>
                      <a:r>
                        <a:rPr lang="en-GB" sz="1700" b="0" i="0" err="1">
                          <a:latin typeface="Muli" pitchFamily="2" charset="77"/>
                        </a:rPr>
                        <a:t>ch</a:t>
                      </a:r>
                      <a:r>
                        <a:rPr lang="en-GB" sz="1700" b="0" i="0">
                          <a:latin typeface="Muli" pitchFamily="2" charset="77"/>
                        </a:rPr>
                        <a:t>’ are words that originate in Greek. Can the children think of any?</a:t>
                      </a:r>
                    </a:p>
                  </a:txBody>
                  <a:tcPr/>
                </a:tc>
                <a:extLst>
                  <a:ext uri="{0D108BD9-81ED-4DB2-BD59-A6C34878D82A}">
                    <a16:rowId xmlns:a16="http://schemas.microsoft.com/office/drawing/2014/main" val="10000"/>
                  </a:ext>
                </a:extLst>
              </a:tr>
              <a:tr h="1899391">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Show children the power point quiz.  See if they can work in pairs to work out the 10 answers that identify their spelling list words. </a:t>
                      </a:r>
                    </a:p>
                    <a:p>
                      <a:endParaRPr lang="en-GB" sz="1700" b="0" i="0" baseline="0">
                        <a:latin typeface="Muli" pitchFamily="2" charset="77"/>
                      </a:endParaRPr>
                    </a:p>
                    <a:p>
                      <a:r>
                        <a:rPr lang="en-GB" sz="1700" b="0" i="0" baseline="0">
                          <a:latin typeface="Muli" pitchFamily="2" charset="77"/>
                        </a:rPr>
                        <a:t>Share the answers and get children to come and write the word on the board in the correct place.</a:t>
                      </a:r>
                    </a:p>
                  </a:txBody>
                  <a:tcPr/>
                </a:tc>
                <a:extLst>
                  <a:ext uri="{0D108BD9-81ED-4DB2-BD59-A6C34878D82A}">
                    <a16:rowId xmlns:a16="http://schemas.microsoft.com/office/drawing/2014/main" val="10001"/>
                  </a:ext>
                </a:extLst>
              </a:tr>
              <a:tr h="2067436">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Get children to try and create two new words from the letters within a spelling list word.</a:t>
                      </a:r>
                    </a:p>
                    <a:p>
                      <a:endParaRPr lang="en-GB" sz="1700" b="0" i="0" dirty="0">
                        <a:latin typeface="Muli" pitchFamily="2" charset="77"/>
                      </a:endParaRPr>
                    </a:p>
                    <a:p>
                      <a:r>
                        <a:rPr lang="en-GB" sz="1700" b="0" i="0" dirty="0">
                          <a:latin typeface="Muli" pitchFamily="2" charset="77"/>
                        </a:rPr>
                        <a:t>For example:</a:t>
                      </a:r>
                      <a:br>
                        <a:rPr lang="en-GB" sz="1700" b="0" i="0" dirty="0">
                          <a:latin typeface="Muli" pitchFamily="2" charset="77"/>
                        </a:rPr>
                      </a:br>
                      <a:br>
                        <a:rPr lang="en-GB" sz="1700" b="0" i="0" dirty="0">
                          <a:latin typeface="Muli" pitchFamily="2" charset="77"/>
                        </a:rPr>
                      </a:br>
                      <a:r>
                        <a:rPr lang="en-GB" sz="1700" b="0" i="0" dirty="0">
                          <a:latin typeface="Muli" pitchFamily="2" charset="77"/>
                        </a:rPr>
                        <a:t>character – teach – hat</a:t>
                      </a:r>
                      <a:br>
                        <a:rPr lang="en-GB" sz="1700" b="0" i="0" dirty="0">
                          <a:latin typeface="Muli" pitchFamily="2" charset="77"/>
                        </a:rPr>
                      </a:br>
                      <a:r>
                        <a:rPr lang="en-GB" sz="1700" b="0" i="0" dirty="0">
                          <a:latin typeface="Muli" pitchFamily="2" charset="77"/>
                        </a:rPr>
                        <a:t>monarch -  moan - arch</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88028440"/>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scheme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chorus</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chemist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echo</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character</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stomach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monarch</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school </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anchor</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chaos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2886834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684166"/>
              </p:ext>
            </p:extLst>
          </p:nvPr>
        </p:nvGraphicFramePr>
        <p:xfrm>
          <a:off x="713230" y="1269923"/>
          <a:ext cx="10765540" cy="5181600"/>
        </p:xfrm>
        <a:graphic>
          <a:graphicData uri="http://schemas.openxmlformats.org/drawingml/2006/table">
            <a:tbl>
              <a:tblPr firstRow="1" bandRow="1">
                <a:tableStyleId>{5940675A-B579-460E-94D1-54222C63F5DA}</a:tableStyleId>
              </a:tblPr>
              <a:tblGrid>
                <a:gridCol w="802976">
                  <a:extLst>
                    <a:ext uri="{9D8B030D-6E8A-4147-A177-3AD203B41FA5}">
                      <a16:colId xmlns:a16="http://schemas.microsoft.com/office/drawing/2014/main" val="2895982668"/>
                    </a:ext>
                  </a:extLst>
                </a:gridCol>
                <a:gridCol w="8031555">
                  <a:extLst>
                    <a:ext uri="{9D8B030D-6E8A-4147-A177-3AD203B41FA5}">
                      <a16:colId xmlns:a16="http://schemas.microsoft.com/office/drawing/2014/main" val="20000"/>
                    </a:ext>
                  </a:extLst>
                </a:gridCol>
                <a:gridCol w="1931009">
                  <a:extLst>
                    <a:ext uri="{9D8B030D-6E8A-4147-A177-3AD203B41FA5}">
                      <a16:colId xmlns:a16="http://schemas.microsoft.com/office/drawing/2014/main" val="4279440806"/>
                    </a:ext>
                  </a:extLst>
                </a:gridCol>
              </a:tblGrid>
              <a:tr h="457200">
                <a:tc>
                  <a:txBody>
                    <a:bodyPr/>
                    <a:lstStyle/>
                    <a:p>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r>
                        <a:rPr lang="en-GB" b="0" i="0">
                          <a:latin typeface="OpenDyslexicAlta" pitchFamily="2" charset="77"/>
                          <a:ea typeface="OpenDyslexic" charset="0"/>
                          <a:cs typeface="OpenDyslexic" charset="0"/>
                        </a:rPr>
                        <a:t>Quiz</a:t>
                      </a:r>
                    </a:p>
                  </a:txBody>
                  <a:tcPr>
                    <a:solidFill>
                      <a:schemeClr val="accent5">
                        <a:lumMod val="60000"/>
                        <a:lumOff val="40000"/>
                      </a:schemeClr>
                    </a:solidFill>
                  </a:tcPr>
                </a:tc>
                <a:tc>
                  <a:txBody>
                    <a:bodyPr/>
                    <a:lstStyle/>
                    <a:p>
                      <a:r>
                        <a:rPr lang="en-GB" b="0" i="0">
                          <a:latin typeface="OpenDyslexicAlta" pitchFamily="2" charset="77"/>
                          <a:ea typeface="OpenDyslexic" charset="0"/>
                          <a:cs typeface="OpenDyslexic" charset="0"/>
                        </a:rPr>
                        <a:t>Answer</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rPr>
                        <a:t>1</a:t>
                      </a:r>
                    </a:p>
                  </a:txBody>
                  <a:tcPr/>
                </a:tc>
                <a:tc>
                  <a:txBody>
                    <a:bodyPr/>
                    <a:lstStyle/>
                    <a:p>
                      <a:r>
                        <a:rPr lang="en-GB" sz="1700" b="0" i="0">
                          <a:latin typeface="OpenDyslexicAlta" pitchFamily="2" charset="77"/>
                        </a:rPr>
                        <a:t>In a song, this is the part that is repeated after each verse.</a:t>
                      </a: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rPr>
                        <a:t>2</a:t>
                      </a:r>
                    </a:p>
                  </a:txBody>
                  <a:tcPr/>
                </a:tc>
                <a:tc>
                  <a:txBody>
                    <a:bodyPr/>
                    <a:lstStyle/>
                    <a:p>
                      <a:r>
                        <a:rPr lang="en-GB" sz="1700" b="0" i="0">
                          <a:latin typeface="OpenDyslexicAlta" pitchFamily="2" charset="77"/>
                        </a:rPr>
                        <a:t>A place where you go to buy medicines or get prescriptions.</a:t>
                      </a: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rPr>
                        <a:t>3</a:t>
                      </a:r>
                    </a:p>
                  </a:txBody>
                  <a:tcPr/>
                </a:tc>
                <a:tc>
                  <a:txBody>
                    <a:bodyPr/>
                    <a:lstStyle/>
                    <a:p>
                      <a:r>
                        <a:rPr lang="en-GB" sz="1700" b="0" i="0">
                          <a:latin typeface="OpenDyslexicAlta" pitchFamily="2" charset="77"/>
                        </a:rPr>
                        <a:t>You usually have a main _____________ in a book who is the star.</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rPr>
                        <a:t>4</a:t>
                      </a:r>
                    </a:p>
                  </a:txBody>
                  <a:tcPr/>
                </a:tc>
                <a:tc>
                  <a:txBody>
                    <a:bodyPr/>
                    <a:lstStyle/>
                    <a:p>
                      <a:r>
                        <a:rPr lang="en-GB" sz="1700" b="0" i="0">
                          <a:latin typeface="OpenDyslexicAlta" pitchFamily="2" charset="77"/>
                        </a:rPr>
                        <a:t>An object that ships drop to stop them moving.</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rPr>
                        <a:t>5</a:t>
                      </a:r>
                    </a:p>
                  </a:txBody>
                  <a:tcPr/>
                </a:tc>
                <a:tc>
                  <a:txBody>
                    <a:bodyPr/>
                    <a:lstStyle/>
                    <a:p>
                      <a:r>
                        <a:rPr lang="en-GB" sz="1700" b="0" i="0">
                          <a:latin typeface="OpenDyslexicAlta" pitchFamily="2" charset="77"/>
                        </a:rPr>
                        <a:t>What you can hear when you shout in the mountains.</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rPr>
                        <a:t>6</a:t>
                      </a:r>
                    </a:p>
                  </a:txBody>
                  <a:tcPr/>
                </a:tc>
                <a:tc>
                  <a:txBody>
                    <a:bodyPr/>
                    <a:lstStyle/>
                    <a:p>
                      <a:r>
                        <a:rPr lang="en-GB" sz="1700" b="0" i="0">
                          <a:latin typeface="OpenDyslexicAlta" pitchFamily="2" charset="77"/>
                        </a:rPr>
                        <a:t>A place you go to learn.</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rPr>
                        <a:t>7</a:t>
                      </a:r>
                    </a:p>
                  </a:txBody>
                  <a:tcPr/>
                </a:tc>
                <a:tc>
                  <a:txBody>
                    <a:bodyPr/>
                    <a:lstStyle/>
                    <a:p>
                      <a:r>
                        <a:rPr lang="en-GB" sz="1700" b="0" i="0">
                          <a:latin typeface="OpenDyslexicAlta" pitchFamily="2" charset="77"/>
                        </a:rPr>
                        <a:t>Complete disorder or confusion!</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rPr>
                        <a:t>8</a:t>
                      </a:r>
                    </a:p>
                  </a:txBody>
                  <a:tcPr/>
                </a:tc>
                <a:tc>
                  <a:txBody>
                    <a:bodyPr/>
                    <a:lstStyle/>
                    <a:p>
                      <a:r>
                        <a:rPr lang="en-GB" sz="1700" b="0" i="0">
                          <a:latin typeface="OpenDyslexicAlta" pitchFamily="2" charset="77"/>
                        </a:rPr>
                        <a:t>The generic name for a king or queen.</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rPr>
                        <a:t>9</a:t>
                      </a:r>
                    </a:p>
                  </a:txBody>
                  <a:tcPr/>
                </a:tc>
                <a:tc>
                  <a:txBody>
                    <a:bodyPr/>
                    <a:lstStyle/>
                    <a:p>
                      <a:r>
                        <a:rPr lang="en-GB" sz="1700" b="0" i="0">
                          <a:latin typeface="OpenDyslexicAlta" pitchFamily="2" charset="77"/>
                        </a:rPr>
                        <a:t>The biological name for your tummy.</a:t>
                      </a: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rPr>
                        <a:t>10</a:t>
                      </a:r>
                    </a:p>
                  </a:txBody>
                  <a:tcPr/>
                </a:tc>
                <a:tc>
                  <a:txBody>
                    <a:bodyPr/>
                    <a:lstStyle/>
                    <a:p>
                      <a:r>
                        <a:rPr lang="en-GB" sz="1700" b="0" i="0">
                          <a:latin typeface="OpenDyslexicAlta" pitchFamily="2" charset="77"/>
                        </a:rPr>
                        <a:t>To make plans, often in a devious way or when you might do something you shouldn’t.</a:t>
                      </a: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56562"/>
              </p:ext>
            </p:extLst>
          </p:nvPr>
        </p:nvGraphicFramePr>
        <p:xfrm>
          <a:off x="244928" y="254077"/>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Words with the /k/ sound spelled ‘</a:t>
                      </a:r>
                      <a:r>
                        <a:rPr lang="en-GB" sz="1400" dirty="0" err="1">
                          <a:latin typeface="Muli" pitchFamily="2" charset="77"/>
                        </a:rPr>
                        <a:t>ch.</a:t>
                      </a:r>
                      <a:r>
                        <a:rPr lang="en-GB" sz="1400" dirty="0">
                          <a:latin typeface="Muli" pitchFamily="2" charset="77"/>
                        </a:rPr>
                        <a:t>’  These words have their origins in the Greek language.</a:t>
                      </a: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73737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1526614"/>
              </p:ext>
            </p:extLst>
          </p:nvPr>
        </p:nvGraphicFramePr>
        <p:xfrm>
          <a:off x="713230" y="1269923"/>
          <a:ext cx="10765540" cy="5181600"/>
        </p:xfrm>
        <a:graphic>
          <a:graphicData uri="http://schemas.openxmlformats.org/drawingml/2006/table">
            <a:tbl>
              <a:tblPr firstRow="1" bandRow="1">
                <a:tableStyleId>{5940675A-B579-460E-94D1-54222C63F5DA}</a:tableStyleId>
              </a:tblPr>
              <a:tblGrid>
                <a:gridCol w="802976">
                  <a:extLst>
                    <a:ext uri="{9D8B030D-6E8A-4147-A177-3AD203B41FA5}">
                      <a16:colId xmlns:a16="http://schemas.microsoft.com/office/drawing/2014/main" val="2895982668"/>
                    </a:ext>
                  </a:extLst>
                </a:gridCol>
                <a:gridCol w="8055306">
                  <a:extLst>
                    <a:ext uri="{9D8B030D-6E8A-4147-A177-3AD203B41FA5}">
                      <a16:colId xmlns:a16="http://schemas.microsoft.com/office/drawing/2014/main" val="20000"/>
                    </a:ext>
                  </a:extLst>
                </a:gridCol>
                <a:gridCol w="1907258">
                  <a:extLst>
                    <a:ext uri="{9D8B030D-6E8A-4147-A177-3AD203B41FA5}">
                      <a16:colId xmlns:a16="http://schemas.microsoft.com/office/drawing/2014/main" val="4279440806"/>
                    </a:ext>
                  </a:extLst>
                </a:gridCol>
              </a:tblGrid>
              <a:tr h="457200">
                <a:tc>
                  <a:txBody>
                    <a:bodyPr/>
                    <a:lstStyle/>
                    <a:p>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r>
                        <a:rPr lang="en-GB" b="0" i="0">
                          <a:latin typeface="OpenDyslexicAlta" pitchFamily="2" charset="77"/>
                          <a:ea typeface="OpenDyslexic" charset="0"/>
                          <a:cs typeface="OpenDyslexic" charset="0"/>
                        </a:rPr>
                        <a:t>Quiz</a:t>
                      </a:r>
                    </a:p>
                  </a:txBody>
                  <a:tcPr>
                    <a:solidFill>
                      <a:schemeClr val="accent5">
                        <a:lumMod val="60000"/>
                        <a:lumOff val="40000"/>
                      </a:schemeClr>
                    </a:solidFill>
                  </a:tcPr>
                </a:tc>
                <a:tc>
                  <a:txBody>
                    <a:bodyPr/>
                    <a:lstStyle/>
                    <a:p>
                      <a:r>
                        <a:rPr lang="en-GB" b="0" i="0">
                          <a:latin typeface="OpenDyslexicAlta" pitchFamily="2" charset="77"/>
                          <a:ea typeface="OpenDyslexic" charset="0"/>
                          <a:cs typeface="OpenDyslexic" charset="0"/>
                        </a:rPr>
                        <a:t>Answer</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rPr>
                        <a:t>1</a:t>
                      </a:r>
                    </a:p>
                  </a:txBody>
                  <a:tcPr/>
                </a:tc>
                <a:tc>
                  <a:txBody>
                    <a:bodyPr/>
                    <a:lstStyle/>
                    <a:p>
                      <a:r>
                        <a:rPr lang="en-GB" sz="1700" b="0" i="0">
                          <a:latin typeface="OpenDyslexicAlta" pitchFamily="2" charset="77"/>
                        </a:rPr>
                        <a:t>In a song, this is the part that is repeated after each verse.</a:t>
                      </a:r>
                    </a:p>
                  </a:txBody>
                  <a:tcPr/>
                </a:tc>
                <a:tc>
                  <a:txBody>
                    <a:bodyPr/>
                    <a:lstStyle/>
                    <a:p>
                      <a:r>
                        <a:rPr lang="en-GB" b="0" i="0" dirty="0">
                          <a:solidFill>
                            <a:srgbClr val="FF3860"/>
                          </a:solidFill>
                          <a:latin typeface="OpenDyslexicAlta" pitchFamily="2" charset="77"/>
                          <a:ea typeface="OpenDyslexic" charset="0"/>
                          <a:cs typeface="OpenDyslexic" charset="0"/>
                        </a:rPr>
                        <a:t>chorus</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rPr>
                        <a:t>2</a:t>
                      </a:r>
                    </a:p>
                  </a:txBody>
                  <a:tcPr/>
                </a:tc>
                <a:tc>
                  <a:txBody>
                    <a:bodyPr/>
                    <a:lstStyle/>
                    <a:p>
                      <a:r>
                        <a:rPr lang="en-GB" sz="1700" b="0" i="0">
                          <a:latin typeface="OpenDyslexicAlta" pitchFamily="2" charset="77"/>
                        </a:rPr>
                        <a:t>A place where you go to buy medicines or get prescriptions.</a:t>
                      </a:r>
                    </a:p>
                  </a:txBody>
                  <a:tcPr/>
                </a:tc>
                <a:tc>
                  <a:txBody>
                    <a:bodyPr/>
                    <a:lstStyle/>
                    <a:p>
                      <a:r>
                        <a:rPr lang="en-GB" b="0" i="0" dirty="0">
                          <a:solidFill>
                            <a:srgbClr val="FF3860"/>
                          </a:solidFill>
                          <a:latin typeface="OpenDyslexicAlta" pitchFamily="2" charset="77"/>
                          <a:ea typeface="OpenDyslexic" charset="0"/>
                          <a:cs typeface="OpenDyslexic" charset="0"/>
                        </a:rPr>
                        <a:t>chemist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rPr>
                        <a:t>3</a:t>
                      </a:r>
                    </a:p>
                  </a:txBody>
                  <a:tcPr/>
                </a:tc>
                <a:tc>
                  <a:txBody>
                    <a:bodyPr/>
                    <a:lstStyle/>
                    <a:p>
                      <a:r>
                        <a:rPr lang="en-GB" sz="1700" b="0" i="0" dirty="0">
                          <a:latin typeface="OpenDyslexicAlta" pitchFamily="2" charset="77"/>
                        </a:rPr>
                        <a:t>You usually have a main _____________ in a book who is the star.</a:t>
                      </a:r>
                    </a:p>
                  </a:txBody>
                  <a:tcPr/>
                </a:tc>
                <a:tc>
                  <a:txBody>
                    <a:bodyPr/>
                    <a:lstStyle/>
                    <a:p>
                      <a:r>
                        <a:rPr lang="en-GB" b="0" i="0" dirty="0">
                          <a:solidFill>
                            <a:srgbClr val="FF3860"/>
                          </a:solidFill>
                          <a:latin typeface="OpenDyslexicAlta" pitchFamily="2" charset="77"/>
                          <a:ea typeface="OpenDyslexic" charset="0"/>
                          <a:cs typeface="OpenDyslexic" charset="0"/>
                        </a:rPr>
                        <a:t>character</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rPr>
                        <a:t>4</a:t>
                      </a:r>
                    </a:p>
                  </a:txBody>
                  <a:tcPr/>
                </a:tc>
                <a:tc>
                  <a:txBody>
                    <a:bodyPr/>
                    <a:lstStyle/>
                    <a:p>
                      <a:r>
                        <a:rPr lang="en-GB" sz="1700" b="0" i="0">
                          <a:latin typeface="OpenDyslexicAlta" pitchFamily="2" charset="77"/>
                        </a:rPr>
                        <a:t>An object that ships drop to stop them moving.</a:t>
                      </a:r>
                    </a:p>
                  </a:txBody>
                  <a:tcPr/>
                </a:tc>
                <a:tc>
                  <a:txBody>
                    <a:bodyPr/>
                    <a:lstStyle/>
                    <a:p>
                      <a:r>
                        <a:rPr lang="en-GB" b="0" i="0" dirty="0">
                          <a:solidFill>
                            <a:srgbClr val="FF3860"/>
                          </a:solidFill>
                          <a:latin typeface="OpenDyslexicAlta" pitchFamily="2" charset="77"/>
                          <a:ea typeface="OpenDyslexic" charset="0"/>
                          <a:cs typeface="OpenDyslexic" charset="0"/>
                        </a:rPr>
                        <a:t>anchor</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rPr>
                        <a:t>5</a:t>
                      </a:r>
                    </a:p>
                  </a:txBody>
                  <a:tcPr/>
                </a:tc>
                <a:tc>
                  <a:txBody>
                    <a:bodyPr/>
                    <a:lstStyle/>
                    <a:p>
                      <a:r>
                        <a:rPr lang="en-GB" sz="1700" b="0" i="0">
                          <a:latin typeface="OpenDyslexicAlta" pitchFamily="2" charset="77"/>
                        </a:rPr>
                        <a:t>What you can hear when you shout in the mountains.</a:t>
                      </a:r>
                    </a:p>
                  </a:txBody>
                  <a:tcPr/>
                </a:tc>
                <a:tc>
                  <a:txBody>
                    <a:bodyPr/>
                    <a:lstStyle/>
                    <a:p>
                      <a:r>
                        <a:rPr lang="en-GB" b="0" i="0" dirty="0">
                          <a:solidFill>
                            <a:srgbClr val="FF3860"/>
                          </a:solidFill>
                          <a:latin typeface="OpenDyslexicAlta" pitchFamily="2" charset="77"/>
                          <a:ea typeface="OpenDyslexic" charset="0"/>
                          <a:cs typeface="OpenDyslexic" charset="0"/>
                        </a:rPr>
                        <a:t>echo</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rPr>
                        <a:t>6</a:t>
                      </a:r>
                    </a:p>
                  </a:txBody>
                  <a:tcPr/>
                </a:tc>
                <a:tc>
                  <a:txBody>
                    <a:bodyPr/>
                    <a:lstStyle/>
                    <a:p>
                      <a:r>
                        <a:rPr lang="en-GB" sz="1700" b="0" i="0">
                          <a:latin typeface="OpenDyslexicAlta" pitchFamily="2" charset="77"/>
                        </a:rPr>
                        <a:t>A place you go to learn.</a:t>
                      </a:r>
                    </a:p>
                  </a:txBody>
                  <a:tcPr/>
                </a:tc>
                <a:tc>
                  <a:txBody>
                    <a:bodyPr/>
                    <a:lstStyle/>
                    <a:p>
                      <a:r>
                        <a:rPr lang="en-GB" b="0" i="0" dirty="0">
                          <a:solidFill>
                            <a:srgbClr val="FF3860"/>
                          </a:solidFill>
                          <a:latin typeface="OpenDyslexicAlta" pitchFamily="2" charset="77"/>
                          <a:ea typeface="OpenDyslexic" charset="0"/>
                          <a:cs typeface="OpenDyslexic" charset="0"/>
                        </a:rPr>
                        <a:t>school </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rPr>
                        <a:t>7</a:t>
                      </a:r>
                    </a:p>
                  </a:txBody>
                  <a:tcPr/>
                </a:tc>
                <a:tc>
                  <a:txBody>
                    <a:bodyPr/>
                    <a:lstStyle/>
                    <a:p>
                      <a:r>
                        <a:rPr lang="en-GB" sz="1700" b="0" i="0">
                          <a:latin typeface="OpenDyslexicAlta" pitchFamily="2" charset="77"/>
                        </a:rPr>
                        <a:t>Complete disorder or confusion!</a:t>
                      </a:r>
                    </a:p>
                  </a:txBody>
                  <a:tcPr/>
                </a:tc>
                <a:tc>
                  <a:txBody>
                    <a:bodyPr/>
                    <a:lstStyle/>
                    <a:p>
                      <a:r>
                        <a:rPr lang="en-GB" b="0" i="0" dirty="0">
                          <a:solidFill>
                            <a:srgbClr val="FF3860"/>
                          </a:solidFill>
                          <a:latin typeface="OpenDyslexicAlta" pitchFamily="2" charset="77"/>
                          <a:ea typeface="OpenDyslexic" charset="0"/>
                          <a:cs typeface="OpenDyslexic" charset="0"/>
                        </a:rPr>
                        <a:t>chaos</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rPr>
                        <a:t>8</a:t>
                      </a:r>
                    </a:p>
                  </a:txBody>
                  <a:tcPr/>
                </a:tc>
                <a:tc>
                  <a:txBody>
                    <a:bodyPr/>
                    <a:lstStyle/>
                    <a:p>
                      <a:r>
                        <a:rPr lang="en-GB" sz="1700" b="0" i="0">
                          <a:latin typeface="OpenDyslexicAlta" pitchFamily="2" charset="77"/>
                        </a:rPr>
                        <a:t>The generic name for a king or queen.</a:t>
                      </a:r>
                    </a:p>
                  </a:txBody>
                  <a:tcPr/>
                </a:tc>
                <a:tc>
                  <a:txBody>
                    <a:bodyPr/>
                    <a:lstStyle/>
                    <a:p>
                      <a:r>
                        <a:rPr lang="en-GB" b="0" i="0" dirty="0">
                          <a:solidFill>
                            <a:srgbClr val="FF3860"/>
                          </a:solidFill>
                          <a:latin typeface="OpenDyslexicAlta" pitchFamily="2" charset="77"/>
                          <a:ea typeface="OpenDyslexic" charset="0"/>
                          <a:cs typeface="OpenDyslexic" charset="0"/>
                        </a:rPr>
                        <a:t>monarch</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rPr>
                        <a:t>9</a:t>
                      </a:r>
                    </a:p>
                  </a:txBody>
                  <a:tcPr/>
                </a:tc>
                <a:tc>
                  <a:txBody>
                    <a:bodyPr/>
                    <a:lstStyle/>
                    <a:p>
                      <a:r>
                        <a:rPr lang="en-GB" sz="1700" b="0" i="0">
                          <a:latin typeface="OpenDyslexicAlta" pitchFamily="2" charset="77"/>
                        </a:rPr>
                        <a:t>The biological name for your tummy.</a:t>
                      </a:r>
                    </a:p>
                  </a:txBody>
                  <a:tcPr/>
                </a:tc>
                <a:tc>
                  <a:txBody>
                    <a:bodyPr/>
                    <a:lstStyle/>
                    <a:p>
                      <a:r>
                        <a:rPr lang="en-GB" b="0" i="0" dirty="0">
                          <a:solidFill>
                            <a:srgbClr val="FF3860"/>
                          </a:solidFill>
                          <a:latin typeface="OpenDyslexicAlta" pitchFamily="2" charset="77"/>
                          <a:ea typeface="OpenDyslexic" charset="0"/>
                          <a:cs typeface="OpenDyslexic" charset="0"/>
                        </a:rPr>
                        <a:t>stomach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rPr>
                        <a:t>10</a:t>
                      </a:r>
                    </a:p>
                  </a:txBody>
                  <a:tcPr/>
                </a:tc>
                <a:tc>
                  <a:txBody>
                    <a:bodyPr/>
                    <a:lstStyle/>
                    <a:p>
                      <a:r>
                        <a:rPr lang="en-GB" sz="1700" b="0" i="0">
                          <a:latin typeface="OpenDyslexicAlta" pitchFamily="2" charset="77"/>
                        </a:rPr>
                        <a:t>To make plans, often in a devious way or when you might do something you shouldn’t.</a:t>
                      </a:r>
                    </a:p>
                  </a:txBody>
                  <a:tcPr/>
                </a:tc>
                <a:tc>
                  <a:txBody>
                    <a:bodyPr/>
                    <a:lstStyle/>
                    <a:p>
                      <a:r>
                        <a:rPr lang="en-GB" b="0" i="0" dirty="0">
                          <a:solidFill>
                            <a:srgbClr val="FF3860"/>
                          </a:solidFill>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63469639"/>
              </p:ext>
            </p:extLst>
          </p:nvPr>
        </p:nvGraphicFramePr>
        <p:xfrm>
          <a:off x="244928" y="254077"/>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Words with the /k/ sound spelled ‘</a:t>
                      </a:r>
                      <a:r>
                        <a:rPr lang="en-GB" sz="1400" dirty="0" err="1">
                          <a:latin typeface="Muli" pitchFamily="2" charset="77"/>
                        </a:rPr>
                        <a:t>ch.</a:t>
                      </a:r>
                      <a:r>
                        <a:rPr lang="en-GB" sz="1400" dirty="0">
                          <a:latin typeface="Muli" pitchFamily="2" charset="77"/>
                        </a:rPr>
                        <a:t>’  These words have their origins in the Greek language.</a:t>
                      </a:r>
                    </a:p>
                    <a:p>
                      <a:endParaRPr lang="en-GB" sz="1400" baseline="0" dirty="0">
                        <a:latin typeface="Muli" pitchFamily="2" charset="77"/>
                      </a:endParaRPr>
                    </a:p>
                    <a:p>
                      <a:r>
                        <a:rPr lang="en-GB" sz="1400" baseline="0" dirty="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947145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11191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045448499"/>
                    </a:ext>
                  </a:extLst>
                </a:gridCol>
                <a:gridCol w="1858433">
                  <a:extLst>
                    <a:ext uri="{9D8B030D-6E8A-4147-A177-3AD203B41FA5}">
                      <a16:colId xmlns:a16="http://schemas.microsoft.com/office/drawing/2014/main" val="72573783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scheme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chorus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chemist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echo</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character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stomach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monarch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school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anchor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chaos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5445644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the /k/ sound spelled ‘</a:t>
                      </a:r>
                      <a:r>
                        <a:rPr lang="en-GB" sz="1400" baseline="0" dirty="0" err="1">
                          <a:latin typeface="Muli" pitchFamily="2" charset="77"/>
                        </a:rPr>
                        <a:t>ch.</a:t>
                      </a:r>
                      <a:r>
                        <a:rPr lang="en-GB" sz="1400" baseline="0" dirty="0">
                          <a:latin typeface="Muli" pitchFamily="2" charset="77"/>
                        </a:rPr>
                        <a:t>’  These words have their origins in the Greek language.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72170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chorus</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chemist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echo</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character</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stomach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monarch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school </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anchor</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chaos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654371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the /k/ sound spelled ‘</a:t>
                      </a:r>
                      <a:r>
                        <a:rPr lang="en-GB" sz="1400" baseline="0" dirty="0" err="1">
                          <a:latin typeface="Muli" pitchFamily="2" charset="77"/>
                        </a:rPr>
                        <a:t>ch.</a:t>
                      </a:r>
                      <a:r>
                        <a:rPr lang="en-GB" sz="1400" baseline="0" dirty="0">
                          <a:latin typeface="Muli" pitchFamily="2" charset="77"/>
                        </a:rPr>
                        <a:t>’  These words have their origins in the Greek language.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14477" y="1396998"/>
          <a:ext cx="5529523" cy="5165930"/>
        </p:xfrm>
        <a:graphic>
          <a:graphicData uri="http://schemas.openxmlformats.org/drawingml/2006/table">
            <a:tbl>
              <a:tblPr firstRow="1" bandRow="1">
                <a:tableStyleId>{5940675A-B579-460E-94D1-54222C63F5DA}</a:tableStyleId>
              </a:tblPr>
              <a:tblGrid>
                <a:gridCol w="423029">
                  <a:extLst>
                    <a:ext uri="{9D8B030D-6E8A-4147-A177-3AD203B41FA5}">
                      <a16:colId xmlns:a16="http://schemas.microsoft.com/office/drawing/2014/main" val="20000"/>
                    </a:ext>
                  </a:extLst>
                </a:gridCol>
                <a:gridCol w="423029">
                  <a:extLst>
                    <a:ext uri="{9D8B030D-6E8A-4147-A177-3AD203B41FA5}">
                      <a16:colId xmlns:a16="http://schemas.microsoft.com/office/drawing/2014/main" val="20001"/>
                    </a:ext>
                  </a:extLst>
                </a:gridCol>
                <a:gridCol w="423029">
                  <a:extLst>
                    <a:ext uri="{9D8B030D-6E8A-4147-A177-3AD203B41FA5}">
                      <a16:colId xmlns:a16="http://schemas.microsoft.com/office/drawing/2014/main" val="20002"/>
                    </a:ext>
                  </a:extLst>
                </a:gridCol>
                <a:gridCol w="423029">
                  <a:extLst>
                    <a:ext uri="{9D8B030D-6E8A-4147-A177-3AD203B41FA5}">
                      <a16:colId xmlns:a16="http://schemas.microsoft.com/office/drawing/2014/main" val="20003"/>
                    </a:ext>
                  </a:extLst>
                </a:gridCol>
                <a:gridCol w="423029">
                  <a:extLst>
                    <a:ext uri="{9D8B030D-6E8A-4147-A177-3AD203B41FA5}">
                      <a16:colId xmlns:a16="http://schemas.microsoft.com/office/drawing/2014/main" val="20004"/>
                    </a:ext>
                  </a:extLst>
                </a:gridCol>
                <a:gridCol w="423029">
                  <a:extLst>
                    <a:ext uri="{9D8B030D-6E8A-4147-A177-3AD203B41FA5}">
                      <a16:colId xmlns:a16="http://schemas.microsoft.com/office/drawing/2014/main" val="20005"/>
                    </a:ext>
                  </a:extLst>
                </a:gridCol>
                <a:gridCol w="423029">
                  <a:extLst>
                    <a:ext uri="{9D8B030D-6E8A-4147-A177-3AD203B41FA5}">
                      <a16:colId xmlns:a16="http://schemas.microsoft.com/office/drawing/2014/main" val="20006"/>
                    </a:ext>
                  </a:extLst>
                </a:gridCol>
                <a:gridCol w="423029">
                  <a:extLst>
                    <a:ext uri="{9D8B030D-6E8A-4147-A177-3AD203B41FA5}">
                      <a16:colId xmlns:a16="http://schemas.microsoft.com/office/drawing/2014/main" val="20007"/>
                    </a:ext>
                  </a:extLst>
                </a:gridCol>
                <a:gridCol w="423029">
                  <a:extLst>
                    <a:ext uri="{9D8B030D-6E8A-4147-A177-3AD203B41FA5}">
                      <a16:colId xmlns:a16="http://schemas.microsoft.com/office/drawing/2014/main" val="20008"/>
                    </a:ext>
                  </a:extLst>
                </a:gridCol>
                <a:gridCol w="423029">
                  <a:extLst>
                    <a:ext uri="{9D8B030D-6E8A-4147-A177-3AD203B41FA5}">
                      <a16:colId xmlns:a16="http://schemas.microsoft.com/office/drawing/2014/main" val="20009"/>
                    </a:ext>
                  </a:extLst>
                </a:gridCol>
                <a:gridCol w="423029">
                  <a:extLst>
                    <a:ext uri="{9D8B030D-6E8A-4147-A177-3AD203B41FA5}">
                      <a16:colId xmlns:a16="http://schemas.microsoft.com/office/drawing/2014/main" val="20010"/>
                    </a:ext>
                  </a:extLst>
                </a:gridCol>
                <a:gridCol w="423029">
                  <a:extLst>
                    <a:ext uri="{9D8B030D-6E8A-4147-A177-3AD203B41FA5}">
                      <a16:colId xmlns:a16="http://schemas.microsoft.com/office/drawing/2014/main" val="20011"/>
                    </a:ext>
                  </a:extLst>
                </a:gridCol>
                <a:gridCol w="453175">
                  <a:extLst>
                    <a:ext uri="{9D8B030D-6E8A-4147-A177-3AD203B41FA5}">
                      <a16:colId xmlns:a16="http://schemas.microsoft.com/office/drawing/2014/main" val="20012"/>
                    </a:ext>
                  </a:extLst>
                </a:gridCol>
              </a:tblGrid>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0"/>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o</a:t>
                      </a:r>
                    </a:p>
                  </a:txBody>
                  <a:tcPr>
                    <a:solidFill>
                      <a:schemeClr val="bg1"/>
                    </a:solidFill>
                  </a:tcPr>
                </a:tc>
                <a:extLst>
                  <a:ext uri="{0D108BD9-81ED-4DB2-BD59-A6C34878D82A}">
                    <a16:rowId xmlns:a16="http://schemas.microsoft.com/office/drawing/2014/main" val="10001"/>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tc>
                  <a:txBody>
                    <a:bodyPr/>
                    <a:lstStyle/>
                    <a:p>
                      <a:pPr algn="ctr"/>
                      <a:r>
                        <a:rPr lang="en-GB" sz="2400" b="0" i="0">
                          <a:latin typeface="OpenDyslexicAlta" pitchFamily="2" charset="77"/>
                          <a:ea typeface="OpenDyslexic" charset="0"/>
                          <a:cs typeface="OpenDyslexic" charset="0"/>
                        </a:rPr>
                        <a:t>a</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a</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t</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2"/>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3"/>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l</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4"/>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e</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extLst>
                  <a:ext uri="{0D108BD9-81ED-4DB2-BD59-A6C34878D82A}">
                    <a16:rowId xmlns:a16="http://schemas.microsoft.com/office/drawing/2014/main" val="10005"/>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o</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extLst>
                  <a:ext uri="{0D108BD9-81ED-4DB2-BD59-A6C34878D82A}">
                    <a16:rowId xmlns:a16="http://schemas.microsoft.com/office/drawing/2014/main" val="10006"/>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7"/>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8"/>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9"/>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9324869" y="1961936"/>
            <a:ext cx="2411605" cy="1938992"/>
          </a:xfrm>
          <a:prstGeom prst="rect">
            <a:avLst/>
          </a:prstGeom>
          <a:no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Use your spellings, and the letters in the crossword, to work out the missing words. </a:t>
            </a:r>
          </a:p>
        </p:txBody>
      </p:sp>
    </p:spTree>
    <p:extLst>
      <p:ext uri="{BB962C8B-B14F-4D97-AF65-F5344CB8AC3E}">
        <p14:creationId xmlns:p14="http://schemas.microsoft.com/office/powerpoint/2010/main" val="88096848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chorus</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chemist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echo</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character</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stomach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monarch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school </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anchor</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chaos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48909807"/>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the /k/ sound spelled ‘</a:t>
                      </a:r>
                      <a:r>
                        <a:rPr lang="en-GB" sz="1400" baseline="0" dirty="0" err="1">
                          <a:latin typeface="Muli" pitchFamily="2" charset="77"/>
                        </a:rPr>
                        <a:t>ch.</a:t>
                      </a:r>
                      <a:r>
                        <a:rPr lang="en-GB" sz="1400" baseline="0" dirty="0">
                          <a:latin typeface="Muli" pitchFamily="2" charset="77"/>
                        </a:rPr>
                        <a:t>’  These words have their origins in the Greek language.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340707">
                <a:tc>
                  <a:txBody>
                    <a:bodyPr/>
                    <a:lstStyle/>
                    <a:p>
                      <a:r>
                        <a:rPr lang="en-GB" sz="1400" b="0" i="0" dirty="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09465894"/>
              </p:ext>
            </p:extLst>
          </p:nvPr>
        </p:nvGraphicFramePr>
        <p:xfrm>
          <a:off x="3614477" y="1396998"/>
          <a:ext cx="5529523" cy="5165930"/>
        </p:xfrm>
        <a:graphic>
          <a:graphicData uri="http://schemas.openxmlformats.org/drawingml/2006/table">
            <a:tbl>
              <a:tblPr firstRow="1" bandRow="1">
                <a:tableStyleId>{5940675A-B579-460E-94D1-54222C63F5DA}</a:tableStyleId>
              </a:tblPr>
              <a:tblGrid>
                <a:gridCol w="423029">
                  <a:extLst>
                    <a:ext uri="{9D8B030D-6E8A-4147-A177-3AD203B41FA5}">
                      <a16:colId xmlns:a16="http://schemas.microsoft.com/office/drawing/2014/main" val="20000"/>
                    </a:ext>
                  </a:extLst>
                </a:gridCol>
                <a:gridCol w="423029">
                  <a:extLst>
                    <a:ext uri="{9D8B030D-6E8A-4147-A177-3AD203B41FA5}">
                      <a16:colId xmlns:a16="http://schemas.microsoft.com/office/drawing/2014/main" val="20001"/>
                    </a:ext>
                  </a:extLst>
                </a:gridCol>
                <a:gridCol w="423029">
                  <a:extLst>
                    <a:ext uri="{9D8B030D-6E8A-4147-A177-3AD203B41FA5}">
                      <a16:colId xmlns:a16="http://schemas.microsoft.com/office/drawing/2014/main" val="20002"/>
                    </a:ext>
                  </a:extLst>
                </a:gridCol>
                <a:gridCol w="423029">
                  <a:extLst>
                    <a:ext uri="{9D8B030D-6E8A-4147-A177-3AD203B41FA5}">
                      <a16:colId xmlns:a16="http://schemas.microsoft.com/office/drawing/2014/main" val="20003"/>
                    </a:ext>
                  </a:extLst>
                </a:gridCol>
                <a:gridCol w="423029">
                  <a:extLst>
                    <a:ext uri="{9D8B030D-6E8A-4147-A177-3AD203B41FA5}">
                      <a16:colId xmlns:a16="http://schemas.microsoft.com/office/drawing/2014/main" val="20004"/>
                    </a:ext>
                  </a:extLst>
                </a:gridCol>
                <a:gridCol w="423029">
                  <a:extLst>
                    <a:ext uri="{9D8B030D-6E8A-4147-A177-3AD203B41FA5}">
                      <a16:colId xmlns:a16="http://schemas.microsoft.com/office/drawing/2014/main" val="20005"/>
                    </a:ext>
                  </a:extLst>
                </a:gridCol>
                <a:gridCol w="423029">
                  <a:extLst>
                    <a:ext uri="{9D8B030D-6E8A-4147-A177-3AD203B41FA5}">
                      <a16:colId xmlns:a16="http://schemas.microsoft.com/office/drawing/2014/main" val="20006"/>
                    </a:ext>
                  </a:extLst>
                </a:gridCol>
                <a:gridCol w="423029">
                  <a:extLst>
                    <a:ext uri="{9D8B030D-6E8A-4147-A177-3AD203B41FA5}">
                      <a16:colId xmlns:a16="http://schemas.microsoft.com/office/drawing/2014/main" val="20007"/>
                    </a:ext>
                  </a:extLst>
                </a:gridCol>
                <a:gridCol w="423029">
                  <a:extLst>
                    <a:ext uri="{9D8B030D-6E8A-4147-A177-3AD203B41FA5}">
                      <a16:colId xmlns:a16="http://schemas.microsoft.com/office/drawing/2014/main" val="20008"/>
                    </a:ext>
                  </a:extLst>
                </a:gridCol>
                <a:gridCol w="423029">
                  <a:extLst>
                    <a:ext uri="{9D8B030D-6E8A-4147-A177-3AD203B41FA5}">
                      <a16:colId xmlns:a16="http://schemas.microsoft.com/office/drawing/2014/main" val="20009"/>
                    </a:ext>
                  </a:extLst>
                </a:gridCol>
                <a:gridCol w="423029">
                  <a:extLst>
                    <a:ext uri="{9D8B030D-6E8A-4147-A177-3AD203B41FA5}">
                      <a16:colId xmlns:a16="http://schemas.microsoft.com/office/drawing/2014/main" val="20010"/>
                    </a:ext>
                  </a:extLst>
                </a:gridCol>
                <a:gridCol w="423029">
                  <a:extLst>
                    <a:ext uri="{9D8B030D-6E8A-4147-A177-3AD203B41FA5}">
                      <a16:colId xmlns:a16="http://schemas.microsoft.com/office/drawing/2014/main" val="20011"/>
                    </a:ext>
                  </a:extLst>
                </a:gridCol>
                <a:gridCol w="453175">
                  <a:extLst>
                    <a:ext uri="{9D8B030D-6E8A-4147-A177-3AD203B41FA5}">
                      <a16:colId xmlns:a16="http://schemas.microsoft.com/office/drawing/2014/main" val="20012"/>
                    </a:ext>
                  </a:extLst>
                </a:gridCol>
              </a:tblGrid>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solidFill>
                      <a:schemeClr val="bg1"/>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0"/>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solidFill>
                      <a:schemeClr val="bg1"/>
                    </a:solidFill>
                  </a:tcPr>
                </a:tc>
                <a:tc>
                  <a:txBody>
                    <a:bodyPr/>
                    <a:lstStyle/>
                    <a:p>
                      <a:pPr algn="ctr"/>
                      <a:r>
                        <a:rPr lang="en-GB" sz="2400" b="0" i="0">
                          <a:latin typeface="OpenDyslexicAlta" pitchFamily="2" charset="77"/>
                          <a:ea typeface="OpenDyslexic" charset="0"/>
                          <a:cs typeface="OpenDyslexic" charset="0"/>
                        </a:rPr>
                        <a:t>o</a:t>
                      </a:r>
                    </a:p>
                  </a:txBody>
                  <a:tcPr>
                    <a:solidFill>
                      <a:schemeClr val="bg1"/>
                    </a:solidFill>
                  </a:tcPr>
                </a:tc>
                <a:extLst>
                  <a:ext uri="{0D108BD9-81ED-4DB2-BD59-A6C34878D82A}">
                    <a16:rowId xmlns:a16="http://schemas.microsoft.com/office/drawing/2014/main" val="10001"/>
                  </a:ext>
                </a:extLst>
              </a:tr>
              <a:tr h="469630">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tc>
                  <a:txBody>
                    <a:bodyPr/>
                    <a:lstStyle/>
                    <a:p>
                      <a:pPr algn="ctr"/>
                      <a:r>
                        <a:rPr lang="en-GB" sz="2400" b="0" i="0">
                          <a:latin typeface="OpenDyslexicAlta" pitchFamily="2" charset="77"/>
                          <a:ea typeface="OpenDyslexic" charset="0"/>
                          <a:cs typeface="OpenDyslexic" charset="0"/>
                        </a:rPr>
                        <a:t>a</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a:latin typeface="OpenDyslexicAlta" pitchFamily="2" charset="77"/>
                          <a:ea typeface="OpenDyslexic" charset="0"/>
                          <a:cs typeface="OpenDyslexic" charset="0"/>
                        </a:rPr>
                        <a:t>a</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a:latin typeface="OpenDyslexicAlta" pitchFamily="2" charset="77"/>
                          <a:ea typeface="OpenDyslexic" charset="0"/>
                          <a:cs typeface="OpenDyslexic" charset="0"/>
                        </a:rPr>
                        <a:t>t</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solidFill>
                      <a:schemeClr val="bg1"/>
                    </a:solidFill>
                  </a:tcPr>
                </a:tc>
                <a:extLst>
                  <a:ext uri="{0D108BD9-81ED-4DB2-BD59-A6C34878D82A}">
                    <a16:rowId xmlns:a16="http://schemas.microsoft.com/office/drawing/2014/main" val="10002"/>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solidFill>
                      <a:schemeClr val="bg1"/>
                    </a:solidFill>
                  </a:tcPr>
                </a:tc>
                <a:extLst>
                  <a:ext uri="{0D108BD9-81ED-4DB2-BD59-A6C34878D82A}">
                    <a16:rowId xmlns:a16="http://schemas.microsoft.com/office/drawing/2014/main" val="10003"/>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r>
                        <a:rPr lang="en-GB" sz="2400" b="0" i="0">
                          <a:latin typeface="OpenDyslexicAlta" pitchFamily="2" charset="77"/>
                          <a:ea typeface="OpenDyslexic" charset="0"/>
                          <a:cs typeface="OpenDyslexic" charset="0"/>
                        </a:rPr>
                        <a:t>l</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solidFill>
                      <a:schemeClr val="bg1"/>
                    </a:solidFill>
                  </a:tcPr>
                </a:tc>
                <a:extLst>
                  <a:ext uri="{0D108BD9-81ED-4DB2-BD59-A6C34878D82A}">
                    <a16:rowId xmlns:a16="http://schemas.microsoft.com/office/drawing/2014/main" val="10004"/>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e</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latin typeface="OpenDyslexicAlta" pitchFamily="2" charset="77"/>
                          <a:ea typeface="OpenDyslexic" charset="0"/>
                          <a:cs typeface="OpenDyslexic" charset="0"/>
                        </a:rPr>
                        <a:t>c</a:t>
                      </a:r>
                    </a:p>
                  </a:txBody>
                  <a:tcPr>
                    <a:solidFill>
                      <a:schemeClr val="bg1"/>
                    </a:solidFill>
                  </a:tcPr>
                </a:tc>
                <a:extLst>
                  <a:ext uri="{0D108BD9-81ED-4DB2-BD59-A6C34878D82A}">
                    <a16:rowId xmlns:a16="http://schemas.microsoft.com/office/drawing/2014/main" val="10005"/>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solidFill>
                      <a:schemeClr val="bg1"/>
                    </a:solidFill>
                  </a:tcPr>
                </a:tc>
                <a:tc>
                  <a:txBody>
                    <a:bodyPr/>
                    <a:lstStyle/>
                    <a:p>
                      <a:pPr algn="ctr"/>
                      <a:r>
                        <a:rPr lang="en-GB" sz="2400" b="0" i="0">
                          <a:latin typeface="OpenDyslexicAlta" pitchFamily="2" charset="77"/>
                          <a:ea typeface="OpenDyslexic" charset="0"/>
                          <a:cs typeface="OpenDyslexic" charset="0"/>
                        </a:rPr>
                        <a:t>o</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solidFill>
                      <a:schemeClr val="bg1"/>
                    </a:solidFill>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h</a:t>
                      </a:r>
                    </a:p>
                  </a:txBody>
                  <a:tcPr>
                    <a:solidFill>
                      <a:schemeClr val="bg1"/>
                    </a:solidFill>
                  </a:tcPr>
                </a:tc>
                <a:extLst>
                  <a:ext uri="{0D108BD9-81ED-4DB2-BD59-A6C34878D82A}">
                    <a16:rowId xmlns:a16="http://schemas.microsoft.com/office/drawing/2014/main" val="10006"/>
                  </a:ext>
                </a:extLst>
              </a:tr>
              <a:tr h="469630">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solidFill>
                      <a:schemeClr val="bg1"/>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7"/>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8"/>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9"/>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dirty="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9324869" y="1961936"/>
            <a:ext cx="2411605" cy="1938992"/>
          </a:xfrm>
          <a:prstGeom prst="rect">
            <a:avLst/>
          </a:prstGeom>
          <a:no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Use your spellings, and the letters in the crossword, to work out the missing words. </a:t>
            </a:r>
          </a:p>
        </p:txBody>
      </p:sp>
    </p:spTree>
    <p:extLst>
      <p:ext uri="{BB962C8B-B14F-4D97-AF65-F5344CB8AC3E}">
        <p14:creationId xmlns:p14="http://schemas.microsoft.com/office/powerpoint/2010/main" val="382603609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Words ending with the /g/ sound spelt ‘</a:t>
            </a:r>
            <a:r>
              <a:rPr lang="mr-IN"/>
              <a:t>–</a:t>
            </a:r>
            <a:r>
              <a:rPr lang="en-GB" err="1"/>
              <a:t>gue</a:t>
            </a:r>
            <a:r>
              <a:rPr lang="en-GB"/>
              <a:t>’ and the /k/ sound </a:t>
            </a:r>
          </a:p>
          <a:p>
            <a:r>
              <a:rPr lang="en-GB"/>
              <a:t>spelled ‘</a:t>
            </a:r>
            <a:r>
              <a:rPr lang="mr-IN"/>
              <a:t>–</a:t>
            </a:r>
            <a:r>
              <a:rPr lang="en-GB"/>
              <a:t>que’.  These words are French in origin.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27</a:t>
            </a:r>
          </a:p>
        </p:txBody>
      </p:sp>
    </p:spTree>
    <p:extLst>
      <p:ext uri="{BB962C8B-B14F-4D97-AF65-F5344CB8AC3E}">
        <p14:creationId xmlns:p14="http://schemas.microsoft.com/office/powerpoint/2010/main" val="41611432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27</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ending with the /g/ sound spelt ‘</a:t>
            </a:r>
            <a:r>
              <a:rPr lang="mr-IN" dirty="0"/>
              <a:t>–</a:t>
            </a:r>
            <a:r>
              <a:rPr lang="en-GB" dirty="0" err="1"/>
              <a:t>gue</a:t>
            </a:r>
            <a:r>
              <a:rPr lang="en-GB" dirty="0"/>
              <a:t>’ and the /k/ sound spelt ‘</a:t>
            </a:r>
            <a:r>
              <a:rPr lang="mr-IN" dirty="0"/>
              <a:t>–</a:t>
            </a:r>
            <a:r>
              <a:rPr lang="en-GB" dirty="0"/>
              <a:t>que.’  These words are French in origin.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142536828"/>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Words that end with a /g/ sound but are spelled ‘</a:t>
                      </a:r>
                      <a:r>
                        <a:rPr lang="en-GB" sz="1700" b="0" i="0" err="1">
                          <a:latin typeface="Muli" pitchFamily="2" charset="77"/>
                        </a:rPr>
                        <a:t>gue</a:t>
                      </a:r>
                      <a:r>
                        <a:rPr lang="en-GB" sz="1700" b="0" i="0">
                          <a:latin typeface="Muli" pitchFamily="2" charset="77"/>
                        </a:rPr>
                        <a:t>’ </a:t>
                      </a:r>
                      <a:br>
                        <a:rPr lang="en-GB" sz="1700" b="0" i="0">
                          <a:latin typeface="Muli" pitchFamily="2" charset="77"/>
                        </a:rPr>
                      </a:br>
                      <a:r>
                        <a:rPr lang="en-GB" sz="1700" b="0" i="0">
                          <a:latin typeface="Muli" pitchFamily="2" charset="77"/>
                        </a:rPr>
                        <a:t>Words that end with a /k/ sound but are spelled ‘que’</a:t>
                      </a:r>
                    </a:p>
                    <a:p>
                      <a:endParaRPr lang="en-GB" sz="1700" b="0" i="0">
                        <a:latin typeface="Muli" pitchFamily="2" charset="77"/>
                      </a:endParaRPr>
                    </a:p>
                    <a:p>
                      <a:r>
                        <a:rPr lang="en-GB" sz="1700" b="0" i="0">
                          <a:latin typeface="Muli" pitchFamily="2" charset="77"/>
                        </a:rPr>
                        <a:t>There words are French in origin. Can children think of any?</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Get children to divide their white boards in half and write /g/ at the top of one side and /k/ at the top of the other. </a:t>
                      </a:r>
                    </a:p>
                    <a:p>
                      <a:endParaRPr lang="en-GB" sz="1700" b="0" i="0" baseline="0">
                        <a:latin typeface="Muli" pitchFamily="2" charset="77"/>
                      </a:endParaRPr>
                    </a:p>
                    <a:p>
                      <a:r>
                        <a:rPr lang="en-GB" sz="1700" b="0" i="0" baseline="0">
                          <a:latin typeface="Muli" pitchFamily="2" charset="77"/>
                        </a:rPr>
                        <a:t>Ask children to sound out the words and divide them by sound and ending.</a:t>
                      </a:r>
                    </a:p>
                    <a:p>
                      <a:endParaRPr lang="en-GB" sz="1700" b="0" i="0" baseline="0">
                        <a:latin typeface="Muli" pitchFamily="2" charset="77"/>
                      </a:endParaRPr>
                    </a:p>
                    <a:p>
                      <a:r>
                        <a:rPr lang="en-GB" sz="1700" b="0" i="0" baseline="0">
                          <a:latin typeface="Muli" pitchFamily="2" charset="77"/>
                        </a:rPr>
                        <a:t>Share results and discuss any questions children may have.</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Get children to write the word ‘grotesque’ across their whiteboard and see how many of their spelling words they can add in to a scrabble web as possible. There is a slide to support this if required.</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52870066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vague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league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plague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tongue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fatigue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antique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unique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grotesque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mosque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plaque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6935462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9028430" cy="1325563"/>
          </a:xfrm>
        </p:spPr>
        <p:txBody>
          <a:bodyPr>
            <a:normAutofit/>
          </a:bodyPr>
          <a:lstStyle/>
          <a:p>
            <a:r>
              <a:rPr lang="en-GB" sz="2800"/>
              <a:t>Divide the spelling list depending on their end sounds and spellings.</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323"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308"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7267" y="5755639"/>
            <a:ext cx="1983105" cy="369332"/>
          </a:xfrm>
          <a:prstGeom prst="rect">
            <a:avLst/>
          </a:prstGeom>
          <a:noFill/>
        </p:spPr>
        <p:txBody>
          <a:bodyPr wrap="square" rtlCol="0">
            <a:spAutoFit/>
          </a:bodyPr>
          <a:lstStyle/>
          <a:p>
            <a:pPr algn="ctr"/>
            <a:r>
              <a:rPr lang="en-GB">
                <a:latin typeface="OpenDyslexicAlta" pitchFamily="2" charset="77"/>
              </a:rPr>
              <a:t>/k/ ending</a:t>
            </a:r>
          </a:p>
        </p:txBody>
      </p:sp>
      <p:sp>
        <p:nvSpPr>
          <p:cNvPr id="8" name="TextBox 7">
            <a:extLst>
              <a:ext uri="{FF2B5EF4-FFF2-40B4-BE49-F238E27FC236}">
                <a16:creationId xmlns:a16="http://schemas.microsoft.com/office/drawing/2014/main" id="{03B28485-727B-4CB7-BECD-9AE4BBCB1571}"/>
              </a:ext>
            </a:extLst>
          </p:cNvPr>
          <p:cNvSpPr txBox="1"/>
          <p:nvPr/>
        </p:nvSpPr>
        <p:spPr>
          <a:xfrm>
            <a:off x="7919152" y="5755639"/>
            <a:ext cx="1983105" cy="369332"/>
          </a:xfrm>
          <a:prstGeom prst="rect">
            <a:avLst/>
          </a:prstGeom>
          <a:noFill/>
        </p:spPr>
        <p:txBody>
          <a:bodyPr wrap="square" rtlCol="0">
            <a:spAutoFit/>
          </a:bodyPr>
          <a:lstStyle/>
          <a:p>
            <a:pPr algn="ctr"/>
            <a:r>
              <a:rPr lang="en-GB">
                <a:latin typeface="OpenDyslexicAlta" pitchFamily="2" charset="77"/>
              </a:rPr>
              <a:t>/g/ ending</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4156757471"/>
              </p:ext>
            </p:extLst>
          </p:nvPr>
        </p:nvGraphicFramePr>
        <p:xfrm>
          <a:off x="618329" y="2164723"/>
          <a:ext cx="10635825" cy="1518708"/>
        </p:xfrm>
        <a:graphic>
          <a:graphicData uri="http://schemas.openxmlformats.org/drawingml/2006/table">
            <a:tbl>
              <a:tblPr firstRow="1" bandRow="1">
                <a:tableStyleId>{5940675A-B579-460E-94D1-54222C63F5DA}</a:tableStyleId>
              </a:tblPr>
              <a:tblGrid>
                <a:gridCol w="2127165">
                  <a:extLst>
                    <a:ext uri="{9D8B030D-6E8A-4147-A177-3AD203B41FA5}">
                      <a16:colId xmlns:a16="http://schemas.microsoft.com/office/drawing/2014/main" val="2909748005"/>
                    </a:ext>
                  </a:extLst>
                </a:gridCol>
                <a:gridCol w="2127165">
                  <a:extLst>
                    <a:ext uri="{9D8B030D-6E8A-4147-A177-3AD203B41FA5}">
                      <a16:colId xmlns:a16="http://schemas.microsoft.com/office/drawing/2014/main" val="1553862251"/>
                    </a:ext>
                  </a:extLst>
                </a:gridCol>
                <a:gridCol w="2127165">
                  <a:extLst>
                    <a:ext uri="{9D8B030D-6E8A-4147-A177-3AD203B41FA5}">
                      <a16:colId xmlns:a16="http://schemas.microsoft.com/office/drawing/2014/main" val="151636795"/>
                    </a:ext>
                  </a:extLst>
                </a:gridCol>
                <a:gridCol w="2127165">
                  <a:extLst>
                    <a:ext uri="{9D8B030D-6E8A-4147-A177-3AD203B41FA5}">
                      <a16:colId xmlns:a16="http://schemas.microsoft.com/office/drawing/2014/main" val="2741658550"/>
                    </a:ext>
                  </a:extLst>
                </a:gridCol>
                <a:gridCol w="2127165">
                  <a:extLst>
                    <a:ext uri="{9D8B030D-6E8A-4147-A177-3AD203B41FA5}">
                      <a16:colId xmlns:a16="http://schemas.microsoft.com/office/drawing/2014/main" val="3738969676"/>
                    </a:ext>
                  </a:extLst>
                </a:gridCol>
              </a:tblGrid>
              <a:tr h="759354">
                <a:tc>
                  <a:txBody>
                    <a:bodyPr/>
                    <a:lstStyle/>
                    <a:p>
                      <a:pPr algn="ctr"/>
                      <a:r>
                        <a:rPr lang="en-GB" sz="2400" b="0" i="0">
                          <a:latin typeface="OpenDyslexicAlta" pitchFamily="2" charset="77"/>
                          <a:ea typeface="OpenDyslexic" charset="0"/>
                          <a:cs typeface="OpenDyslexic" charset="0"/>
                        </a:rPr>
                        <a:t>vague</a:t>
                      </a:r>
                    </a:p>
                  </a:txBody>
                  <a:tcPr/>
                </a:tc>
                <a:tc>
                  <a:txBody>
                    <a:bodyPr/>
                    <a:lstStyle/>
                    <a:p>
                      <a:pPr algn="ctr"/>
                      <a:r>
                        <a:rPr lang="en-GB" sz="2400" b="0" i="0">
                          <a:latin typeface="OpenDyslexicAlta" pitchFamily="2" charset="77"/>
                        </a:rPr>
                        <a:t>league</a:t>
                      </a:r>
                    </a:p>
                  </a:txBody>
                  <a:tcPr/>
                </a:tc>
                <a:tc>
                  <a:txBody>
                    <a:bodyPr/>
                    <a:lstStyle/>
                    <a:p>
                      <a:pPr algn="ctr"/>
                      <a:r>
                        <a:rPr lang="en-GB" sz="2400" b="0" i="0">
                          <a:latin typeface="OpenDyslexicAlta" pitchFamily="2" charset="77"/>
                        </a:rPr>
                        <a:t>plaque</a:t>
                      </a:r>
                    </a:p>
                  </a:txBody>
                  <a:tcPr/>
                </a:tc>
                <a:tc>
                  <a:txBody>
                    <a:bodyPr/>
                    <a:lstStyle/>
                    <a:p>
                      <a:pPr algn="ctr"/>
                      <a:r>
                        <a:rPr lang="en-GB" sz="2400" b="0" i="0">
                          <a:latin typeface="OpenDyslexicAlta" pitchFamily="2" charset="77"/>
                        </a:rPr>
                        <a:t>tongue</a:t>
                      </a:r>
                    </a:p>
                  </a:txBody>
                  <a:tcPr/>
                </a:tc>
                <a:tc>
                  <a:txBody>
                    <a:bodyPr/>
                    <a:lstStyle/>
                    <a:p>
                      <a:pPr algn="ctr"/>
                      <a:r>
                        <a:rPr lang="en-GB" sz="2400" b="0" i="0">
                          <a:latin typeface="OpenDyslexicAlta" pitchFamily="2" charset="77"/>
                        </a:rPr>
                        <a:t>fatigue</a:t>
                      </a:r>
                    </a:p>
                  </a:txBody>
                  <a:tcPr/>
                </a:tc>
                <a:extLst>
                  <a:ext uri="{0D108BD9-81ED-4DB2-BD59-A6C34878D82A}">
                    <a16:rowId xmlns:a16="http://schemas.microsoft.com/office/drawing/2014/main" val="3036658332"/>
                  </a:ext>
                </a:extLst>
              </a:tr>
              <a:tr h="759354">
                <a:tc>
                  <a:txBody>
                    <a:bodyPr/>
                    <a:lstStyle/>
                    <a:p>
                      <a:pPr algn="ctr"/>
                      <a:r>
                        <a:rPr lang="en-GB" sz="2400" b="0" i="0">
                          <a:latin typeface="OpenDyslexicAlta" pitchFamily="2" charset="77"/>
                          <a:ea typeface="OpenDyslexic" charset="0"/>
                          <a:cs typeface="OpenDyslexic" charset="0"/>
                        </a:rPr>
                        <a:t>antique</a:t>
                      </a:r>
                    </a:p>
                  </a:txBody>
                  <a:tcPr/>
                </a:tc>
                <a:tc>
                  <a:txBody>
                    <a:bodyPr/>
                    <a:lstStyle/>
                    <a:p>
                      <a:pPr algn="ctr"/>
                      <a:r>
                        <a:rPr lang="en-GB" sz="2400" b="0" i="0">
                          <a:latin typeface="OpenDyslexicAlta" pitchFamily="2" charset="77"/>
                        </a:rPr>
                        <a:t>unique</a:t>
                      </a:r>
                    </a:p>
                  </a:txBody>
                  <a:tcPr/>
                </a:tc>
                <a:tc>
                  <a:txBody>
                    <a:bodyPr/>
                    <a:lstStyle/>
                    <a:p>
                      <a:pPr algn="ctr"/>
                      <a:r>
                        <a:rPr lang="en-GB" sz="2400" b="0" i="0">
                          <a:latin typeface="OpenDyslexicAlta" pitchFamily="2" charset="77"/>
                        </a:rPr>
                        <a:t>grotesque</a:t>
                      </a:r>
                    </a:p>
                  </a:txBody>
                  <a:tcPr/>
                </a:tc>
                <a:tc>
                  <a:txBody>
                    <a:bodyPr/>
                    <a:lstStyle/>
                    <a:p>
                      <a:pPr algn="ctr"/>
                      <a:r>
                        <a:rPr lang="en-GB" sz="2400" b="0" i="0">
                          <a:latin typeface="OpenDyslexicAlta" pitchFamily="2" charset="77"/>
                        </a:rPr>
                        <a:t>mosque</a:t>
                      </a:r>
                    </a:p>
                  </a:txBody>
                  <a:tcPr/>
                </a:tc>
                <a:tc>
                  <a:txBody>
                    <a:bodyPr/>
                    <a:lstStyle/>
                    <a:p>
                      <a:pPr algn="ctr"/>
                      <a:r>
                        <a:rPr lang="en-GB" sz="2400" b="0" i="0">
                          <a:latin typeface="OpenDyslexicAlta" pitchFamily="2" charset="77"/>
                        </a:rPr>
                        <a:t>plaque</a:t>
                      </a:r>
                    </a:p>
                  </a:txBody>
                  <a:tcPr/>
                </a:tc>
                <a:extLst>
                  <a:ext uri="{0D108BD9-81ED-4DB2-BD59-A6C34878D82A}">
                    <a16:rowId xmlns:a16="http://schemas.microsoft.com/office/drawing/2014/main" val="3926672961"/>
                  </a:ext>
                </a:extLst>
              </a:tr>
            </a:tbl>
          </a:graphicData>
        </a:graphic>
      </p:graphicFrame>
    </p:spTree>
    <p:extLst>
      <p:ext uri="{BB962C8B-B14F-4D97-AF65-F5344CB8AC3E}">
        <p14:creationId xmlns:p14="http://schemas.microsoft.com/office/powerpoint/2010/main" val="334589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311499" y="403186"/>
            <a:ext cx="9282374" cy="1325563"/>
          </a:xfrm>
        </p:spPr>
        <p:txBody>
          <a:bodyPr>
            <a:normAutofit/>
          </a:bodyPr>
          <a:lstStyle/>
          <a:p>
            <a:r>
              <a:rPr lang="en-GB" sz="2400"/>
              <a:t>Sort the spellings in to two boxes. Words with an /i/ sound that are spelled with an ‘i’ and words with an /i/ sound that are spelled with a ‘y’.</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1372"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11808"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562822" y="5583594"/>
            <a:ext cx="1983105" cy="646331"/>
          </a:xfrm>
          <a:prstGeom prst="rect">
            <a:avLst/>
          </a:prstGeom>
          <a:noFill/>
        </p:spPr>
        <p:txBody>
          <a:bodyPr wrap="square" rtlCol="0">
            <a:spAutoFit/>
          </a:bodyPr>
          <a:lstStyle/>
          <a:p>
            <a:pPr algn="ctr"/>
            <a:r>
              <a:rPr lang="en-GB">
                <a:latin typeface="OpenDyslexicAlta" pitchFamily="2" charset="77"/>
              </a:rPr>
              <a:t>/i/ spelled with an ‘i’</a:t>
            </a:r>
          </a:p>
        </p:txBody>
      </p:sp>
      <p:sp>
        <p:nvSpPr>
          <p:cNvPr id="9" name="TextBox 8">
            <a:extLst>
              <a:ext uri="{FF2B5EF4-FFF2-40B4-BE49-F238E27FC236}">
                <a16:creationId xmlns:a16="http://schemas.microsoft.com/office/drawing/2014/main" id="{DA07C5AD-C2F7-4B3F-9348-4A45F11668BD}"/>
              </a:ext>
            </a:extLst>
          </p:cNvPr>
          <p:cNvSpPr txBox="1"/>
          <p:nvPr/>
        </p:nvSpPr>
        <p:spPr>
          <a:xfrm>
            <a:off x="7460501" y="5583593"/>
            <a:ext cx="1983105" cy="646331"/>
          </a:xfrm>
          <a:prstGeom prst="rect">
            <a:avLst/>
          </a:prstGeom>
          <a:noFill/>
        </p:spPr>
        <p:txBody>
          <a:bodyPr wrap="square" rtlCol="0">
            <a:spAutoFit/>
          </a:bodyPr>
          <a:lstStyle/>
          <a:p>
            <a:pPr algn="ctr"/>
            <a:r>
              <a:rPr lang="en-GB">
                <a:latin typeface="OpenDyslexicAlta" pitchFamily="2" charset="77"/>
              </a:rPr>
              <a:t>/i/ spelled with a ‘y’</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2197879296"/>
              </p:ext>
            </p:extLst>
          </p:nvPr>
        </p:nvGraphicFramePr>
        <p:xfrm>
          <a:off x="706120" y="2092853"/>
          <a:ext cx="10779762" cy="1518708"/>
        </p:xfrm>
        <a:graphic>
          <a:graphicData uri="http://schemas.openxmlformats.org/drawingml/2006/table">
            <a:tbl>
              <a:tblPr firstRow="1" bandRow="1">
                <a:tableStyleId>{5940675A-B579-460E-94D1-54222C63F5DA}</a:tableStyleId>
              </a:tblPr>
              <a:tblGrid>
                <a:gridCol w="1823720">
                  <a:extLst>
                    <a:ext uri="{9D8B030D-6E8A-4147-A177-3AD203B41FA5}">
                      <a16:colId xmlns:a16="http://schemas.microsoft.com/office/drawing/2014/main" val="2909748005"/>
                    </a:ext>
                  </a:extLst>
                </a:gridCol>
                <a:gridCol w="1769534">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a:latin typeface="OpenDyslexicAlta" pitchFamily="2" charset="77"/>
                        </a:rPr>
                        <a:t>him</a:t>
                      </a:r>
                    </a:p>
                  </a:txBody>
                  <a:tcPr/>
                </a:tc>
                <a:tc>
                  <a:txBody>
                    <a:bodyPr/>
                    <a:lstStyle/>
                    <a:p>
                      <a:pPr algn="ctr"/>
                      <a:r>
                        <a:rPr lang="en-GB" sz="2200" b="0" i="0">
                          <a:latin typeface="OpenDyslexicAlta" pitchFamily="2" charset="77"/>
                        </a:rPr>
                        <a:t>gym</a:t>
                      </a:r>
                    </a:p>
                  </a:txBody>
                  <a:tcPr/>
                </a:tc>
                <a:tc>
                  <a:txBody>
                    <a:bodyPr/>
                    <a:lstStyle/>
                    <a:p>
                      <a:pPr algn="ctr"/>
                      <a:r>
                        <a:rPr lang="en-GB" sz="2200" b="0" i="0">
                          <a:latin typeface="OpenDyslexicAlta" pitchFamily="2" charset="77"/>
                        </a:rPr>
                        <a:t>hippy</a:t>
                      </a:r>
                    </a:p>
                  </a:txBody>
                  <a:tcPr/>
                </a:tc>
                <a:tc>
                  <a:txBody>
                    <a:bodyPr/>
                    <a:lstStyle/>
                    <a:p>
                      <a:pPr algn="ctr"/>
                      <a:r>
                        <a:rPr lang="en-GB" sz="2200" b="0" i="0">
                          <a:latin typeface="OpenDyslexicAlta" pitchFamily="2" charset="77"/>
                        </a:rPr>
                        <a:t>pyramid</a:t>
                      </a:r>
                    </a:p>
                  </a:txBody>
                  <a:tcPr/>
                </a:tc>
                <a:tc>
                  <a:txBody>
                    <a:bodyPr/>
                    <a:lstStyle/>
                    <a:p>
                      <a:pPr algn="ctr"/>
                      <a:r>
                        <a:rPr lang="en-GB" sz="2200" b="0" i="0">
                          <a:latin typeface="OpenDyslexicAlta" pitchFamily="2" charset="77"/>
                        </a:rPr>
                        <a:t>skim</a:t>
                      </a:r>
                    </a:p>
                  </a:txBody>
                  <a:tcPr/>
                </a:tc>
                <a:tc>
                  <a:txBody>
                    <a:bodyPr/>
                    <a:lstStyle/>
                    <a:p>
                      <a:pPr algn="ctr"/>
                      <a:r>
                        <a:rPr lang="en-GB" sz="2200" b="0" i="0">
                          <a:latin typeface="OpenDyslexicAlta" pitchFamily="2" charset="77"/>
                        </a:rPr>
                        <a:t>system</a:t>
                      </a:r>
                    </a:p>
                  </a:txBody>
                  <a:tcPr/>
                </a:tc>
                <a:extLst>
                  <a:ext uri="{0D108BD9-81ED-4DB2-BD59-A6C34878D82A}">
                    <a16:rowId xmlns:a16="http://schemas.microsoft.com/office/drawing/2014/main" val="3036658332"/>
                  </a:ext>
                </a:extLst>
              </a:tr>
              <a:tr h="759354">
                <a:tc>
                  <a:txBody>
                    <a:bodyPr/>
                    <a:lstStyle/>
                    <a:p>
                      <a:pPr algn="ctr"/>
                      <a:r>
                        <a:rPr lang="en-GB" sz="2200" b="0" i="0">
                          <a:latin typeface="OpenDyslexicAlta" pitchFamily="2" charset="77"/>
                        </a:rPr>
                        <a:t>impossible</a:t>
                      </a:r>
                    </a:p>
                  </a:txBody>
                  <a:tcPr/>
                </a:tc>
                <a:tc>
                  <a:txBody>
                    <a:bodyPr/>
                    <a:lstStyle/>
                    <a:p>
                      <a:pPr algn="ctr"/>
                      <a:r>
                        <a:rPr lang="en-GB" sz="2200" b="0" i="0">
                          <a:latin typeface="OpenDyslexicAlta" pitchFamily="2" charset="77"/>
                        </a:rPr>
                        <a:t>oxygen</a:t>
                      </a:r>
                    </a:p>
                  </a:txBody>
                  <a:tcPr/>
                </a:tc>
                <a:tc>
                  <a:txBody>
                    <a:bodyPr/>
                    <a:lstStyle/>
                    <a:p>
                      <a:pPr algn="ctr"/>
                      <a:r>
                        <a:rPr lang="en-GB" sz="2200" b="0" i="0">
                          <a:latin typeface="OpenDyslexicAlta" pitchFamily="2" charset="77"/>
                        </a:rPr>
                        <a:t>fringe</a:t>
                      </a:r>
                    </a:p>
                  </a:txBody>
                  <a:tcPr/>
                </a:tc>
                <a:tc>
                  <a:txBody>
                    <a:bodyPr/>
                    <a:lstStyle/>
                    <a:p>
                      <a:pPr algn="ctr"/>
                      <a:r>
                        <a:rPr lang="en-GB" sz="2200" b="0" i="0">
                          <a:latin typeface="OpenDyslexicAlta" pitchFamily="2" charset="77"/>
                        </a:rPr>
                        <a:t>mystery</a:t>
                      </a:r>
                    </a:p>
                  </a:txBody>
                  <a:tcPr/>
                </a:tc>
                <a:tc>
                  <a:txBody>
                    <a:bodyPr/>
                    <a:lstStyle/>
                    <a:p>
                      <a:pPr algn="ctr"/>
                      <a:r>
                        <a:rPr lang="en-GB" sz="2200" b="0" i="0">
                          <a:latin typeface="OpenDyslexicAlta" pitchFamily="2" charset="77"/>
                        </a:rPr>
                        <a:t>lyric</a:t>
                      </a:r>
                    </a:p>
                  </a:txBody>
                  <a:tcPr/>
                </a:tc>
                <a:tc>
                  <a:txBody>
                    <a:bodyPr/>
                    <a:lstStyle/>
                    <a:p>
                      <a:pPr algn="ctr"/>
                      <a:r>
                        <a:rPr lang="en-GB" sz="2200" b="0" i="0">
                          <a:latin typeface="OpenDyslexicAlta" pitchFamily="2" charset="77"/>
                        </a:rPr>
                        <a:t>imposter</a:t>
                      </a:r>
                    </a:p>
                  </a:txBody>
                  <a:tcPr/>
                </a:tc>
                <a:extLst>
                  <a:ext uri="{0D108BD9-81ED-4DB2-BD59-A6C34878D82A}">
                    <a16:rowId xmlns:a16="http://schemas.microsoft.com/office/drawing/2014/main" val="590146265"/>
                  </a:ext>
                </a:extLst>
              </a:tr>
            </a:tbl>
          </a:graphicData>
        </a:graphic>
      </p:graphicFrame>
      <p:sp>
        <p:nvSpPr>
          <p:cNvPr id="3" name="TextBox 2">
            <a:extLst>
              <a:ext uri="{FF2B5EF4-FFF2-40B4-BE49-F238E27FC236}">
                <a16:creationId xmlns:a16="http://schemas.microsoft.com/office/drawing/2014/main" id="{6A962F60-19C0-4632-9E68-D02C78A344FC}"/>
              </a:ext>
            </a:extLst>
          </p:cNvPr>
          <p:cNvSpPr txBox="1"/>
          <p:nvPr/>
        </p:nvSpPr>
        <p:spPr>
          <a:xfrm>
            <a:off x="441960" y="182880"/>
            <a:ext cx="1981200" cy="369332"/>
          </a:xfrm>
          <a:prstGeom prst="rect">
            <a:avLst/>
          </a:prstGeom>
          <a:noFill/>
        </p:spPr>
        <p:txBody>
          <a:bodyPr wrap="square" rtlCol="0">
            <a:spAutoFit/>
          </a:bodyPr>
          <a:lstStyle/>
          <a:p>
            <a:r>
              <a:rPr lang="en-GB">
                <a:solidFill>
                  <a:srgbClr val="FF3860"/>
                </a:solidFill>
                <a:latin typeface="Muli" panose="020B0604020202020204" charset="0"/>
              </a:rPr>
              <a:t>Answers: </a:t>
            </a:r>
          </a:p>
        </p:txBody>
      </p:sp>
      <p:sp>
        <p:nvSpPr>
          <p:cNvPr id="5" name="Rectangle 4">
            <a:extLst>
              <a:ext uri="{FF2B5EF4-FFF2-40B4-BE49-F238E27FC236}">
                <a16:creationId xmlns:a16="http://schemas.microsoft.com/office/drawing/2014/main" id="{9C197C28-99CF-4614-9042-4E3707DA9016}"/>
              </a:ext>
            </a:extLst>
          </p:cNvPr>
          <p:cNvSpPr/>
          <p:nvPr/>
        </p:nvSpPr>
        <p:spPr>
          <a:xfrm>
            <a:off x="2423160" y="3975665"/>
            <a:ext cx="614271" cy="369332"/>
          </a:xfrm>
          <a:prstGeom prst="rect">
            <a:avLst/>
          </a:prstGeom>
        </p:spPr>
        <p:txBody>
          <a:bodyPr wrap="none">
            <a:spAutoFit/>
          </a:bodyPr>
          <a:lstStyle/>
          <a:p>
            <a:pPr algn="ctr"/>
            <a:r>
              <a:rPr lang="en-GB">
                <a:solidFill>
                  <a:srgbClr val="FF3860"/>
                </a:solidFill>
                <a:latin typeface="OpenDyslexicAlta" pitchFamily="2" charset="77"/>
              </a:rPr>
              <a:t>him</a:t>
            </a:r>
          </a:p>
        </p:txBody>
      </p:sp>
      <p:sp>
        <p:nvSpPr>
          <p:cNvPr id="8" name="Rectangle 7">
            <a:extLst>
              <a:ext uri="{FF2B5EF4-FFF2-40B4-BE49-F238E27FC236}">
                <a16:creationId xmlns:a16="http://schemas.microsoft.com/office/drawing/2014/main" id="{53E81E4E-8B6D-4A93-B167-9BCAD4FD2643}"/>
              </a:ext>
            </a:extLst>
          </p:cNvPr>
          <p:cNvSpPr/>
          <p:nvPr/>
        </p:nvSpPr>
        <p:spPr>
          <a:xfrm>
            <a:off x="7460501" y="3989119"/>
            <a:ext cx="715260" cy="369332"/>
          </a:xfrm>
          <a:prstGeom prst="rect">
            <a:avLst/>
          </a:prstGeom>
        </p:spPr>
        <p:txBody>
          <a:bodyPr wrap="none">
            <a:spAutoFit/>
          </a:bodyPr>
          <a:lstStyle/>
          <a:p>
            <a:pPr algn="ctr"/>
            <a:r>
              <a:rPr lang="en-GB">
                <a:solidFill>
                  <a:srgbClr val="FF3860"/>
                </a:solidFill>
                <a:latin typeface="OpenDyslexicAlta" pitchFamily="2" charset="77"/>
              </a:rPr>
              <a:t>gym</a:t>
            </a:r>
          </a:p>
        </p:txBody>
      </p:sp>
      <p:sp>
        <p:nvSpPr>
          <p:cNvPr id="10" name="Rectangle 9">
            <a:extLst>
              <a:ext uri="{FF2B5EF4-FFF2-40B4-BE49-F238E27FC236}">
                <a16:creationId xmlns:a16="http://schemas.microsoft.com/office/drawing/2014/main" id="{EEF6A6EA-C6E3-44EB-A625-4B7B5EB8652B}"/>
              </a:ext>
            </a:extLst>
          </p:cNvPr>
          <p:cNvSpPr/>
          <p:nvPr/>
        </p:nvSpPr>
        <p:spPr>
          <a:xfrm>
            <a:off x="3299219" y="3804453"/>
            <a:ext cx="854721" cy="369332"/>
          </a:xfrm>
          <a:prstGeom prst="rect">
            <a:avLst/>
          </a:prstGeom>
        </p:spPr>
        <p:txBody>
          <a:bodyPr wrap="none">
            <a:spAutoFit/>
          </a:bodyPr>
          <a:lstStyle/>
          <a:p>
            <a:pPr algn="ctr"/>
            <a:r>
              <a:rPr lang="en-GB">
                <a:solidFill>
                  <a:srgbClr val="FF3860"/>
                </a:solidFill>
                <a:latin typeface="OpenDyslexicAlta" pitchFamily="2" charset="77"/>
              </a:rPr>
              <a:t>hippy</a:t>
            </a:r>
          </a:p>
        </p:txBody>
      </p:sp>
      <p:sp>
        <p:nvSpPr>
          <p:cNvPr id="11" name="Rectangle 10">
            <a:extLst>
              <a:ext uri="{FF2B5EF4-FFF2-40B4-BE49-F238E27FC236}">
                <a16:creationId xmlns:a16="http://schemas.microsoft.com/office/drawing/2014/main" id="{CFC7B00F-8DA9-40EF-8A63-ACC12955A92E}"/>
              </a:ext>
            </a:extLst>
          </p:cNvPr>
          <p:cNvSpPr/>
          <p:nvPr/>
        </p:nvSpPr>
        <p:spPr>
          <a:xfrm>
            <a:off x="8261872" y="3804453"/>
            <a:ext cx="1181734" cy="369332"/>
          </a:xfrm>
          <a:prstGeom prst="rect">
            <a:avLst/>
          </a:prstGeom>
        </p:spPr>
        <p:txBody>
          <a:bodyPr wrap="none">
            <a:spAutoFit/>
          </a:bodyPr>
          <a:lstStyle/>
          <a:p>
            <a:pPr algn="ctr"/>
            <a:r>
              <a:rPr lang="en-GB">
                <a:solidFill>
                  <a:srgbClr val="FF3860"/>
                </a:solidFill>
                <a:latin typeface="OpenDyslexicAlta" pitchFamily="2" charset="77"/>
              </a:rPr>
              <a:t>pyramid</a:t>
            </a:r>
          </a:p>
        </p:txBody>
      </p:sp>
      <p:sp>
        <p:nvSpPr>
          <p:cNvPr id="12" name="Rectangle 11">
            <a:extLst>
              <a:ext uri="{FF2B5EF4-FFF2-40B4-BE49-F238E27FC236}">
                <a16:creationId xmlns:a16="http://schemas.microsoft.com/office/drawing/2014/main" id="{A69C48CB-535E-4EC7-89A3-E2A14F35DD1E}"/>
              </a:ext>
            </a:extLst>
          </p:cNvPr>
          <p:cNvSpPr/>
          <p:nvPr/>
        </p:nvSpPr>
        <p:spPr>
          <a:xfrm>
            <a:off x="4225696" y="3777767"/>
            <a:ext cx="748923" cy="369332"/>
          </a:xfrm>
          <a:prstGeom prst="rect">
            <a:avLst/>
          </a:prstGeom>
        </p:spPr>
        <p:txBody>
          <a:bodyPr wrap="none">
            <a:spAutoFit/>
          </a:bodyPr>
          <a:lstStyle/>
          <a:p>
            <a:pPr algn="ctr"/>
            <a:r>
              <a:rPr lang="en-GB">
                <a:solidFill>
                  <a:srgbClr val="FF3860"/>
                </a:solidFill>
                <a:latin typeface="OpenDyslexicAlta" pitchFamily="2" charset="77"/>
              </a:rPr>
              <a:t>skim</a:t>
            </a:r>
          </a:p>
        </p:txBody>
      </p:sp>
      <p:sp>
        <p:nvSpPr>
          <p:cNvPr id="13" name="Rectangle 12">
            <a:extLst>
              <a:ext uri="{FF2B5EF4-FFF2-40B4-BE49-F238E27FC236}">
                <a16:creationId xmlns:a16="http://schemas.microsoft.com/office/drawing/2014/main" id="{741412B3-208B-4144-A4C3-356DCDB9FD19}"/>
              </a:ext>
            </a:extLst>
          </p:cNvPr>
          <p:cNvSpPr/>
          <p:nvPr/>
        </p:nvSpPr>
        <p:spPr>
          <a:xfrm>
            <a:off x="9593873" y="3887445"/>
            <a:ext cx="1087157" cy="369332"/>
          </a:xfrm>
          <a:prstGeom prst="rect">
            <a:avLst/>
          </a:prstGeom>
        </p:spPr>
        <p:txBody>
          <a:bodyPr wrap="none">
            <a:spAutoFit/>
          </a:bodyPr>
          <a:lstStyle/>
          <a:p>
            <a:pPr algn="ctr"/>
            <a:r>
              <a:rPr lang="en-GB">
                <a:solidFill>
                  <a:srgbClr val="FF3860"/>
                </a:solidFill>
                <a:latin typeface="OpenDyslexicAlta" pitchFamily="2" charset="77"/>
              </a:rPr>
              <a:t>system</a:t>
            </a:r>
          </a:p>
        </p:txBody>
      </p:sp>
      <p:sp>
        <p:nvSpPr>
          <p:cNvPr id="14" name="Rectangle 13">
            <a:extLst>
              <a:ext uri="{FF2B5EF4-FFF2-40B4-BE49-F238E27FC236}">
                <a16:creationId xmlns:a16="http://schemas.microsoft.com/office/drawing/2014/main" id="{24C39ECD-B633-4831-ADC1-05C07BE16B61}"/>
              </a:ext>
            </a:extLst>
          </p:cNvPr>
          <p:cNvSpPr/>
          <p:nvPr/>
        </p:nvSpPr>
        <p:spPr>
          <a:xfrm>
            <a:off x="986708" y="4228623"/>
            <a:ext cx="1468671" cy="369332"/>
          </a:xfrm>
          <a:prstGeom prst="rect">
            <a:avLst/>
          </a:prstGeom>
        </p:spPr>
        <p:txBody>
          <a:bodyPr wrap="none">
            <a:spAutoFit/>
          </a:bodyPr>
          <a:lstStyle/>
          <a:p>
            <a:pPr algn="ctr"/>
            <a:r>
              <a:rPr lang="en-GB">
                <a:solidFill>
                  <a:srgbClr val="FF3860"/>
                </a:solidFill>
                <a:latin typeface="OpenDyslexicAlta" pitchFamily="2" charset="77"/>
              </a:rPr>
              <a:t>impossible</a:t>
            </a:r>
          </a:p>
        </p:txBody>
      </p:sp>
      <p:sp>
        <p:nvSpPr>
          <p:cNvPr id="15" name="Rectangle 14">
            <a:extLst>
              <a:ext uri="{FF2B5EF4-FFF2-40B4-BE49-F238E27FC236}">
                <a16:creationId xmlns:a16="http://schemas.microsoft.com/office/drawing/2014/main" id="{38ED0DA8-CFA0-491C-AE13-CF6645F22196}"/>
              </a:ext>
            </a:extLst>
          </p:cNvPr>
          <p:cNvSpPr/>
          <p:nvPr/>
        </p:nvSpPr>
        <p:spPr>
          <a:xfrm>
            <a:off x="10389108" y="4421437"/>
            <a:ext cx="1096774" cy="369332"/>
          </a:xfrm>
          <a:prstGeom prst="rect">
            <a:avLst/>
          </a:prstGeom>
        </p:spPr>
        <p:txBody>
          <a:bodyPr wrap="none">
            <a:spAutoFit/>
          </a:bodyPr>
          <a:lstStyle/>
          <a:p>
            <a:pPr algn="ctr"/>
            <a:r>
              <a:rPr lang="en-GB">
                <a:solidFill>
                  <a:srgbClr val="FF3860"/>
                </a:solidFill>
                <a:latin typeface="OpenDyslexicAlta" pitchFamily="2" charset="77"/>
              </a:rPr>
              <a:t>oxygen</a:t>
            </a:r>
          </a:p>
        </p:txBody>
      </p:sp>
      <p:sp>
        <p:nvSpPr>
          <p:cNvPr id="16" name="Rectangle 15">
            <a:extLst>
              <a:ext uri="{FF2B5EF4-FFF2-40B4-BE49-F238E27FC236}">
                <a16:creationId xmlns:a16="http://schemas.microsoft.com/office/drawing/2014/main" id="{E2828701-2C92-4022-ABF3-F86FC2325C42}"/>
              </a:ext>
            </a:extLst>
          </p:cNvPr>
          <p:cNvSpPr/>
          <p:nvPr/>
        </p:nvSpPr>
        <p:spPr>
          <a:xfrm>
            <a:off x="5131563" y="3831514"/>
            <a:ext cx="910826" cy="369332"/>
          </a:xfrm>
          <a:prstGeom prst="rect">
            <a:avLst/>
          </a:prstGeom>
        </p:spPr>
        <p:txBody>
          <a:bodyPr wrap="none">
            <a:spAutoFit/>
          </a:bodyPr>
          <a:lstStyle/>
          <a:p>
            <a:pPr algn="ctr"/>
            <a:r>
              <a:rPr lang="en-GB">
                <a:solidFill>
                  <a:srgbClr val="FF3860"/>
                </a:solidFill>
                <a:latin typeface="OpenDyslexicAlta" pitchFamily="2" charset="77"/>
              </a:rPr>
              <a:t>fringe</a:t>
            </a:r>
          </a:p>
        </p:txBody>
      </p:sp>
      <p:sp>
        <p:nvSpPr>
          <p:cNvPr id="17" name="Rectangle 16">
            <a:extLst>
              <a:ext uri="{FF2B5EF4-FFF2-40B4-BE49-F238E27FC236}">
                <a16:creationId xmlns:a16="http://schemas.microsoft.com/office/drawing/2014/main" id="{B619269C-55F2-4B7B-9C38-4AC1E4BE8FB3}"/>
              </a:ext>
            </a:extLst>
          </p:cNvPr>
          <p:cNvSpPr/>
          <p:nvPr/>
        </p:nvSpPr>
        <p:spPr>
          <a:xfrm>
            <a:off x="10260868" y="5066653"/>
            <a:ext cx="1225014" cy="369332"/>
          </a:xfrm>
          <a:prstGeom prst="rect">
            <a:avLst/>
          </a:prstGeom>
        </p:spPr>
        <p:txBody>
          <a:bodyPr wrap="none">
            <a:spAutoFit/>
          </a:bodyPr>
          <a:lstStyle/>
          <a:p>
            <a:pPr algn="ctr"/>
            <a:r>
              <a:rPr lang="en-GB">
                <a:solidFill>
                  <a:srgbClr val="FF3860"/>
                </a:solidFill>
                <a:latin typeface="OpenDyslexicAlta" pitchFamily="2" charset="77"/>
              </a:rPr>
              <a:t>mystery</a:t>
            </a:r>
          </a:p>
        </p:txBody>
      </p:sp>
      <p:sp>
        <p:nvSpPr>
          <p:cNvPr id="18" name="Rectangle 17">
            <a:extLst>
              <a:ext uri="{FF2B5EF4-FFF2-40B4-BE49-F238E27FC236}">
                <a16:creationId xmlns:a16="http://schemas.microsoft.com/office/drawing/2014/main" id="{5060E515-1632-4F34-9FC6-136D5695D50C}"/>
              </a:ext>
            </a:extLst>
          </p:cNvPr>
          <p:cNvSpPr/>
          <p:nvPr/>
        </p:nvSpPr>
        <p:spPr>
          <a:xfrm>
            <a:off x="10681030" y="3903381"/>
            <a:ext cx="724877" cy="369332"/>
          </a:xfrm>
          <a:prstGeom prst="rect">
            <a:avLst/>
          </a:prstGeom>
        </p:spPr>
        <p:txBody>
          <a:bodyPr wrap="none">
            <a:spAutoFit/>
          </a:bodyPr>
          <a:lstStyle/>
          <a:p>
            <a:pPr algn="ctr"/>
            <a:r>
              <a:rPr lang="en-GB" dirty="0">
                <a:solidFill>
                  <a:srgbClr val="FF3860"/>
                </a:solidFill>
                <a:latin typeface="OpenDyslexicAlta" pitchFamily="2" charset="77"/>
              </a:rPr>
              <a:t>lyric</a:t>
            </a:r>
          </a:p>
        </p:txBody>
      </p:sp>
      <p:sp>
        <p:nvSpPr>
          <p:cNvPr id="19" name="Rectangle 18">
            <a:extLst>
              <a:ext uri="{FF2B5EF4-FFF2-40B4-BE49-F238E27FC236}">
                <a16:creationId xmlns:a16="http://schemas.microsoft.com/office/drawing/2014/main" id="{5249E1D6-3B3C-4082-AF87-ECCA0C10947A}"/>
              </a:ext>
            </a:extLst>
          </p:cNvPr>
          <p:cNvSpPr/>
          <p:nvPr/>
        </p:nvSpPr>
        <p:spPr>
          <a:xfrm>
            <a:off x="1013228" y="4890176"/>
            <a:ext cx="1274708" cy="369332"/>
          </a:xfrm>
          <a:prstGeom prst="rect">
            <a:avLst/>
          </a:prstGeom>
        </p:spPr>
        <p:txBody>
          <a:bodyPr wrap="none">
            <a:spAutoFit/>
          </a:bodyPr>
          <a:lstStyle/>
          <a:p>
            <a:pPr algn="ctr"/>
            <a:r>
              <a:rPr lang="en-GB">
                <a:solidFill>
                  <a:srgbClr val="FF3860"/>
                </a:solidFill>
                <a:latin typeface="OpenDyslexicAlta" pitchFamily="2" charset="77"/>
              </a:rPr>
              <a:t>imposter</a:t>
            </a:r>
          </a:p>
        </p:txBody>
      </p:sp>
      <p:cxnSp>
        <p:nvCxnSpPr>
          <p:cNvPr id="21" name="Straight Arrow Connector 20">
            <a:extLst>
              <a:ext uri="{FF2B5EF4-FFF2-40B4-BE49-F238E27FC236}">
                <a16:creationId xmlns:a16="http://schemas.microsoft.com/office/drawing/2014/main" id="{5354C8F4-7CC6-D549-A837-0EADEC686030}"/>
              </a:ext>
            </a:extLst>
          </p:cNvPr>
          <p:cNvCxnSpPr>
            <a:cxnSpLocks/>
          </p:cNvCxnSpPr>
          <p:nvPr/>
        </p:nvCxnSpPr>
        <p:spPr>
          <a:xfrm flipV="1">
            <a:off x="2287936" y="4890176"/>
            <a:ext cx="749495" cy="176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C718CB-60B7-4C43-AFDE-353842445387}"/>
              </a:ext>
            </a:extLst>
          </p:cNvPr>
          <p:cNvCxnSpPr>
            <a:cxnSpLocks/>
          </p:cNvCxnSpPr>
          <p:nvPr/>
        </p:nvCxnSpPr>
        <p:spPr>
          <a:xfrm>
            <a:off x="2455379" y="4421437"/>
            <a:ext cx="843840" cy="369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0A5E40-244C-9645-BA9C-7A1D17FFFF75}"/>
              </a:ext>
            </a:extLst>
          </p:cNvPr>
          <p:cNvCxnSpPr>
            <a:cxnSpLocks/>
          </p:cNvCxnSpPr>
          <p:nvPr/>
        </p:nvCxnSpPr>
        <p:spPr>
          <a:xfrm>
            <a:off x="2909455" y="4256777"/>
            <a:ext cx="700644" cy="533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CFB883-9EC6-E44F-8CDB-520859E7A6DC}"/>
              </a:ext>
            </a:extLst>
          </p:cNvPr>
          <p:cNvCxnSpPr>
            <a:cxnSpLocks/>
            <a:stCxn id="10" idx="2"/>
          </p:cNvCxnSpPr>
          <p:nvPr/>
        </p:nvCxnSpPr>
        <p:spPr>
          <a:xfrm>
            <a:off x="3726580" y="4173785"/>
            <a:ext cx="204152" cy="616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624B60-309B-4243-BC8D-FDD0B14B40AC}"/>
              </a:ext>
            </a:extLst>
          </p:cNvPr>
          <p:cNvCxnSpPr/>
          <p:nvPr/>
        </p:nvCxnSpPr>
        <p:spPr>
          <a:xfrm flipH="1">
            <a:off x="4378036" y="3989119"/>
            <a:ext cx="353464" cy="801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B68A03-2B26-A548-9AB0-13740C06A176}"/>
              </a:ext>
            </a:extLst>
          </p:cNvPr>
          <p:cNvCxnSpPr/>
          <p:nvPr/>
        </p:nvCxnSpPr>
        <p:spPr>
          <a:xfrm flipH="1">
            <a:off x="4731500" y="4147099"/>
            <a:ext cx="685627" cy="643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1386542-92F2-BD40-81E0-C813FE12B763}"/>
              </a:ext>
            </a:extLst>
          </p:cNvPr>
          <p:cNvCxnSpPr>
            <a:stCxn id="8" idx="2"/>
          </p:cNvCxnSpPr>
          <p:nvPr/>
        </p:nvCxnSpPr>
        <p:spPr>
          <a:xfrm>
            <a:off x="7818131" y="4358451"/>
            <a:ext cx="702414" cy="531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2FA6A8-F2AE-4B43-B6C2-7E899F60C8DD}"/>
              </a:ext>
            </a:extLst>
          </p:cNvPr>
          <p:cNvCxnSpPr/>
          <p:nvPr/>
        </p:nvCxnSpPr>
        <p:spPr>
          <a:xfrm flipH="1">
            <a:off x="8853055" y="4147099"/>
            <a:ext cx="110836" cy="743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EE4F488-F2DD-344F-B0F2-22E014CBAE12}"/>
              </a:ext>
            </a:extLst>
          </p:cNvPr>
          <p:cNvCxnSpPr>
            <a:cxnSpLocks/>
          </p:cNvCxnSpPr>
          <p:nvPr/>
        </p:nvCxnSpPr>
        <p:spPr>
          <a:xfrm flipH="1">
            <a:off x="9132125" y="4228623"/>
            <a:ext cx="771940" cy="562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04F0C84-BD19-A441-B636-F39138CFC584}"/>
              </a:ext>
            </a:extLst>
          </p:cNvPr>
          <p:cNvCxnSpPr>
            <a:cxnSpLocks/>
          </p:cNvCxnSpPr>
          <p:nvPr/>
        </p:nvCxnSpPr>
        <p:spPr>
          <a:xfrm flipH="1">
            <a:off x="9443606" y="4597955"/>
            <a:ext cx="945502" cy="292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4900533-4B65-BF4A-9854-5239D3E6D927}"/>
              </a:ext>
            </a:extLst>
          </p:cNvPr>
          <p:cNvCxnSpPr/>
          <p:nvPr/>
        </p:nvCxnSpPr>
        <p:spPr>
          <a:xfrm flipH="1" flipV="1">
            <a:off x="9282545" y="4890176"/>
            <a:ext cx="978323" cy="369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7588A92-29E7-584B-BDED-746B271B6440}"/>
              </a:ext>
            </a:extLst>
          </p:cNvPr>
          <p:cNvCxnSpPr>
            <a:cxnSpLocks/>
          </p:cNvCxnSpPr>
          <p:nvPr/>
        </p:nvCxnSpPr>
        <p:spPr>
          <a:xfrm flipH="1">
            <a:off x="9282545" y="4210675"/>
            <a:ext cx="1330172" cy="580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11724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9028430" cy="1325563"/>
          </a:xfrm>
        </p:spPr>
        <p:txBody>
          <a:bodyPr>
            <a:normAutofit/>
          </a:bodyPr>
          <a:lstStyle/>
          <a:p>
            <a:r>
              <a:rPr lang="en-GB" sz="2800"/>
              <a:t>Divide the spelling list depending on their end sounds and spellings.</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323"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308"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7267" y="5755639"/>
            <a:ext cx="1983105" cy="369332"/>
          </a:xfrm>
          <a:prstGeom prst="rect">
            <a:avLst/>
          </a:prstGeom>
          <a:noFill/>
        </p:spPr>
        <p:txBody>
          <a:bodyPr wrap="square" rtlCol="0">
            <a:spAutoFit/>
          </a:bodyPr>
          <a:lstStyle/>
          <a:p>
            <a:pPr algn="ctr"/>
            <a:r>
              <a:rPr lang="en-GB">
                <a:latin typeface="OpenDyslexicAlta" pitchFamily="2" charset="77"/>
              </a:rPr>
              <a:t>/k/ ending</a:t>
            </a:r>
          </a:p>
        </p:txBody>
      </p:sp>
      <p:sp>
        <p:nvSpPr>
          <p:cNvPr id="8" name="TextBox 7">
            <a:extLst>
              <a:ext uri="{FF2B5EF4-FFF2-40B4-BE49-F238E27FC236}">
                <a16:creationId xmlns:a16="http://schemas.microsoft.com/office/drawing/2014/main" id="{03B28485-727B-4CB7-BECD-9AE4BBCB1571}"/>
              </a:ext>
            </a:extLst>
          </p:cNvPr>
          <p:cNvSpPr txBox="1"/>
          <p:nvPr/>
        </p:nvSpPr>
        <p:spPr>
          <a:xfrm>
            <a:off x="7919152" y="5755639"/>
            <a:ext cx="1983105" cy="369332"/>
          </a:xfrm>
          <a:prstGeom prst="rect">
            <a:avLst/>
          </a:prstGeom>
          <a:noFill/>
        </p:spPr>
        <p:txBody>
          <a:bodyPr wrap="square" rtlCol="0">
            <a:spAutoFit/>
          </a:bodyPr>
          <a:lstStyle/>
          <a:p>
            <a:pPr algn="ctr"/>
            <a:r>
              <a:rPr lang="en-GB">
                <a:latin typeface="OpenDyslexicAlta" pitchFamily="2" charset="77"/>
              </a:rPr>
              <a:t>/g/ ending</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1995961426"/>
              </p:ext>
            </p:extLst>
          </p:nvPr>
        </p:nvGraphicFramePr>
        <p:xfrm>
          <a:off x="618329" y="2164723"/>
          <a:ext cx="10635825" cy="1518708"/>
        </p:xfrm>
        <a:graphic>
          <a:graphicData uri="http://schemas.openxmlformats.org/drawingml/2006/table">
            <a:tbl>
              <a:tblPr firstRow="1" bandRow="1">
                <a:tableStyleId>{5940675A-B579-460E-94D1-54222C63F5DA}</a:tableStyleId>
              </a:tblPr>
              <a:tblGrid>
                <a:gridCol w="2127165">
                  <a:extLst>
                    <a:ext uri="{9D8B030D-6E8A-4147-A177-3AD203B41FA5}">
                      <a16:colId xmlns:a16="http://schemas.microsoft.com/office/drawing/2014/main" val="2909748005"/>
                    </a:ext>
                  </a:extLst>
                </a:gridCol>
                <a:gridCol w="2127165">
                  <a:extLst>
                    <a:ext uri="{9D8B030D-6E8A-4147-A177-3AD203B41FA5}">
                      <a16:colId xmlns:a16="http://schemas.microsoft.com/office/drawing/2014/main" val="1553862251"/>
                    </a:ext>
                  </a:extLst>
                </a:gridCol>
                <a:gridCol w="2127165">
                  <a:extLst>
                    <a:ext uri="{9D8B030D-6E8A-4147-A177-3AD203B41FA5}">
                      <a16:colId xmlns:a16="http://schemas.microsoft.com/office/drawing/2014/main" val="151636795"/>
                    </a:ext>
                  </a:extLst>
                </a:gridCol>
                <a:gridCol w="2127165">
                  <a:extLst>
                    <a:ext uri="{9D8B030D-6E8A-4147-A177-3AD203B41FA5}">
                      <a16:colId xmlns:a16="http://schemas.microsoft.com/office/drawing/2014/main" val="2741658550"/>
                    </a:ext>
                  </a:extLst>
                </a:gridCol>
                <a:gridCol w="2127165">
                  <a:extLst>
                    <a:ext uri="{9D8B030D-6E8A-4147-A177-3AD203B41FA5}">
                      <a16:colId xmlns:a16="http://schemas.microsoft.com/office/drawing/2014/main" val="3738969676"/>
                    </a:ext>
                  </a:extLst>
                </a:gridCol>
              </a:tblGrid>
              <a:tr h="759354">
                <a:tc>
                  <a:txBody>
                    <a:bodyPr/>
                    <a:lstStyle/>
                    <a:p>
                      <a:pPr algn="ctr"/>
                      <a:r>
                        <a:rPr lang="en-GB" sz="2400" b="0" i="0" dirty="0">
                          <a:latin typeface="OpenDyslexicAlta" pitchFamily="2" charset="77"/>
                          <a:ea typeface="OpenDyslexic" charset="0"/>
                          <a:cs typeface="OpenDyslexic" charset="0"/>
                        </a:rPr>
                        <a:t>vague</a:t>
                      </a:r>
                    </a:p>
                  </a:txBody>
                  <a:tcPr/>
                </a:tc>
                <a:tc>
                  <a:txBody>
                    <a:bodyPr/>
                    <a:lstStyle/>
                    <a:p>
                      <a:pPr algn="ctr"/>
                      <a:r>
                        <a:rPr lang="en-GB" sz="2400" b="0" i="0" dirty="0">
                          <a:latin typeface="OpenDyslexicAlta" pitchFamily="2" charset="77"/>
                        </a:rPr>
                        <a:t>league</a:t>
                      </a:r>
                    </a:p>
                  </a:txBody>
                  <a:tcPr/>
                </a:tc>
                <a:tc>
                  <a:txBody>
                    <a:bodyPr/>
                    <a:lstStyle/>
                    <a:p>
                      <a:pPr algn="ctr"/>
                      <a:r>
                        <a:rPr lang="en-GB" sz="2400" b="0" i="0" dirty="0">
                          <a:latin typeface="OpenDyslexicAlta" pitchFamily="2" charset="77"/>
                        </a:rPr>
                        <a:t>plaque</a:t>
                      </a:r>
                    </a:p>
                  </a:txBody>
                  <a:tcPr/>
                </a:tc>
                <a:tc>
                  <a:txBody>
                    <a:bodyPr/>
                    <a:lstStyle/>
                    <a:p>
                      <a:pPr algn="ctr"/>
                      <a:r>
                        <a:rPr lang="en-GB" sz="2400" b="0" i="0" dirty="0">
                          <a:latin typeface="OpenDyslexicAlta" pitchFamily="2" charset="77"/>
                        </a:rPr>
                        <a:t>tongue</a:t>
                      </a:r>
                    </a:p>
                  </a:txBody>
                  <a:tcPr/>
                </a:tc>
                <a:tc>
                  <a:txBody>
                    <a:bodyPr/>
                    <a:lstStyle/>
                    <a:p>
                      <a:pPr algn="ctr"/>
                      <a:r>
                        <a:rPr lang="en-GB" sz="2400" b="0" i="0" dirty="0">
                          <a:latin typeface="OpenDyslexicAlta" pitchFamily="2" charset="77"/>
                        </a:rPr>
                        <a:t>fatigue</a:t>
                      </a:r>
                    </a:p>
                  </a:txBody>
                  <a:tcPr/>
                </a:tc>
                <a:extLst>
                  <a:ext uri="{0D108BD9-81ED-4DB2-BD59-A6C34878D82A}">
                    <a16:rowId xmlns:a16="http://schemas.microsoft.com/office/drawing/2014/main" val="3036658332"/>
                  </a:ext>
                </a:extLst>
              </a:tr>
              <a:tr h="759354">
                <a:tc>
                  <a:txBody>
                    <a:bodyPr/>
                    <a:lstStyle/>
                    <a:p>
                      <a:pPr algn="ctr"/>
                      <a:r>
                        <a:rPr lang="en-GB" sz="2400" b="0" i="0" dirty="0">
                          <a:latin typeface="OpenDyslexicAlta" pitchFamily="2" charset="77"/>
                          <a:ea typeface="OpenDyslexic" charset="0"/>
                          <a:cs typeface="OpenDyslexic" charset="0"/>
                        </a:rPr>
                        <a:t>antique</a:t>
                      </a:r>
                    </a:p>
                  </a:txBody>
                  <a:tcPr/>
                </a:tc>
                <a:tc>
                  <a:txBody>
                    <a:bodyPr/>
                    <a:lstStyle/>
                    <a:p>
                      <a:pPr algn="ctr"/>
                      <a:r>
                        <a:rPr lang="en-GB" sz="2400" b="0" i="0" dirty="0">
                          <a:latin typeface="OpenDyslexicAlta" pitchFamily="2" charset="77"/>
                        </a:rPr>
                        <a:t>unique</a:t>
                      </a:r>
                    </a:p>
                  </a:txBody>
                  <a:tcPr/>
                </a:tc>
                <a:tc>
                  <a:txBody>
                    <a:bodyPr/>
                    <a:lstStyle/>
                    <a:p>
                      <a:pPr algn="ctr"/>
                      <a:r>
                        <a:rPr lang="en-GB" sz="2400" b="0" i="0" dirty="0">
                          <a:latin typeface="OpenDyslexicAlta" pitchFamily="2" charset="77"/>
                        </a:rPr>
                        <a:t>grotesque</a:t>
                      </a:r>
                    </a:p>
                  </a:txBody>
                  <a:tcPr/>
                </a:tc>
                <a:tc>
                  <a:txBody>
                    <a:bodyPr/>
                    <a:lstStyle/>
                    <a:p>
                      <a:pPr algn="ctr"/>
                      <a:r>
                        <a:rPr lang="en-GB" sz="2400" b="0" i="0" dirty="0">
                          <a:latin typeface="OpenDyslexicAlta" pitchFamily="2" charset="77"/>
                        </a:rPr>
                        <a:t>mosque</a:t>
                      </a:r>
                    </a:p>
                  </a:txBody>
                  <a:tcPr/>
                </a:tc>
                <a:tc>
                  <a:txBody>
                    <a:bodyPr/>
                    <a:lstStyle/>
                    <a:p>
                      <a:pPr algn="ctr"/>
                      <a:r>
                        <a:rPr lang="en-GB" sz="2400" b="0" i="0" dirty="0">
                          <a:latin typeface="OpenDyslexicAlta" pitchFamily="2" charset="77"/>
                        </a:rPr>
                        <a:t>plague</a:t>
                      </a:r>
                    </a:p>
                  </a:txBody>
                  <a:tcPr/>
                </a:tc>
                <a:extLst>
                  <a:ext uri="{0D108BD9-81ED-4DB2-BD59-A6C34878D82A}">
                    <a16:rowId xmlns:a16="http://schemas.microsoft.com/office/drawing/2014/main" val="3926672961"/>
                  </a:ext>
                </a:extLst>
              </a:tr>
            </a:tbl>
          </a:graphicData>
        </a:graphic>
      </p:graphicFrame>
      <p:sp>
        <p:nvSpPr>
          <p:cNvPr id="3" name="TextBox 2">
            <a:extLst>
              <a:ext uri="{FF2B5EF4-FFF2-40B4-BE49-F238E27FC236}">
                <a16:creationId xmlns:a16="http://schemas.microsoft.com/office/drawing/2014/main" id="{D301ABF4-90AA-184A-A192-619C20152E60}"/>
              </a:ext>
            </a:extLst>
          </p:cNvPr>
          <p:cNvSpPr txBox="1"/>
          <p:nvPr/>
        </p:nvSpPr>
        <p:spPr>
          <a:xfrm>
            <a:off x="618329" y="235527"/>
            <a:ext cx="2207998" cy="369332"/>
          </a:xfrm>
          <a:prstGeom prst="rect">
            <a:avLst/>
          </a:prstGeom>
          <a:noFill/>
        </p:spPr>
        <p:txBody>
          <a:bodyPr wrap="square" rtlCol="0">
            <a:spAutoFit/>
          </a:bodyPr>
          <a:lstStyle/>
          <a:p>
            <a:r>
              <a:rPr lang="en-US" dirty="0">
                <a:solidFill>
                  <a:srgbClr val="FF3860"/>
                </a:solidFill>
              </a:rPr>
              <a:t>Answers: </a:t>
            </a:r>
          </a:p>
        </p:txBody>
      </p:sp>
      <p:sp>
        <p:nvSpPr>
          <p:cNvPr id="6" name="Rectangle 5">
            <a:extLst>
              <a:ext uri="{FF2B5EF4-FFF2-40B4-BE49-F238E27FC236}">
                <a16:creationId xmlns:a16="http://schemas.microsoft.com/office/drawing/2014/main" id="{90404201-B6C3-2A4E-9AD5-732B65AC60D1}"/>
              </a:ext>
            </a:extLst>
          </p:cNvPr>
          <p:cNvSpPr/>
          <p:nvPr/>
        </p:nvSpPr>
        <p:spPr>
          <a:xfrm>
            <a:off x="7462072" y="4119405"/>
            <a:ext cx="914160" cy="369332"/>
          </a:xfrm>
          <a:prstGeom prst="rect">
            <a:avLst/>
          </a:prstGeom>
        </p:spPr>
        <p:txBody>
          <a:bodyPr wrap="none">
            <a:spAutoFit/>
          </a:bodyPr>
          <a:lstStyle/>
          <a:p>
            <a:pPr algn="ctr"/>
            <a:r>
              <a:rPr lang="en-GB" dirty="0">
                <a:solidFill>
                  <a:srgbClr val="FF3860"/>
                </a:solidFill>
                <a:latin typeface="OpenDyslexicAlta" pitchFamily="2" charset="77"/>
                <a:ea typeface="OpenDyslexic" charset="0"/>
                <a:cs typeface="OpenDyslexic" charset="0"/>
              </a:rPr>
              <a:t>vague</a:t>
            </a:r>
          </a:p>
        </p:txBody>
      </p:sp>
      <p:sp>
        <p:nvSpPr>
          <p:cNvPr id="9" name="Rectangle 8">
            <a:extLst>
              <a:ext uri="{FF2B5EF4-FFF2-40B4-BE49-F238E27FC236}">
                <a16:creationId xmlns:a16="http://schemas.microsoft.com/office/drawing/2014/main" id="{22CB0269-26A9-C349-A525-42C80C210713}"/>
              </a:ext>
            </a:extLst>
          </p:cNvPr>
          <p:cNvSpPr/>
          <p:nvPr/>
        </p:nvSpPr>
        <p:spPr>
          <a:xfrm>
            <a:off x="781888" y="4371466"/>
            <a:ext cx="1085105" cy="369332"/>
          </a:xfrm>
          <a:prstGeom prst="rect">
            <a:avLst/>
          </a:prstGeom>
        </p:spPr>
        <p:txBody>
          <a:bodyPr wrap="none">
            <a:spAutoFit/>
          </a:bodyPr>
          <a:lstStyle/>
          <a:p>
            <a:pPr algn="ctr"/>
            <a:r>
              <a:rPr lang="en-GB" dirty="0">
                <a:solidFill>
                  <a:srgbClr val="FF3860"/>
                </a:solidFill>
                <a:latin typeface="OpenDyslexicAlta" pitchFamily="2" charset="77"/>
                <a:ea typeface="OpenDyslexic" charset="0"/>
                <a:cs typeface="OpenDyslexic" charset="0"/>
              </a:rPr>
              <a:t>antique</a:t>
            </a:r>
          </a:p>
        </p:txBody>
      </p:sp>
      <p:sp>
        <p:nvSpPr>
          <p:cNvPr id="10" name="Rectangle 9">
            <a:extLst>
              <a:ext uri="{FF2B5EF4-FFF2-40B4-BE49-F238E27FC236}">
                <a16:creationId xmlns:a16="http://schemas.microsoft.com/office/drawing/2014/main" id="{8451AD3E-F27A-3D4A-82DF-51E9F35033A1}"/>
              </a:ext>
            </a:extLst>
          </p:cNvPr>
          <p:cNvSpPr/>
          <p:nvPr/>
        </p:nvSpPr>
        <p:spPr>
          <a:xfrm>
            <a:off x="8376232" y="3937886"/>
            <a:ext cx="992579" cy="369332"/>
          </a:xfrm>
          <a:prstGeom prst="rect">
            <a:avLst/>
          </a:prstGeom>
        </p:spPr>
        <p:txBody>
          <a:bodyPr wrap="none">
            <a:spAutoFit/>
          </a:bodyPr>
          <a:lstStyle/>
          <a:p>
            <a:pPr algn="ctr"/>
            <a:r>
              <a:rPr lang="en-GB" dirty="0">
                <a:solidFill>
                  <a:srgbClr val="FF3860"/>
                </a:solidFill>
                <a:latin typeface="OpenDyslexicAlta" pitchFamily="2" charset="77"/>
              </a:rPr>
              <a:t>league</a:t>
            </a:r>
          </a:p>
        </p:txBody>
      </p:sp>
      <p:sp>
        <p:nvSpPr>
          <p:cNvPr id="11" name="Rectangle 10">
            <a:extLst>
              <a:ext uri="{FF2B5EF4-FFF2-40B4-BE49-F238E27FC236}">
                <a16:creationId xmlns:a16="http://schemas.microsoft.com/office/drawing/2014/main" id="{45D8E90C-AC11-9448-8306-C495B320AB03}"/>
              </a:ext>
            </a:extLst>
          </p:cNvPr>
          <p:cNvSpPr/>
          <p:nvPr/>
        </p:nvSpPr>
        <p:spPr>
          <a:xfrm>
            <a:off x="1882229" y="4002134"/>
            <a:ext cx="979627" cy="369332"/>
          </a:xfrm>
          <a:prstGeom prst="rect">
            <a:avLst/>
          </a:prstGeom>
        </p:spPr>
        <p:txBody>
          <a:bodyPr wrap="none">
            <a:spAutoFit/>
          </a:bodyPr>
          <a:lstStyle/>
          <a:p>
            <a:pPr algn="ctr"/>
            <a:r>
              <a:rPr lang="en-GB" dirty="0">
                <a:solidFill>
                  <a:srgbClr val="FF3860"/>
                </a:solidFill>
                <a:latin typeface="OpenDyslexicAlta" pitchFamily="2" charset="77"/>
              </a:rPr>
              <a:t>unique</a:t>
            </a:r>
          </a:p>
        </p:txBody>
      </p:sp>
      <p:sp>
        <p:nvSpPr>
          <p:cNvPr id="12" name="Rectangle 11">
            <a:extLst>
              <a:ext uri="{FF2B5EF4-FFF2-40B4-BE49-F238E27FC236}">
                <a16:creationId xmlns:a16="http://schemas.microsoft.com/office/drawing/2014/main" id="{1C8B9A99-4A34-DA4E-B59D-9DA618208D8D}"/>
              </a:ext>
            </a:extLst>
          </p:cNvPr>
          <p:cNvSpPr/>
          <p:nvPr/>
        </p:nvSpPr>
        <p:spPr>
          <a:xfrm>
            <a:off x="2877092" y="3898277"/>
            <a:ext cx="1003672" cy="369332"/>
          </a:xfrm>
          <a:prstGeom prst="rect">
            <a:avLst/>
          </a:prstGeom>
        </p:spPr>
        <p:txBody>
          <a:bodyPr wrap="none">
            <a:spAutoFit/>
          </a:bodyPr>
          <a:lstStyle/>
          <a:p>
            <a:pPr algn="ctr"/>
            <a:r>
              <a:rPr lang="en-GB" dirty="0">
                <a:solidFill>
                  <a:srgbClr val="FF3860"/>
                </a:solidFill>
                <a:latin typeface="OpenDyslexicAlta" pitchFamily="2" charset="77"/>
              </a:rPr>
              <a:t>plaque</a:t>
            </a:r>
          </a:p>
        </p:txBody>
      </p:sp>
      <p:sp>
        <p:nvSpPr>
          <p:cNvPr id="13" name="Rectangle 12">
            <a:extLst>
              <a:ext uri="{FF2B5EF4-FFF2-40B4-BE49-F238E27FC236}">
                <a16:creationId xmlns:a16="http://schemas.microsoft.com/office/drawing/2014/main" id="{BEE2406D-FC55-1F49-B9F1-CC9675C42418}"/>
              </a:ext>
            </a:extLst>
          </p:cNvPr>
          <p:cNvSpPr/>
          <p:nvPr/>
        </p:nvSpPr>
        <p:spPr>
          <a:xfrm>
            <a:off x="3880764" y="3883343"/>
            <a:ext cx="1419812" cy="369332"/>
          </a:xfrm>
          <a:prstGeom prst="rect">
            <a:avLst/>
          </a:prstGeom>
        </p:spPr>
        <p:txBody>
          <a:bodyPr wrap="none">
            <a:spAutoFit/>
          </a:bodyPr>
          <a:lstStyle/>
          <a:p>
            <a:pPr algn="ctr"/>
            <a:r>
              <a:rPr lang="en-GB" dirty="0">
                <a:solidFill>
                  <a:srgbClr val="FF3860"/>
                </a:solidFill>
                <a:latin typeface="OpenDyslexicAlta" pitchFamily="2" charset="77"/>
              </a:rPr>
              <a:t>grotesque</a:t>
            </a:r>
          </a:p>
        </p:txBody>
      </p:sp>
      <p:sp>
        <p:nvSpPr>
          <p:cNvPr id="14" name="Rectangle 13">
            <a:extLst>
              <a:ext uri="{FF2B5EF4-FFF2-40B4-BE49-F238E27FC236}">
                <a16:creationId xmlns:a16="http://schemas.microsoft.com/office/drawing/2014/main" id="{41DB713F-0311-2747-AAD0-51456C88C133}"/>
              </a:ext>
            </a:extLst>
          </p:cNvPr>
          <p:cNvSpPr/>
          <p:nvPr/>
        </p:nvSpPr>
        <p:spPr>
          <a:xfrm>
            <a:off x="9352804" y="3825482"/>
            <a:ext cx="1034899" cy="369332"/>
          </a:xfrm>
          <a:prstGeom prst="rect">
            <a:avLst/>
          </a:prstGeom>
        </p:spPr>
        <p:txBody>
          <a:bodyPr wrap="none">
            <a:spAutoFit/>
          </a:bodyPr>
          <a:lstStyle/>
          <a:p>
            <a:pPr algn="ctr"/>
            <a:r>
              <a:rPr lang="en-GB" dirty="0">
                <a:solidFill>
                  <a:srgbClr val="FF3860"/>
                </a:solidFill>
                <a:latin typeface="OpenDyslexicAlta" pitchFamily="2" charset="77"/>
              </a:rPr>
              <a:t>tongue</a:t>
            </a:r>
          </a:p>
        </p:txBody>
      </p:sp>
      <p:sp>
        <p:nvSpPr>
          <p:cNvPr id="15" name="Rectangle 14">
            <a:extLst>
              <a:ext uri="{FF2B5EF4-FFF2-40B4-BE49-F238E27FC236}">
                <a16:creationId xmlns:a16="http://schemas.microsoft.com/office/drawing/2014/main" id="{6F2B1F5E-E1A8-DF40-901E-9B67F3DD18D3}"/>
              </a:ext>
            </a:extLst>
          </p:cNvPr>
          <p:cNvSpPr/>
          <p:nvPr/>
        </p:nvSpPr>
        <p:spPr>
          <a:xfrm>
            <a:off x="5023352" y="4336866"/>
            <a:ext cx="1133515" cy="369332"/>
          </a:xfrm>
          <a:prstGeom prst="rect">
            <a:avLst/>
          </a:prstGeom>
        </p:spPr>
        <p:txBody>
          <a:bodyPr wrap="none">
            <a:spAutoFit/>
          </a:bodyPr>
          <a:lstStyle/>
          <a:p>
            <a:pPr algn="ctr"/>
            <a:r>
              <a:rPr lang="en-GB" dirty="0">
                <a:solidFill>
                  <a:srgbClr val="FF3860"/>
                </a:solidFill>
                <a:latin typeface="OpenDyslexicAlta" pitchFamily="2" charset="77"/>
              </a:rPr>
              <a:t>mosque</a:t>
            </a:r>
          </a:p>
        </p:txBody>
      </p:sp>
      <p:sp>
        <p:nvSpPr>
          <p:cNvPr id="16" name="Rectangle 15">
            <a:extLst>
              <a:ext uri="{FF2B5EF4-FFF2-40B4-BE49-F238E27FC236}">
                <a16:creationId xmlns:a16="http://schemas.microsoft.com/office/drawing/2014/main" id="{D5BDCD9C-9586-B64A-9D66-851F8AAE2FAE}"/>
              </a:ext>
            </a:extLst>
          </p:cNvPr>
          <p:cNvSpPr/>
          <p:nvPr/>
        </p:nvSpPr>
        <p:spPr>
          <a:xfrm>
            <a:off x="10478354" y="3898277"/>
            <a:ext cx="1047082" cy="369332"/>
          </a:xfrm>
          <a:prstGeom prst="rect">
            <a:avLst/>
          </a:prstGeom>
        </p:spPr>
        <p:txBody>
          <a:bodyPr wrap="none">
            <a:spAutoFit/>
          </a:bodyPr>
          <a:lstStyle/>
          <a:p>
            <a:pPr algn="ctr"/>
            <a:r>
              <a:rPr lang="en-GB" dirty="0">
                <a:solidFill>
                  <a:srgbClr val="FF3860"/>
                </a:solidFill>
                <a:latin typeface="OpenDyslexicAlta" pitchFamily="2" charset="77"/>
              </a:rPr>
              <a:t>fatigue</a:t>
            </a:r>
          </a:p>
        </p:txBody>
      </p:sp>
      <p:sp>
        <p:nvSpPr>
          <p:cNvPr id="17" name="Rectangle 16">
            <a:extLst>
              <a:ext uri="{FF2B5EF4-FFF2-40B4-BE49-F238E27FC236}">
                <a16:creationId xmlns:a16="http://schemas.microsoft.com/office/drawing/2014/main" id="{571B7989-AEE2-5543-88E3-E646A5538C20}"/>
              </a:ext>
            </a:extLst>
          </p:cNvPr>
          <p:cNvSpPr/>
          <p:nvPr/>
        </p:nvSpPr>
        <p:spPr>
          <a:xfrm>
            <a:off x="10911417" y="4367568"/>
            <a:ext cx="997389" cy="369332"/>
          </a:xfrm>
          <a:prstGeom prst="rect">
            <a:avLst/>
          </a:prstGeom>
        </p:spPr>
        <p:txBody>
          <a:bodyPr wrap="none">
            <a:spAutoFit/>
          </a:bodyPr>
          <a:lstStyle/>
          <a:p>
            <a:pPr algn="ctr"/>
            <a:r>
              <a:rPr lang="en-GB" dirty="0">
                <a:solidFill>
                  <a:srgbClr val="FF3860"/>
                </a:solidFill>
                <a:latin typeface="OpenDyslexicAlta" pitchFamily="2" charset="77"/>
              </a:rPr>
              <a:t>plague</a:t>
            </a:r>
          </a:p>
        </p:txBody>
      </p:sp>
      <p:cxnSp>
        <p:nvCxnSpPr>
          <p:cNvPr id="19" name="Straight Arrow Connector 18">
            <a:extLst>
              <a:ext uri="{FF2B5EF4-FFF2-40B4-BE49-F238E27FC236}">
                <a16:creationId xmlns:a16="http://schemas.microsoft.com/office/drawing/2014/main" id="{6690596D-3E21-874A-A609-345025C38A02}"/>
              </a:ext>
            </a:extLst>
          </p:cNvPr>
          <p:cNvCxnSpPr/>
          <p:nvPr/>
        </p:nvCxnSpPr>
        <p:spPr>
          <a:xfrm>
            <a:off x="1191491" y="4736900"/>
            <a:ext cx="1440873" cy="223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509478-D3AF-E545-A546-7024C70A4BFC}"/>
              </a:ext>
            </a:extLst>
          </p:cNvPr>
          <p:cNvCxnSpPr/>
          <p:nvPr/>
        </p:nvCxnSpPr>
        <p:spPr>
          <a:xfrm>
            <a:off x="2576945" y="4336866"/>
            <a:ext cx="300147" cy="581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030AF0-5E1F-D94C-80D0-A3329F39DD65}"/>
              </a:ext>
            </a:extLst>
          </p:cNvPr>
          <p:cNvCxnSpPr>
            <a:cxnSpLocks/>
            <a:stCxn id="12" idx="2"/>
          </p:cNvCxnSpPr>
          <p:nvPr/>
        </p:nvCxnSpPr>
        <p:spPr>
          <a:xfrm>
            <a:off x="3378928" y="4267609"/>
            <a:ext cx="0" cy="650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1CB295-FDDC-5D47-869A-171706D5F959}"/>
              </a:ext>
            </a:extLst>
          </p:cNvPr>
          <p:cNvCxnSpPr/>
          <p:nvPr/>
        </p:nvCxnSpPr>
        <p:spPr>
          <a:xfrm flipH="1">
            <a:off x="3519055" y="4252675"/>
            <a:ext cx="541317" cy="665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CF3F2B-C032-0040-AF70-AFD0DCD1438E}"/>
              </a:ext>
            </a:extLst>
          </p:cNvPr>
          <p:cNvCxnSpPr>
            <a:cxnSpLocks/>
          </p:cNvCxnSpPr>
          <p:nvPr/>
        </p:nvCxnSpPr>
        <p:spPr>
          <a:xfrm flipH="1">
            <a:off x="3880764" y="4706198"/>
            <a:ext cx="1142588" cy="212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5F7AB3-27D1-E440-B10C-BBBB429305EF}"/>
              </a:ext>
            </a:extLst>
          </p:cNvPr>
          <p:cNvCxnSpPr/>
          <p:nvPr/>
        </p:nvCxnSpPr>
        <p:spPr>
          <a:xfrm>
            <a:off x="8131630" y="4488737"/>
            <a:ext cx="666006" cy="429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7B6D6A-B1CA-5649-9D17-1E920C2C8640}"/>
              </a:ext>
            </a:extLst>
          </p:cNvPr>
          <p:cNvCxnSpPr/>
          <p:nvPr/>
        </p:nvCxnSpPr>
        <p:spPr>
          <a:xfrm>
            <a:off x="8700655" y="4267609"/>
            <a:ext cx="360218" cy="650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2AA6EC5-25D9-D742-A5D9-C9C0B93BB5BE}"/>
              </a:ext>
            </a:extLst>
          </p:cNvPr>
          <p:cNvCxnSpPr>
            <a:cxnSpLocks/>
          </p:cNvCxnSpPr>
          <p:nvPr/>
        </p:nvCxnSpPr>
        <p:spPr>
          <a:xfrm flipH="1">
            <a:off x="9368811" y="4119405"/>
            <a:ext cx="365740" cy="840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99B7E0C-D159-7D4F-B76E-0908CD47F67B}"/>
              </a:ext>
            </a:extLst>
          </p:cNvPr>
          <p:cNvCxnSpPr>
            <a:cxnSpLocks/>
          </p:cNvCxnSpPr>
          <p:nvPr/>
        </p:nvCxnSpPr>
        <p:spPr>
          <a:xfrm flipH="1">
            <a:off x="9615055" y="4252675"/>
            <a:ext cx="1149928" cy="665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9AE9DA6-3DC0-4747-A8C2-A8267DDD100E}"/>
              </a:ext>
            </a:extLst>
          </p:cNvPr>
          <p:cNvCxnSpPr/>
          <p:nvPr/>
        </p:nvCxnSpPr>
        <p:spPr>
          <a:xfrm flipH="1">
            <a:off x="9734550" y="4706198"/>
            <a:ext cx="1176867" cy="253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47920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544097" y="2319586"/>
            <a:ext cx="8782259" cy="1323439"/>
          </a:xfrm>
          <a:prstGeom prst="rect">
            <a:avLst/>
          </a:prstGeom>
          <a:noFill/>
        </p:spPr>
        <p:txBody>
          <a:bodyPr wrap="square" rtlCol="0">
            <a:spAutoFit/>
          </a:bodyPr>
          <a:lstStyle/>
          <a:p>
            <a:pPr algn="ctr"/>
            <a:r>
              <a:rPr lang="en-GB" sz="8000" dirty="0">
                <a:latin typeface="OpenDyslexicAlta" pitchFamily="2" charset="77"/>
              </a:rPr>
              <a:t>grotesque</a:t>
            </a:r>
          </a:p>
        </p:txBody>
      </p:sp>
      <p:sp>
        <p:nvSpPr>
          <p:cNvPr id="3" name="TextBox 2">
            <a:extLst>
              <a:ext uri="{FF2B5EF4-FFF2-40B4-BE49-F238E27FC236}">
                <a16:creationId xmlns:a16="http://schemas.microsoft.com/office/drawing/2014/main" id="{90D72006-63AE-4AD3-8BCA-ED8BB9F6EA31}"/>
              </a:ext>
            </a:extLst>
          </p:cNvPr>
          <p:cNvSpPr txBox="1"/>
          <p:nvPr/>
        </p:nvSpPr>
        <p:spPr>
          <a:xfrm>
            <a:off x="3291548" y="781747"/>
            <a:ext cx="944545" cy="2800767"/>
          </a:xfrm>
          <a:prstGeom prst="rect">
            <a:avLst/>
          </a:prstGeom>
          <a:noFill/>
        </p:spPr>
        <p:txBody>
          <a:bodyPr wrap="square" rtlCol="0">
            <a:spAutoFit/>
          </a:bodyPr>
          <a:lstStyle/>
          <a:p>
            <a:r>
              <a:rPr lang="en-GB" sz="4400" dirty="0">
                <a:latin typeface="OpenDyslexicAlta" pitchFamily="2" charset="77"/>
              </a:rPr>
              <a:t>t</a:t>
            </a:r>
            <a:br>
              <a:rPr lang="en-GB" sz="4400" dirty="0">
                <a:latin typeface="OpenDyslexicAlta" pitchFamily="2" charset="77"/>
              </a:rPr>
            </a:br>
            <a:r>
              <a:rPr lang="en-GB" sz="4400" dirty="0">
                <a:latin typeface="OpenDyslexicAlta" pitchFamily="2" charset="77"/>
              </a:rPr>
              <a:t>o</a:t>
            </a:r>
            <a:br>
              <a:rPr lang="en-GB" sz="4400" dirty="0">
                <a:latin typeface="OpenDyslexicAlta" pitchFamily="2" charset="77"/>
              </a:rPr>
            </a:br>
            <a:r>
              <a:rPr lang="en-GB" sz="4400" dirty="0">
                <a:latin typeface="OpenDyslexicAlta" pitchFamily="2" charset="77"/>
              </a:rPr>
              <a:t>n</a:t>
            </a:r>
            <a:br>
              <a:rPr lang="en-GB" sz="4400" dirty="0">
                <a:latin typeface="OpenDyslexicAlta" pitchFamily="2" charset="77"/>
              </a:rPr>
            </a:br>
            <a:endParaRPr lang="en-GB" sz="4400" dirty="0">
              <a:latin typeface="OpenDyslexicAlta" pitchFamily="2" charset="77"/>
            </a:endParaRPr>
          </a:p>
        </p:txBody>
      </p:sp>
      <p:sp>
        <p:nvSpPr>
          <p:cNvPr id="4" name="TextBox 3">
            <a:extLst>
              <a:ext uri="{FF2B5EF4-FFF2-40B4-BE49-F238E27FC236}">
                <a16:creationId xmlns:a16="http://schemas.microsoft.com/office/drawing/2014/main" id="{DB3DFBD5-BDF0-488E-ACF5-94A541BD112C}"/>
              </a:ext>
            </a:extLst>
          </p:cNvPr>
          <p:cNvSpPr txBox="1"/>
          <p:nvPr/>
        </p:nvSpPr>
        <p:spPr>
          <a:xfrm>
            <a:off x="7398982" y="3214931"/>
            <a:ext cx="556927" cy="3170099"/>
          </a:xfrm>
          <a:prstGeom prst="rect">
            <a:avLst/>
          </a:prstGeom>
          <a:noFill/>
        </p:spPr>
        <p:txBody>
          <a:bodyPr wrap="square" rtlCol="0">
            <a:spAutoFit/>
          </a:bodyPr>
          <a:lstStyle/>
          <a:p>
            <a:r>
              <a:rPr lang="en-GB" sz="4000" dirty="0">
                <a:latin typeface="OpenDyslexicAlta" pitchFamily="2" charset="77"/>
              </a:rPr>
              <a:t>n</a:t>
            </a:r>
            <a:br>
              <a:rPr lang="en-GB" sz="4000" dirty="0">
                <a:latin typeface="OpenDyslexicAlta" pitchFamily="2" charset="77"/>
              </a:rPr>
            </a:br>
            <a:r>
              <a:rPr lang="en-GB" sz="4000" dirty="0" err="1">
                <a:latin typeface="OpenDyslexicAlta" pitchFamily="2" charset="77"/>
              </a:rPr>
              <a:t>i</a:t>
            </a:r>
            <a:br>
              <a:rPr lang="en-GB" sz="4000" dirty="0">
                <a:latin typeface="OpenDyslexicAlta" pitchFamily="2" charset="77"/>
              </a:rPr>
            </a:br>
            <a:r>
              <a:rPr lang="en-GB" sz="4000" dirty="0">
                <a:latin typeface="OpenDyslexicAlta" pitchFamily="2" charset="77"/>
              </a:rPr>
              <a:t>q</a:t>
            </a:r>
            <a:br>
              <a:rPr lang="en-GB" sz="4000" dirty="0">
                <a:latin typeface="OpenDyslexicAlta" pitchFamily="2" charset="77"/>
              </a:rPr>
            </a:br>
            <a:r>
              <a:rPr lang="en-GB" sz="4000" dirty="0">
                <a:latin typeface="OpenDyslexicAlta" pitchFamily="2" charset="77"/>
              </a:rPr>
              <a:t>u</a:t>
            </a:r>
            <a:br>
              <a:rPr lang="en-GB" sz="4000" dirty="0">
                <a:latin typeface="OpenDyslexicAlta" pitchFamily="2" charset="77"/>
              </a:rPr>
            </a:br>
            <a:r>
              <a:rPr lang="en-GB" sz="4000" dirty="0">
                <a:latin typeface="OpenDyslexicAlta" pitchFamily="2" charset="77"/>
              </a:rPr>
              <a:t>e</a:t>
            </a:r>
          </a:p>
        </p:txBody>
      </p:sp>
      <p:sp>
        <p:nvSpPr>
          <p:cNvPr id="5" name="TextBox 4">
            <a:extLst>
              <a:ext uri="{FF2B5EF4-FFF2-40B4-BE49-F238E27FC236}">
                <a16:creationId xmlns:a16="http://schemas.microsoft.com/office/drawing/2014/main" id="{EDA08F11-9D3B-450A-B87F-DE7A6EB0FBCB}"/>
              </a:ext>
            </a:extLst>
          </p:cNvPr>
          <p:cNvSpPr txBox="1"/>
          <p:nvPr/>
        </p:nvSpPr>
        <p:spPr>
          <a:xfrm>
            <a:off x="3291548" y="3429000"/>
            <a:ext cx="944545" cy="2123658"/>
          </a:xfrm>
          <a:prstGeom prst="rect">
            <a:avLst/>
          </a:prstGeom>
          <a:noFill/>
        </p:spPr>
        <p:txBody>
          <a:bodyPr wrap="square" rtlCol="0">
            <a:spAutoFit/>
          </a:bodyPr>
          <a:lstStyle/>
          <a:p>
            <a:r>
              <a:rPr lang="en-GB" sz="4400" dirty="0">
                <a:latin typeface="OpenDyslexicAlta" pitchFamily="2" charset="77"/>
              </a:rPr>
              <a:t>u</a:t>
            </a:r>
          </a:p>
          <a:p>
            <a:r>
              <a:rPr lang="en-GB" sz="4400" dirty="0">
                <a:latin typeface="OpenDyslexicAlta" pitchFamily="2" charset="77"/>
              </a:rPr>
              <a:t>e</a:t>
            </a:r>
            <a:br>
              <a:rPr lang="en-GB" sz="4400" dirty="0">
                <a:latin typeface="OpenDyslexicAlta" pitchFamily="2" charset="77"/>
              </a:rPr>
            </a:br>
            <a:endParaRPr lang="en-GB" sz="4400" dirty="0">
              <a:latin typeface="OpenDyslexicAlta" pitchFamily="2" charset="77"/>
            </a:endParaRPr>
          </a:p>
        </p:txBody>
      </p:sp>
    </p:spTree>
    <p:extLst>
      <p:ext uri="{BB962C8B-B14F-4D97-AF65-F5344CB8AC3E}">
        <p14:creationId xmlns:p14="http://schemas.microsoft.com/office/powerpoint/2010/main" val="2431077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544097" y="2319586"/>
            <a:ext cx="8782259" cy="1323439"/>
          </a:xfrm>
          <a:prstGeom prst="rect">
            <a:avLst/>
          </a:prstGeom>
          <a:noFill/>
        </p:spPr>
        <p:txBody>
          <a:bodyPr wrap="square" rtlCol="0">
            <a:spAutoFit/>
          </a:bodyPr>
          <a:lstStyle/>
          <a:p>
            <a:pPr algn="ctr"/>
            <a:r>
              <a:rPr lang="en-GB" sz="8000" dirty="0">
                <a:latin typeface="OpenDyslexicAlta" pitchFamily="2" charset="77"/>
              </a:rPr>
              <a:t>grotesque</a:t>
            </a:r>
          </a:p>
        </p:txBody>
      </p:sp>
      <p:sp>
        <p:nvSpPr>
          <p:cNvPr id="3" name="TextBox 2">
            <a:extLst>
              <a:ext uri="{FF2B5EF4-FFF2-40B4-BE49-F238E27FC236}">
                <a16:creationId xmlns:a16="http://schemas.microsoft.com/office/drawing/2014/main" id="{90D72006-63AE-4AD3-8BCA-ED8BB9F6EA31}"/>
              </a:ext>
            </a:extLst>
          </p:cNvPr>
          <p:cNvSpPr txBox="1"/>
          <p:nvPr/>
        </p:nvSpPr>
        <p:spPr>
          <a:xfrm>
            <a:off x="3291548" y="781747"/>
            <a:ext cx="944545" cy="2800767"/>
          </a:xfrm>
          <a:prstGeom prst="rect">
            <a:avLst/>
          </a:prstGeom>
          <a:noFill/>
        </p:spPr>
        <p:txBody>
          <a:bodyPr wrap="square" rtlCol="0">
            <a:spAutoFit/>
          </a:bodyPr>
          <a:lstStyle/>
          <a:p>
            <a:r>
              <a:rPr lang="en-GB" sz="4400" dirty="0">
                <a:latin typeface="OpenDyslexicAlta" pitchFamily="2" charset="77"/>
              </a:rPr>
              <a:t>t</a:t>
            </a:r>
            <a:br>
              <a:rPr lang="en-GB" sz="4400" dirty="0">
                <a:latin typeface="OpenDyslexicAlta" pitchFamily="2" charset="77"/>
              </a:rPr>
            </a:br>
            <a:r>
              <a:rPr lang="en-GB" sz="4400" dirty="0">
                <a:latin typeface="OpenDyslexicAlta" pitchFamily="2" charset="77"/>
              </a:rPr>
              <a:t>o</a:t>
            </a:r>
            <a:br>
              <a:rPr lang="en-GB" sz="4400" dirty="0">
                <a:latin typeface="OpenDyslexicAlta" pitchFamily="2" charset="77"/>
              </a:rPr>
            </a:br>
            <a:r>
              <a:rPr lang="en-GB" sz="4400" dirty="0">
                <a:latin typeface="OpenDyslexicAlta" pitchFamily="2" charset="77"/>
              </a:rPr>
              <a:t>n</a:t>
            </a:r>
            <a:br>
              <a:rPr lang="en-GB" sz="4400" dirty="0">
                <a:latin typeface="OpenDyslexicAlta" pitchFamily="2" charset="77"/>
              </a:rPr>
            </a:br>
            <a:endParaRPr lang="en-GB" sz="4400" dirty="0">
              <a:latin typeface="OpenDyslexicAlta" pitchFamily="2" charset="77"/>
            </a:endParaRPr>
          </a:p>
        </p:txBody>
      </p:sp>
      <p:sp>
        <p:nvSpPr>
          <p:cNvPr id="4" name="TextBox 3">
            <a:extLst>
              <a:ext uri="{FF2B5EF4-FFF2-40B4-BE49-F238E27FC236}">
                <a16:creationId xmlns:a16="http://schemas.microsoft.com/office/drawing/2014/main" id="{DB3DFBD5-BDF0-488E-ACF5-94A541BD112C}"/>
              </a:ext>
            </a:extLst>
          </p:cNvPr>
          <p:cNvSpPr txBox="1"/>
          <p:nvPr/>
        </p:nvSpPr>
        <p:spPr>
          <a:xfrm>
            <a:off x="7398982" y="3214931"/>
            <a:ext cx="556927" cy="3170099"/>
          </a:xfrm>
          <a:prstGeom prst="rect">
            <a:avLst/>
          </a:prstGeom>
          <a:noFill/>
        </p:spPr>
        <p:txBody>
          <a:bodyPr wrap="square" rtlCol="0">
            <a:spAutoFit/>
          </a:bodyPr>
          <a:lstStyle/>
          <a:p>
            <a:r>
              <a:rPr lang="en-GB" sz="4000" dirty="0">
                <a:latin typeface="OpenDyslexicAlta" pitchFamily="2" charset="77"/>
              </a:rPr>
              <a:t>n</a:t>
            </a:r>
            <a:br>
              <a:rPr lang="en-GB" sz="4000" dirty="0">
                <a:latin typeface="OpenDyslexicAlta" pitchFamily="2" charset="77"/>
              </a:rPr>
            </a:br>
            <a:r>
              <a:rPr lang="en-GB" sz="4000" dirty="0" err="1">
                <a:latin typeface="OpenDyslexicAlta" pitchFamily="2" charset="77"/>
              </a:rPr>
              <a:t>i</a:t>
            </a:r>
            <a:br>
              <a:rPr lang="en-GB" sz="4000" dirty="0">
                <a:latin typeface="OpenDyslexicAlta" pitchFamily="2" charset="77"/>
              </a:rPr>
            </a:br>
            <a:r>
              <a:rPr lang="en-GB" sz="4000" dirty="0">
                <a:latin typeface="OpenDyslexicAlta" pitchFamily="2" charset="77"/>
              </a:rPr>
              <a:t>q</a:t>
            </a:r>
            <a:br>
              <a:rPr lang="en-GB" sz="4000" dirty="0">
                <a:latin typeface="OpenDyslexicAlta" pitchFamily="2" charset="77"/>
              </a:rPr>
            </a:br>
            <a:r>
              <a:rPr lang="en-GB" sz="4000" dirty="0">
                <a:latin typeface="OpenDyslexicAlta" pitchFamily="2" charset="77"/>
              </a:rPr>
              <a:t>u</a:t>
            </a:r>
            <a:br>
              <a:rPr lang="en-GB" sz="4000" dirty="0">
                <a:latin typeface="OpenDyslexicAlta" pitchFamily="2" charset="77"/>
              </a:rPr>
            </a:br>
            <a:r>
              <a:rPr lang="en-GB" sz="4000" dirty="0">
                <a:latin typeface="OpenDyslexicAlta" pitchFamily="2" charset="77"/>
              </a:rPr>
              <a:t>e</a:t>
            </a:r>
          </a:p>
        </p:txBody>
      </p:sp>
      <p:sp>
        <p:nvSpPr>
          <p:cNvPr id="5" name="TextBox 4">
            <a:extLst>
              <a:ext uri="{FF2B5EF4-FFF2-40B4-BE49-F238E27FC236}">
                <a16:creationId xmlns:a16="http://schemas.microsoft.com/office/drawing/2014/main" id="{EDA08F11-9D3B-450A-B87F-DE7A6EB0FBCB}"/>
              </a:ext>
            </a:extLst>
          </p:cNvPr>
          <p:cNvSpPr txBox="1"/>
          <p:nvPr/>
        </p:nvSpPr>
        <p:spPr>
          <a:xfrm>
            <a:off x="3291548" y="3429000"/>
            <a:ext cx="944545" cy="2123658"/>
          </a:xfrm>
          <a:prstGeom prst="rect">
            <a:avLst/>
          </a:prstGeom>
          <a:noFill/>
        </p:spPr>
        <p:txBody>
          <a:bodyPr wrap="square" rtlCol="0">
            <a:spAutoFit/>
          </a:bodyPr>
          <a:lstStyle/>
          <a:p>
            <a:r>
              <a:rPr lang="en-GB" sz="4400" dirty="0">
                <a:latin typeface="OpenDyslexicAlta" pitchFamily="2" charset="77"/>
              </a:rPr>
              <a:t>u</a:t>
            </a:r>
          </a:p>
          <a:p>
            <a:r>
              <a:rPr lang="en-GB" sz="4400" dirty="0">
                <a:latin typeface="OpenDyslexicAlta" pitchFamily="2" charset="77"/>
              </a:rPr>
              <a:t>e</a:t>
            </a:r>
            <a:br>
              <a:rPr lang="en-GB" sz="4400" dirty="0">
                <a:latin typeface="OpenDyslexicAlta" pitchFamily="2" charset="77"/>
              </a:rPr>
            </a:br>
            <a:endParaRPr lang="en-GB" sz="4400" dirty="0">
              <a:latin typeface="OpenDyslexicAlta" pitchFamily="2" charset="77"/>
            </a:endParaRPr>
          </a:p>
        </p:txBody>
      </p:sp>
      <p:sp>
        <p:nvSpPr>
          <p:cNvPr id="8" name="TextBox 7">
            <a:extLst>
              <a:ext uri="{FF2B5EF4-FFF2-40B4-BE49-F238E27FC236}">
                <a16:creationId xmlns:a16="http://schemas.microsoft.com/office/drawing/2014/main" id="{6F986D61-8B31-6845-8653-E4ED07389580}"/>
              </a:ext>
            </a:extLst>
          </p:cNvPr>
          <p:cNvSpPr txBox="1"/>
          <p:nvPr/>
        </p:nvSpPr>
        <p:spPr>
          <a:xfrm>
            <a:off x="7220193" y="5615589"/>
            <a:ext cx="2430597" cy="769441"/>
          </a:xfrm>
          <a:prstGeom prst="rect">
            <a:avLst/>
          </a:prstGeom>
          <a:noFill/>
        </p:spPr>
        <p:txBody>
          <a:bodyPr wrap="square" rtlCol="0">
            <a:spAutoFit/>
          </a:bodyPr>
          <a:lstStyle/>
          <a:p>
            <a:r>
              <a:rPr lang="en-GB" sz="4400" dirty="0">
                <a:solidFill>
                  <a:srgbClr val="FF3860"/>
                </a:solidFill>
                <a:latin typeface="OpenDyslexicAlta" pitchFamily="2" charset="77"/>
              </a:rPr>
              <a:t>l  ague</a:t>
            </a:r>
            <a:endParaRPr lang="en-US" sz="4400" dirty="0">
              <a:solidFill>
                <a:srgbClr val="FF3860"/>
              </a:solidFill>
            </a:endParaRPr>
          </a:p>
        </p:txBody>
      </p:sp>
      <p:sp>
        <p:nvSpPr>
          <p:cNvPr id="9" name="TextBox 8">
            <a:extLst>
              <a:ext uri="{FF2B5EF4-FFF2-40B4-BE49-F238E27FC236}">
                <a16:creationId xmlns:a16="http://schemas.microsoft.com/office/drawing/2014/main" id="{04F3D875-0D0A-5642-8B28-E2567780D016}"/>
              </a:ext>
            </a:extLst>
          </p:cNvPr>
          <p:cNvSpPr txBox="1"/>
          <p:nvPr/>
        </p:nvSpPr>
        <p:spPr>
          <a:xfrm>
            <a:off x="2563594" y="781747"/>
            <a:ext cx="2631861" cy="769441"/>
          </a:xfrm>
          <a:prstGeom prst="rect">
            <a:avLst/>
          </a:prstGeom>
          <a:noFill/>
        </p:spPr>
        <p:txBody>
          <a:bodyPr wrap="square" rtlCol="0">
            <a:spAutoFit/>
          </a:bodyPr>
          <a:lstStyle/>
          <a:p>
            <a:r>
              <a:rPr lang="en-GB" sz="4400" dirty="0">
                <a:solidFill>
                  <a:srgbClr val="FF3860"/>
                </a:solidFill>
                <a:latin typeface="OpenDyslexicAlta" pitchFamily="2" charset="77"/>
              </a:rPr>
              <a:t>Fa  </a:t>
            </a:r>
            <a:r>
              <a:rPr lang="en-GB" sz="4400" dirty="0" err="1">
                <a:solidFill>
                  <a:srgbClr val="FF3860"/>
                </a:solidFill>
                <a:latin typeface="OpenDyslexicAlta" pitchFamily="2" charset="77"/>
              </a:rPr>
              <a:t>igue</a:t>
            </a:r>
            <a:r>
              <a:rPr lang="en-GB" sz="4400" dirty="0">
                <a:solidFill>
                  <a:srgbClr val="FF3860"/>
                </a:solidFill>
                <a:latin typeface="OpenDyslexicAlta" pitchFamily="2" charset="77"/>
              </a:rPr>
              <a:t> </a:t>
            </a:r>
            <a:endParaRPr lang="en-US" sz="4400" dirty="0">
              <a:solidFill>
                <a:srgbClr val="FF3860"/>
              </a:solidFill>
            </a:endParaRPr>
          </a:p>
        </p:txBody>
      </p:sp>
      <p:sp>
        <p:nvSpPr>
          <p:cNvPr id="10" name="TextBox 9">
            <a:extLst>
              <a:ext uri="{FF2B5EF4-FFF2-40B4-BE49-F238E27FC236}">
                <a16:creationId xmlns:a16="http://schemas.microsoft.com/office/drawing/2014/main" id="{870A82B8-8F58-B945-800F-3627D3F6452B}"/>
              </a:ext>
            </a:extLst>
          </p:cNvPr>
          <p:cNvSpPr txBox="1"/>
          <p:nvPr/>
        </p:nvSpPr>
        <p:spPr>
          <a:xfrm>
            <a:off x="1640866" y="4106108"/>
            <a:ext cx="2430597" cy="769441"/>
          </a:xfrm>
          <a:prstGeom prst="rect">
            <a:avLst/>
          </a:prstGeom>
          <a:noFill/>
        </p:spPr>
        <p:txBody>
          <a:bodyPr wrap="square" rtlCol="0">
            <a:spAutoFit/>
          </a:bodyPr>
          <a:lstStyle/>
          <a:p>
            <a:r>
              <a:rPr lang="en-GB" sz="4400" dirty="0" err="1">
                <a:solidFill>
                  <a:srgbClr val="FF3860"/>
                </a:solidFill>
                <a:latin typeface="OpenDyslexicAlta" pitchFamily="2" charset="77"/>
              </a:rPr>
              <a:t>plagu</a:t>
            </a:r>
            <a:endParaRPr lang="en-US" sz="4400" dirty="0">
              <a:solidFill>
                <a:srgbClr val="FF3860"/>
              </a:solidFill>
            </a:endParaRPr>
          </a:p>
        </p:txBody>
      </p:sp>
      <p:sp>
        <p:nvSpPr>
          <p:cNvPr id="12" name="TextBox 11">
            <a:extLst>
              <a:ext uri="{FF2B5EF4-FFF2-40B4-BE49-F238E27FC236}">
                <a16:creationId xmlns:a16="http://schemas.microsoft.com/office/drawing/2014/main" id="{79D7F421-E87B-BF48-9699-8A256582D582}"/>
              </a:ext>
            </a:extLst>
          </p:cNvPr>
          <p:cNvSpPr txBox="1"/>
          <p:nvPr/>
        </p:nvSpPr>
        <p:spPr>
          <a:xfrm>
            <a:off x="6087010" y="1332693"/>
            <a:ext cx="759127" cy="4154984"/>
          </a:xfrm>
          <a:prstGeom prst="rect">
            <a:avLst/>
          </a:prstGeom>
          <a:noFill/>
        </p:spPr>
        <p:txBody>
          <a:bodyPr wrap="square" rtlCol="0">
            <a:spAutoFit/>
          </a:bodyPr>
          <a:lstStyle/>
          <a:p>
            <a:r>
              <a:rPr lang="en-GB" sz="4400" dirty="0">
                <a:solidFill>
                  <a:srgbClr val="FF3860"/>
                </a:solidFill>
                <a:latin typeface="OpenDyslexicAlta" pitchFamily="2" charset="77"/>
              </a:rPr>
              <a:t>m</a:t>
            </a:r>
            <a:br>
              <a:rPr lang="en-GB" sz="4400" dirty="0">
                <a:solidFill>
                  <a:srgbClr val="FF3860"/>
                </a:solidFill>
                <a:latin typeface="OpenDyslexicAlta" pitchFamily="2" charset="77"/>
              </a:rPr>
            </a:br>
            <a:r>
              <a:rPr lang="en-GB" sz="4400" dirty="0">
                <a:solidFill>
                  <a:srgbClr val="FF3860"/>
                </a:solidFill>
                <a:latin typeface="OpenDyslexicAlta" pitchFamily="2" charset="77"/>
              </a:rPr>
              <a:t>o</a:t>
            </a:r>
            <a:br>
              <a:rPr lang="en-GB" sz="4400" dirty="0">
                <a:solidFill>
                  <a:srgbClr val="FF3860"/>
                </a:solidFill>
                <a:latin typeface="OpenDyslexicAlta" pitchFamily="2" charset="77"/>
              </a:rPr>
            </a:br>
            <a:br>
              <a:rPr lang="en-GB" sz="4400" dirty="0">
                <a:solidFill>
                  <a:srgbClr val="FF3860"/>
                </a:solidFill>
                <a:latin typeface="OpenDyslexicAlta" pitchFamily="2" charset="77"/>
              </a:rPr>
            </a:br>
            <a:r>
              <a:rPr lang="en-GB" sz="4400" dirty="0">
                <a:solidFill>
                  <a:srgbClr val="FF3860"/>
                </a:solidFill>
                <a:latin typeface="OpenDyslexicAlta" pitchFamily="2" charset="77"/>
              </a:rPr>
              <a:t>que</a:t>
            </a:r>
          </a:p>
        </p:txBody>
      </p:sp>
      <p:sp>
        <p:nvSpPr>
          <p:cNvPr id="13" name="TextBox 12">
            <a:extLst>
              <a:ext uri="{FF2B5EF4-FFF2-40B4-BE49-F238E27FC236}">
                <a16:creationId xmlns:a16="http://schemas.microsoft.com/office/drawing/2014/main" id="{5F26199D-087D-C74B-A89E-30A0626A9182}"/>
              </a:ext>
            </a:extLst>
          </p:cNvPr>
          <p:cNvSpPr txBox="1"/>
          <p:nvPr/>
        </p:nvSpPr>
        <p:spPr>
          <a:xfrm>
            <a:off x="2541210" y="2794651"/>
            <a:ext cx="759127" cy="3477875"/>
          </a:xfrm>
          <a:prstGeom prst="rect">
            <a:avLst/>
          </a:prstGeom>
          <a:noFill/>
        </p:spPr>
        <p:txBody>
          <a:bodyPr wrap="square" rtlCol="0">
            <a:spAutoFit/>
          </a:bodyPr>
          <a:lstStyle/>
          <a:p>
            <a:r>
              <a:rPr lang="en-GB" sz="4400" dirty="0" err="1">
                <a:solidFill>
                  <a:srgbClr val="FF3860"/>
                </a:solidFill>
                <a:latin typeface="OpenDyslexicAlta" pitchFamily="2" charset="77"/>
              </a:rPr>
              <a:t>va</a:t>
            </a:r>
            <a:endParaRPr lang="en-GB" sz="4400" dirty="0">
              <a:solidFill>
                <a:srgbClr val="FF3860"/>
              </a:solidFill>
              <a:latin typeface="OpenDyslexicAlta" pitchFamily="2" charset="77"/>
            </a:endParaRPr>
          </a:p>
          <a:p>
            <a:endParaRPr lang="en-GB" sz="4400" dirty="0">
              <a:solidFill>
                <a:srgbClr val="FF3860"/>
              </a:solidFill>
              <a:latin typeface="OpenDyslexicAlta" pitchFamily="2" charset="77"/>
            </a:endParaRPr>
          </a:p>
          <a:p>
            <a:r>
              <a:rPr lang="en-GB" sz="4400" dirty="0" err="1">
                <a:solidFill>
                  <a:srgbClr val="FF3860"/>
                </a:solidFill>
                <a:latin typeface="OpenDyslexicAlta" pitchFamily="2" charset="77"/>
              </a:rPr>
              <a:t>ue</a:t>
            </a:r>
            <a:endParaRPr lang="en-GB" sz="4400" dirty="0">
              <a:solidFill>
                <a:srgbClr val="FF3860"/>
              </a:solidFill>
              <a:latin typeface="OpenDyslexicAlta" pitchFamily="2" charset="77"/>
            </a:endParaRPr>
          </a:p>
        </p:txBody>
      </p:sp>
      <p:sp>
        <p:nvSpPr>
          <p:cNvPr id="14" name="TextBox 13">
            <a:extLst>
              <a:ext uri="{FF2B5EF4-FFF2-40B4-BE49-F238E27FC236}">
                <a16:creationId xmlns:a16="http://schemas.microsoft.com/office/drawing/2014/main" id="{8BF0604E-8E94-054F-AA1F-18D42B144F14}"/>
              </a:ext>
            </a:extLst>
          </p:cNvPr>
          <p:cNvSpPr txBox="1"/>
          <p:nvPr/>
        </p:nvSpPr>
        <p:spPr>
          <a:xfrm>
            <a:off x="4602239" y="4041127"/>
            <a:ext cx="2430597" cy="769441"/>
          </a:xfrm>
          <a:prstGeom prst="rect">
            <a:avLst/>
          </a:prstGeom>
          <a:noFill/>
        </p:spPr>
        <p:txBody>
          <a:bodyPr wrap="square" rtlCol="0">
            <a:spAutoFit/>
          </a:bodyPr>
          <a:lstStyle/>
          <a:p>
            <a:r>
              <a:rPr lang="en-GB" sz="4400" dirty="0">
                <a:solidFill>
                  <a:srgbClr val="FF3860"/>
                </a:solidFill>
                <a:latin typeface="OpenDyslexicAlta" pitchFamily="2" charset="77"/>
              </a:rPr>
              <a:t>antique</a:t>
            </a:r>
            <a:endParaRPr lang="en-US" sz="4400" dirty="0">
              <a:solidFill>
                <a:srgbClr val="FF3860"/>
              </a:solidFill>
            </a:endParaRPr>
          </a:p>
        </p:txBody>
      </p:sp>
      <p:sp>
        <p:nvSpPr>
          <p:cNvPr id="15" name="TextBox 14">
            <a:extLst>
              <a:ext uri="{FF2B5EF4-FFF2-40B4-BE49-F238E27FC236}">
                <a16:creationId xmlns:a16="http://schemas.microsoft.com/office/drawing/2014/main" id="{DC14AE0E-8441-EE46-8130-1CD677CCDD43}"/>
              </a:ext>
            </a:extLst>
          </p:cNvPr>
          <p:cNvSpPr txBox="1"/>
          <p:nvPr/>
        </p:nvSpPr>
        <p:spPr>
          <a:xfrm>
            <a:off x="951723" y="5478299"/>
            <a:ext cx="2430597" cy="769441"/>
          </a:xfrm>
          <a:prstGeom prst="rect">
            <a:avLst/>
          </a:prstGeom>
          <a:noFill/>
        </p:spPr>
        <p:txBody>
          <a:bodyPr wrap="square" rtlCol="0">
            <a:spAutoFit/>
          </a:bodyPr>
          <a:lstStyle/>
          <a:p>
            <a:r>
              <a:rPr lang="en-GB" sz="4400" dirty="0" err="1">
                <a:solidFill>
                  <a:srgbClr val="FF3860"/>
                </a:solidFill>
                <a:latin typeface="OpenDyslexicAlta" pitchFamily="2" charset="77"/>
              </a:rPr>
              <a:t>plaqu</a:t>
            </a:r>
            <a:endParaRPr lang="en-US" sz="4400" dirty="0">
              <a:solidFill>
                <a:srgbClr val="FF3860"/>
              </a:solidFill>
            </a:endParaRPr>
          </a:p>
        </p:txBody>
      </p:sp>
      <p:sp>
        <p:nvSpPr>
          <p:cNvPr id="16" name="TextBox 15">
            <a:extLst>
              <a:ext uri="{FF2B5EF4-FFF2-40B4-BE49-F238E27FC236}">
                <a16:creationId xmlns:a16="http://schemas.microsoft.com/office/drawing/2014/main" id="{55568583-F853-6343-9B36-F320B64ED93F}"/>
              </a:ext>
            </a:extLst>
          </p:cNvPr>
          <p:cNvSpPr txBox="1"/>
          <p:nvPr/>
        </p:nvSpPr>
        <p:spPr>
          <a:xfrm>
            <a:off x="618329" y="235527"/>
            <a:ext cx="2207998" cy="461665"/>
          </a:xfrm>
          <a:prstGeom prst="rect">
            <a:avLst/>
          </a:prstGeom>
          <a:noFill/>
        </p:spPr>
        <p:txBody>
          <a:bodyPr wrap="square" rtlCol="0">
            <a:spAutoFit/>
          </a:bodyPr>
          <a:lstStyle/>
          <a:p>
            <a:r>
              <a:rPr lang="en-US" sz="2400" dirty="0">
                <a:solidFill>
                  <a:srgbClr val="FF3860"/>
                </a:solidFill>
              </a:rPr>
              <a:t>Answers: </a:t>
            </a:r>
          </a:p>
        </p:txBody>
      </p:sp>
    </p:spTree>
    <p:extLst>
      <p:ext uri="{BB962C8B-B14F-4D97-AF65-F5344CB8AC3E}">
        <p14:creationId xmlns:p14="http://schemas.microsoft.com/office/powerpoint/2010/main" val="91898175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790124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376287119"/>
                    </a:ext>
                  </a:extLst>
                </a:gridCol>
                <a:gridCol w="1858433">
                  <a:extLst>
                    <a:ext uri="{9D8B030D-6E8A-4147-A177-3AD203B41FA5}">
                      <a16:colId xmlns:a16="http://schemas.microsoft.com/office/drawing/2014/main" val="443869014"/>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vague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league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plague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tongue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fatigue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antique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unique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grotesque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mosque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plaque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9323638"/>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ending with the /g/ sound spelled ‘</a:t>
                      </a:r>
                      <a:r>
                        <a:rPr lang="mr-IN" sz="1400" b="0" i="0" baseline="0" dirty="0">
                          <a:latin typeface="Muli" pitchFamily="2" charset="77"/>
                        </a:rPr>
                        <a:t>–</a:t>
                      </a:r>
                      <a:r>
                        <a:rPr lang="en-GB" sz="1400" baseline="0" dirty="0" err="1">
                          <a:latin typeface="Muli" pitchFamily="2" charset="77"/>
                        </a:rPr>
                        <a:t>gue</a:t>
                      </a:r>
                      <a:r>
                        <a:rPr lang="en-GB" sz="1400" baseline="0" dirty="0">
                          <a:latin typeface="Muli" pitchFamily="2" charset="77"/>
                        </a:rPr>
                        <a:t>’ and the /k/ sound spelt ‘</a:t>
                      </a:r>
                      <a:r>
                        <a:rPr lang="mr-IN" sz="1400" baseline="0" dirty="0">
                          <a:latin typeface="Muli" pitchFamily="2" charset="77"/>
                        </a:rPr>
                        <a:t>–</a:t>
                      </a:r>
                      <a:r>
                        <a:rPr lang="en-GB" sz="1400" baseline="0" dirty="0">
                          <a:latin typeface="Muli" pitchFamily="2" charset="77"/>
                        </a:rPr>
                        <a:t>que.’  These words are French in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50145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0700154"/>
              </p:ext>
            </p:extLst>
          </p:nvPr>
        </p:nvGraphicFramePr>
        <p:xfrm>
          <a:off x="508000" y="1500517"/>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vague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league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plague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tongue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fatigue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antique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unique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grotesque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mosque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plaque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3299760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Words ending with the /g/ sound spelt ‘</a:t>
                      </a:r>
                      <a:r>
                        <a:rPr lang="mr-IN" sz="1400" b="0" i="0" baseline="0">
                          <a:latin typeface="Muli" pitchFamily="2" charset="77"/>
                        </a:rPr>
                        <a:t>–</a:t>
                      </a:r>
                      <a:r>
                        <a:rPr lang="en-GB" sz="1400" baseline="0" err="1">
                          <a:latin typeface="Muli" pitchFamily="2" charset="77"/>
                        </a:rPr>
                        <a:t>gue</a:t>
                      </a:r>
                      <a:r>
                        <a:rPr lang="en-GB" sz="1400" baseline="0">
                          <a:latin typeface="Muli" pitchFamily="2" charset="77"/>
                        </a:rPr>
                        <a:t>’ and the /k/ sound spelled ‘</a:t>
                      </a:r>
                      <a:r>
                        <a:rPr lang="mr-IN" sz="1400" baseline="0">
                          <a:latin typeface="Muli" pitchFamily="2" charset="77"/>
                        </a:rPr>
                        <a:t>–</a:t>
                      </a:r>
                      <a:r>
                        <a:rPr lang="en-GB" sz="1400" baseline="0">
                          <a:latin typeface="Muli" pitchFamily="2" charset="77"/>
                        </a:rPr>
                        <a:t>que.’  These words are French in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7811709"/>
              </p:ext>
            </p:extLst>
          </p:nvPr>
        </p:nvGraphicFramePr>
        <p:xfrm>
          <a:off x="5862180" y="1546703"/>
          <a:ext cx="3444660" cy="3237176"/>
        </p:xfrm>
        <a:graphic>
          <a:graphicData uri="http://schemas.openxmlformats.org/drawingml/2006/table">
            <a:tbl>
              <a:tblPr firstRow="1" bandRow="1">
                <a:tableStyleId>{5940675A-B579-460E-94D1-54222C63F5DA}</a:tableStyleId>
              </a:tblPr>
              <a:tblGrid>
                <a:gridCol w="861165">
                  <a:extLst>
                    <a:ext uri="{9D8B030D-6E8A-4147-A177-3AD203B41FA5}">
                      <a16:colId xmlns:a16="http://schemas.microsoft.com/office/drawing/2014/main" val="20000"/>
                    </a:ext>
                  </a:extLst>
                </a:gridCol>
                <a:gridCol w="861165">
                  <a:extLst>
                    <a:ext uri="{9D8B030D-6E8A-4147-A177-3AD203B41FA5}">
                      <a16:colId xmlns:a16="http://schemas.microsoft.com/office/drawing/2014/main" val="20001"/>
                    </a:ext>
                  </a:extLst>
                </a:gridCol>
                <a:gridCol w="861165">
                  <a:extLst>
                    <a:ext uri="{9D8B030D-6E8A-4147-A177-3AD203B41FA5}">
                      <a16:colId xmlns:a16="http://schemas.microsoft.com/office/drawing/2014/main" val="20002"/>
                    </a:ext>
                  </a:extLst>
                </a:gridCol>
                <a:gridCol w="861165">
                  <a:extLst>
                    <a:ext uri="{9D8B030D-6E8A-4147-A177-3AD203B41FA5}">
                      <a16:colId xmlns:a16="http://schemas.microsoft.com/office/drawing/2014/main" val="20003"/>
                    </a:ext>
                  </a:extLst>
                </a:gridCol>
              </a:tblGrid>
              <a:tr h="809294">
                <a:tc>
                  <a:txBody>
                    <a:bodyPr/>
                    <a:lstStyle/>
                    <a:p>
                      <a:pPr algn="ctr"/>
                      <a:r>
                        <a:rPr lang="en-GB" sz="3600" b="0" i="0">
                          <a:latin typeface="OpenDyslexicAlta" pitchFamily="2" charset="77"/>
                          <a:ea typeface="OpenDyslexic" charset="0"/>
                          <a:cs typeface="OpenDyslexic" charset="0"/>
                        </a:rPr>
                        <a:t>v</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e</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l</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p</a:t>
                      </a:r>
                    </a:p>
                  </a:txBody>
                  <a:tcPr>
                    <a:solidFill>
                      <a:schemeClr val="accent5">
                        <a:lumMod val="60000"/>
                        <a:lumOff val="40000"/>
                      </a:schemeClr>
                    </a:solidFill>
                  </a:tcPr>
                </a:tc>
                <a:extLst>
                  <a:ext uri="{0D108BD9-81ED-4DB2-BD59-A6C34878D82A}">
                    <a16:rowId xmlns:a16="http://schemas.microsoft.com/office/drawing/2014/main" val="10000"/>
                  </a:ext>
                </a:extLst>
              </a:tr>
              <a:tr h="809294">
                <a:tc>
                  <a:txBody>
                    <a:bodyPr/>
                    <a:lstStyle/>
                    <a:p>
                      <a:pPr algn="ctr"/>
                      <a:r>
                        <a:rPr lang="en-GB" sz="3600" b="0" i="0">
                          <a:latin typeface="OpenDyslexicAlta" pitchFamily="2" charset="77"/>
                          <a:ea typeface="OpenDyslexic" charset="0"/>
                          <a:cs typeface="OpenDyslexic" charset="0"/>
                        </a:rPr>
                        <a:t>a</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u</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t</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o</a:t>
                      </a:r>
                    </a:p>
                  </a:txBody>
                  <a:tcPr>
                    <a:solidFill>
                      <a:schemeClr val="accent5">
                        <a:lumMod val="60000"/>
                        <a:lumOff val="40000"/>
                      </a:schemeClr>
                    </a:solidFill>
                  </a:tcPr>
                </a:tc>
                <a:extLst>
                  <a:ext uri="{0D108BD9-81ED-4DB2-BD59-A6C34878D82A}">
                    <a16:rowId xmlns:a16="http://schemas.microsoft.com/office/drawing/2014/main" val="10001"/>
                  </a:ext>
                </a:extLst>
              </a:tr>
              <a:tr h="809294">
                <a:tc>
                  <a:txBody>
                    <a:bodyPr/>
                    <a:lstStyle/>
                    <a:p>
                      <a:pPr algn="ctr"/>
                      <a:r>
                        <a:rPr lang="en-GB" sz="3600" b="0" i="0">
                          <a:latin typeface="OpenDyslexicAlta" pitchFamily="2" charset="77"/>
                          <a:ea typeface="OpenDyslexic" charset="0"/>
                          <a:cs typeface="OpenDyslexic" charset="0"/>
                        </a:rPr>
                        <a:t>g</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f</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n</a:t>
                      </a:r>
                    </a:p>
                  </a:txBody>
                  <a:tcPr>
                    <a:solidFill>
                      <a:schemeClr val="accent5">
                        <a:lumMod val="60000"/>
                        <a:lumOff val="40000"/>
                      </a:schemeClr>
                    </a:solidFill>
                  </a:tcPr>
                </a:tc>
                <a:tc>
                  <a:txBody>
                    <a:bodyPr/>
                    <a:lstStyle/>
                    <a:p>
                      <a:pPr algn="ctr"/>
                      <a:r>
                        <a:rPr lang="en-GB" sz="3600" b="0" i="0" err="1">
                          <a:latin typeface="OpenDyslexicAlta" pitchFamily="2" charset="77"/>
                          <a:ea typeface="OpenDyslexic" charset="0"/>
                          <a:cs typeface="OpenDyslexic" charset="0"/>
                        </a:rPr>
                        <a:t>i</a:t>
                      </a:r>
                      <a:endParaRPr lang="en-GB" sz="36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2"/>
                  </a:ext>
                </a:extLst>
              </a:tr>
              <a:tr h="809294">
                <a:tc>
                  <a:txBody>
                    <a:bodyPr/>
                    <a:lstStyle/>
                    <a:p>
                      <a:pPr algn="ctr"/>
                      <a:r>
                        <a:rPr lang="en-GB" sz="3600" b="0" i="0">
                          <a:latin typeface="OpenDyslexicAlta" pitchFamily="2" charset="77"/>
                          <a:ea typeface="OpenDyslexic" charset="0"/>
                          <a:cs typeface="OpenDyslexic" charset="0"/>
                        </a:rPr>
                        <a:t>q</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u</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m</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s</a:t>
                      </a:r>
                    </a:p>
                  </a:txBody>
                  <a:tcP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760631" y="5059736"/>
            <a:ext cx="7856113" cy="1323439"/>
          </a:xfrm>
          <a:prstGeom prst="rect">
            <a:avLst/>
          </a:prstGeom>
          <a:noFill/>
        </p:spPr>
        <p:txBody>
          <a:bodyPr wrap="square" rtlCol="0">
            <a:spAutoFit/>
          </a:bodyPr>
          <a:lstStyle/>
          <a:p>
            <a:r>
              <a:rPr lang="en-GB" sz="2000">
                <a:latin typeface="OpenDyslexicAlta" pitchFamily="2" charset="77"/>
                <a:ea typeface="OpenDyslexic" charset="0"/>
                <a:cs typeface="OpenDyslexic" charset="0"/>
              </a:rPr>
              <a:t>Using the letters in the grid, try to spell the words from your spelling list. You can use the letters as many times as you need. One of the words cannot be spelled. Which one?</a:t>
            </a:r>
          </a:p>
        </p:txBody>
      </p:sp>
    </p:spTree>
    <p:extLst>
      <p:ext uri="{BB962C8B-B14F-4D97-AF65-F5344CB8AC3E}">
        <p14:creationId xmlns:p14="http://schemas.microsoft.com/office/powerpoint/2010/main" val="11727897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0146423"/>
              </p:ext>
            </p:extLst>
          </p:nvPr>
        </p:nvGraphicFramePr>
        <p:xfrm>
          <a:off x="508000" y="1500517"/>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vague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league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plague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tongue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fatigue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antique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unique</a:t>
                      </a:r>
                    </a:p>
                  </a:txBody>
                  <a:tcPr/>
                </a:tc>
                <a:extLst>
                  <a:ext uri="{0D108BD9-81ED-4DB2-BD59-A6C34878D82A}">
                    <a16:rowId xmlns:a16="http://schemas.microsoft.com/office/drawing/2014/main" val="10007"/>
                  </a:ext>
                </a:extLst>
              </a:tr>
              <a:tr h="457200">
                <a:tc>
                  <a:txBody>
                    <a:bodyPr/>
                    <a:lstStyle/>
                    <a:p>
                      <a:r>
                        <a:rPr lang="en-GB" b="0" i="0" dirty="0">
                          <a:solidFill>
                            <a:srgbClr val="FF3860"/>
                          </a:solidFill>
                          <a:latin typeface="OpenDyslexicAlta" pitchFamily="2" charset="77"/>
                          <a:ea typeface="OpenDyslexic" charset="0"/>
                          <a:cs typeface="OpenDyslexic" charset="0"/>
                        </a:rPr>
                        <a:t>grotesque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mosque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plaque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6168044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ending with the /g/ sound spelt ‘</a:t>
                      </a:r>
                      <a:r>
                        <a:rPr lang="mr-IN" sz="1400" b="0" i="0" baseline="0" dirty="0">
                          <a:latin typeface="Muli" pitchFamily="2" charset="77"/>
                        </a:rPr>
                        <a:t>–</a:t>
                      </a:r>
                      <a:r>
                        <a:rPr lang="en-GB" sz="1400" baseline="0" dirty="0" err="1">
                          <a:latin typeface="Muli" pitchFamily="2" charset="77"/>
                        </a:rPr>
                        <a:t>gue</a:t>
                      </a:r>
                      <a:r>
                        <a:rPr lang="en-GB" sz="1400" baseline="0" dirty="0">
                          <a:latin typeface="Muli" pitchFamily="2" charset="77"/>
                        </a:rPr>
                        <a:t>’ and the /k/ sound spelled ‘</a:t>
                      </a:r>
                      <a:r>
                        <a:rPr lang="mr-IN" sz="1400" baseline="0" dirty="0">
                          <a:latin typeface="Muli" pitchFamily="2" charset="77"/>
                        </a:rPr>
                        <a:t>–</a:t>
                      </a:r>
                      <a:r>
                        <a:rPr lang="en-GB" sz="1400" baseline="0" dirty="0">
                          <a:latin typeface="Muli" pitchFamily="2" charset="77"/>
                        </a:rPr>
                        <a:t>que.’  These words are French in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862180" y="1546703"/>
          <a:ext cx="3444660" cy="3237176"/>
        </p:xfrm>
        <a:graphic>
          <a:graphicData uri="http://schemas.openxmlformats.org/drawingml/2006/table">
            <a:tbl>
              <a:tblPr firstRow="1" bandRow="1">
                <a:tableStyleId>{5940675A-B579-460E-94D1-54222C63F5DA}</a:tableStyleId>
              </a:tblPr>
              <a:tblGrid>
                <a:gridCol w="861165">
                  <a:extLst>
                    <a:ext uri="{9D8B030D-6E8A-4147-A177-3AD203B41FA5}">
                      <a16:colId xmlns:a16="http://schemas.microsoft.com/office/drawing/2014/main" val="20000"/>
                    </a:ext>
                  </a:extLst>
                </a:gridCol>
                <a:gridCol w="861165">
                  <a:extLst>
                    <a:ext uri="{9D8B030D-6E8A-4147-A177-3AD203B41FA5}">
                      <a16:colId xmlns:a16="http://schemas.microsoft.com/office/drawing/2014/main" val="20001"/>
                    </a:ext>
                  </a:extLst>
                </a:gridCol>
                <a:gridCol w="861165">
                  <a:extLst>
                    <a:ext uri="{9D8B030D-6E8A-4147-A177-3AD203B41FA5}">
                      <a16:colId xmlns:a16="http://schemas.microsoft.com/office/drawing/2014/main" val="20002"/>
                    </a:ext>
                  </a:extLst>
                </a:gridCol>
                <a:gridCol w="861165">
                  <a:extLst>
                    <a:ext uri="{9D8B030D-6E8A-4147-A177-3AD203B41FA5}">
                      <a16:colId xmlns:a16="http://schemas.microsoft.com/office/drawing/2014/main" val="20003"/>
                    </a:ext>
                  </a:extLst>
                </a:gridCol>
              </a:tblGrid>
              <a:tr h="809294">
                <a:tc>
                  <a:txBody>
                    <a:bodyPr/>
                    <a:lstStyle/>
                    <a:p>
                      <a:pPr algn="ctr"/>
                      <a:r>
                        <a:rPr lang="en-GB" sz="3600" b="0" i="0">
                          <a:latin typeface="OpenDyslexicAlta" pitchFamily="2" charset="77"/>
                          <a:ea typeface="OpenDyslexic" charset="0"/>
                          <a:cs typeface="OpenDyslexic" charset="0"/>
                        </a:rPr>
                        <a:t>v</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e</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l</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p</a:t>
                      </a:r>
                    </a:p>
                  </a:txBody>
                  <a:tcPr>
                    <a:solidFill>
                      <a:schemeClr val="accent5">
                        <a:lumMod val="60000"/>
                        <a:lumOff val="40000"/>
                      </a:schemeClr>
                    </a:solidFill>
                  </a:tcPr>
                </a:tc>
                <a:extLst>
                  <a:ext uri="{0D108BD9-81ED-4DB2-BD59-A6C34878D82A}">
                    <a16:rowId xmlns:a16="http://schemas.microsoft.com/office/drawing/2014/main" val="10000"/>
                  </a:ext>
                </a:extLst>
              </a:tr>
              <a:tr h="809294">
                <a:tc>
                  <a:txBody>
                    <a:bodyPr/>
                    <a:lstStyle/>
                    <a:p>
                      <a:pPr algn="ctr"/>
                      <a:r>
                        <a:rPr lang="en-GB" sz="3600" b="0" i="0">
                          <a:latin typeface="OpenDyslexicAlta" pitchFamily="2" charset="77"/>
                          <a:ea typeface="OpenDyslexic" charset="0"/>
                          <a:cs typeface="OpenDyslexic" charset="0"/>
                        </a:rPr>
                        <a:t>a</a:t>
                      </a:r>
                    </a:p>
                  </a:txBody>
                  <a:tcPr>
                    <a:solidFill>
                      <a:schemeClr val="accent5">
                        <a:lumMod val="60000"/>
                        <a:lumOff val="40000"/>
                      </a:schemeClr>
                    </a:solidFill>
                  </a:tcPr>
                </a:tc>
                <a:tc>
                  <a:txBody>
                    <a:bodyPr/>
                    <a:lstStyle/>
                    <a:p>
                      <a:pPr algn="ctr"/>
                      <a:r>
                        <a:rPr lang="en-GB" sz="3600" b="0" i="0" dirty="0">
                          <a:latin typeface="OpenDyslexicAlta" pitchFamily="2" charset="77"/>
                          <a:ea typeface="OpenDyslexic" charset="0"/>
                          <a:cs typeface="OpenDyslexic" charset="0"/>
                        </a:rPr>
                        <a:t>u</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t</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o</a:t>
                      </a:r>
                    </a:p>
                  </a:txBody>
                  <a:tcPr>
                    <a:solidFill>
                      <a:schemeClr val="accent5">
                        <a:lumMod val="60000"/>
                        <a:lumOff val="40000"/>
                      </a:schemeClr>
                    </a:solidFill>
                  </a:tcPr>
                </a:tc>
                <a:extLst>
                  <a:ext uri="{0D108BD9-81ED-4DB2-BD59-A6C34878D82A}">
                    <a16:rowId xmlns:a16="http://schemas.microsoft.com/office/drawing/2014/main" val="10001"/>
                  </a:ext>
                </a:extLst>
              </a:tr>
              <a:tr h="809294">
                <a:tc>
                  <a:txBody>
                    <a:bodyPr/>
                    <a:lstStyle/>
                    <a:p>
                      <a:pPr algn="ctr"/>
                      <a:r>
                        <a:rPr lang="en-GB" sz="3600" b="0" i="0">
                          <a:latin typeface="OpenDyslexicAlta" pitchFamily="2" charset="77"/>
                          <a:ea typeface="OpenDyslexic" charset="0"/>
                          <a:cs typeface="OpenDyslexic" charset="0"/>
                        </a:rPr>
                        <a:t>g</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f</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n</a:t>
                      </a:r>
                    </a:p>
                  </a:txBody>
                  <a:tcPr>
                    <a:solidFill>
                      <a:schemeClr val="accent5">
                        <a:lumMod val="60000"/>
                        <a:lumOff val="40000"/>
                      </a:schemeClr>
                    </a:solidFill>
                  </a:tcPr>
                </a:tc>
                <a:tc>
                  <a:txBody>
                    <a:bodyPr/>
                    <a:lstStyle/>
                    <a:p>
                      <a:pPr algn="ctr"/>
                      <a:r>
                        <a:rPr lang="en-GB" sz="3600" b="0" i="0" err="1">
                          <a:latin typeface="OpenDyslexicAlta" pitchFamily="2" charset="77"/>
                          <a:ea typeface="OpenDyslexic" charset="0"/>
                          <a:cs typeface="OpenDyslexic" charset="0"/>
                        </a:rPr>
                        <a:t>i</a:t>
                      </a:r>
                      <a:endParaRPr lang="en-GB" sz="36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2"/>
                  </a:ext>
                </a:extLst>
              </a:tr>
              <a:tr h="809294">
                <a:tc>
                  <a:txBody>
                    <a:bodyPr/>
                    <a:lstStyle/>
                    <a:p>
                      <a:pPr algn="ctr"/>
                      <a:r>
                        <a:rPr lang="en-GB" sz="3600" b="0" i="0">
                          <a:latin typeface="OpenDyslexicAlta" pitchFamily="2" charset="77"/>
                          <a:ea typeface="OpenDyslexic" charset="0"/>
                          <a:cs typeface="OpenDyslexic" charset="0"/>
                        </a:rPr>
                        <a:t>q</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u</a:t>
                      </a: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m</a:t>
                      </a:r>
                    </a:p>
                  </a:txBody>
                  <a:tcPr>
                    <a:solidFill>
                      <a:schemeClr val="accent5">
                        <a:lumMod val="60000"/>
                        <a:lumOff val="40000"/>
                      </a:schemeClr>
                    </a:solidFill>
                  </a:tcPr>
                </a:tc>
                <a:tc>
                  <a:txBody>
                    <a:bodyPr/>
                    <a:lstStyle/>
                    <a:p>
                      <a:pPr algn="ctr"/>
                      <a:r>
                        <a:rPr lang="en-GB" sz="3600" b="0" i="0" dirty="0">
                          <a:latin typeface="OpenDyslexicAlta" pitchFamily="2" charset="77"/>
                          <a:ea typeface="OpenDyslexic" charset="0"/>
                          <a:cs typeface="OpenDyslexic" charset="0"/>
                        </a:rPr>
                        <a:t>s</a:t>
                      </a:r>
                    </a:p>
                  </a:txBody>
                  <a:tcP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760631" y="5059736"/>
            <a:ext cx="7856113" cy="1631216"/>
          </a:xfrm>
          <a:prstGeom prst="rect">
            <a:avLst/>
          </a:prstGeom>
          <a:noFill/>
        </p:spPr>
        <p:txBody>
          <a:bodyPr wrap="square" rtlCol="0">
            <a:spAutoFit/>
          </a:bodyPr>
          <a:lstStyle/>
          <a:p>
            <a:r>
              <a:rPr lang="en-GB" sz="2000" dirty="0">
                <a:latin typeface="OpenDyslexicAlta" pitchFamily="2" charset="77"/>
                <a:ea typeface="OpenDyslexic" charset="0"/>
                <a:cs typeface="OpenDyslexic" charset="0"/>
              </a:rPr>
              <a:t>Using the letters in the grid, try to spell the words from your spelling list. You can use the letters as many times as you need. One of the words cannot be spelled. Which one?</a:t>
            </a:r>
            <a:r>
              <a:rPr lang="en-GB" sz="2000" dirty="0">
                <a:solidFill>
                  <a:srgbClr val="FF3860"/>
                </a:solidFill>
                <a:latin typeface="OpenDyslexicAlta" pitchFamily="2" charset="77"/>
                <a:ea typeface="OpenDyslexic" charset="0"/>
                <a:cs typeface="OpenDyslexic" charset="0"/>
              </a:rPr>
              <a:t> grotesque</a:t>
            </a:r>
          </a:p>
          <a:p>
            <a:endParaRPr lang="en-GB" sz="2000"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361687243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Words with the /s/ sound spelled ’</a:t>
            </a:r>
            <a:r>
              <a:rPr lang="en-GB" err="1"/>
              <a:t>sc</a:t>
            </a:r>
            <a:r>
              <a:rPr lang="en-GB"/>
              <a:t>’ which is Latin in its origin.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28</a:t>
            </a:r>
          </a:p>
        </p:txBody>
      </p:sp>
    </p:spTree>
    <p:extLst>
      <p:ext uri="{BB962C8B-B14F-4D97-AF65-F5344CB8AC3E}">
        <p14:creationId xmlns:p14="http://schemas.microsoft.com/office/powerpoint/2010/main" val="1670778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28</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sz="1600" dirty="0"/>
              <a:t>Words with the /s/ sound spelled ’</a:t>
            </a:r>
            <a:r>
              <a:rPr lang="en-GB" sz="1600" dirty="0" err="1"/>
              <a:t>sc</a:t>
            </a:r>
            <a:r>
              <a:rPr lang="en-GB" sz="1600" dirty="0"/>
              <a:t>’ which is Latin in its origin.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855868034"/>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Words with the /s/ sound spelt ’</a:t>
                      </a:r>
                      <a:r>
                        <a:rPr lang="en-GB" sz="1700" b="0" i="0" err="1">
                          <a:latin typeface="Muli" pitchFamily="2" charset="77"/>
                        </a:rPr>
                        <a:t>sc</a:t>
                      </a:r>
                      <a:r>
                        <a:rPr lang="en-GB" sz="1700" b="0" i="0">
                          <a:latin typeface="Muli" pitchFamily="2" charset="77"/>
                        </a:rPr>
                        <a:t>’ are Latin in origin. Can children think of any?</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Get children to come up and highlight the /s/ sound in each word. </a:t>
                      </a:r>
                      <a:br>
                        <a:rPr lang="en-GB" sz="1700" b="0" i="0" baseline="0">
                          <a:latin typeface="Muli" pitchFamily="2" charset="77"/>
                        </a:rPr>
                      </a:br>
                      <a:br>
                        <a:rPr lang="en-GB" sz="1700" b="0" i="0" baseline="0">
                          <a:latin typeface="Muli" pitchFamily="2" charset="77"/>
                        </a:rPr>
                      </a:br>
                      <a:r>
                        <a:rPr lang="en-GB" sz="1700" b="0" i="0" baseline="0">
                          <a:latin typeface="Muli" pitchFamily="2" charset="77"/>
                        </a:rPr>
                        <a:t>Discuss how the ‘</a:t>
                      </a:r>
                      <a:r>
                        <a:rPr lang="en-GB" sz="1700" b="0" i="0" baseline="0" err="1">
                          <a:latin typeface="Muli" pitchFamily="2" charset="77"/>
                        </a:rPr>
                        <a:t>sc</a:t>
                      </a:r>
                      <a:r>
                        <a:rPr lang="en-GB" sz="1700" b="0" i="0" baseline="0">
                          <a:latin typeface="Muli" pitchFamily="2" charset="77"/>
                        </a:rPr>
                        <a:t>’ spelling is usually in the middle or at the beginning of words. It is rarely at the end.</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Use the power point slide and get children to use dictionaries to look up what each of the words means. Get them to copy down the definition for the 5 they like most!</a:t>
                      </a:r>
                    </a:p>
                    <a:p>
                      <a:endParaRPr lang="en-GB" sz="1700" b="0" i="0">
                        <a:latin typeface="Muli" pitchFamily="2" charset="77"/>
                      </a:endParaRPr>
                    </a:p>
                    <a:p>
                      <a:r>
                        <a:rPr lang="en-GB" sz="1700" b="0" i="0">
                          <a:latin typeface="Muli" pitchFamily="2" charset="77"/>
                        </a:rPr>
                        <a:t>To extend children you can ask them to write some sentences containing the words.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903280164"/>
              </p:ext>
            </p:extLst>
          </p:nvPr>
        </p:nvGraphicFramePr>
        <p:xfrm>
          <a:off x="516652" y="1316334"/>
          <a:ext cx="2787650" cy="526723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695232">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science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scene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discipline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fascinate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crescent</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scissors</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ascend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scented</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scenery</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descend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3776214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908474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pPr fontAlgn="t"/>
                      <a:endParaRPr lang="en-GB" b="0" i="0" dirty="0">
                        <a:latin typeface="OpenDyslexicAlta" pitchFamily="2" charset="77"/>
                      </a:endParaRPr>
                    </a:p>
                  </a:txBody>
                  <a:tcPr/>
                </a:tc>
                <a:extLst>
                  <a:ext uri="{0D108BD9-81ED-4DB2-BD59-A6C34878D82A}">
                    <a16:rowId xmlns:a16="http://schemas.microsoft.com/office/drawing/2014/main" val="10001"/>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8482808"/>
              </p:ext>
            </p:extLst>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Words with the /s/ sound spelled ’</a:t>
                      </a:r>
                      <a:r>
                        <a:rPr lang="en-GB" sz="1400" dirty="0" err="1"/>
                        <a:t>sc</a:t>
                      </a:r>
                      <a:r>
                        <a:rPr lang="en-GB" sz="1400" dirty="0"/>
                        <a:t>’ which is Latin in its origin. </a:t>
                      </a:r>
                    </a:p>
                    <a:p>
                      <a:pPr>
                        <a:lnSpc>
                          <a:spcPct val="100000"/>
                        </a:lnSpc>
                        <a:spcBef>
                          <a:spcPts val="0"/>
                        </a:spcBef>
                        <a:defRPr/>
                      </a:pP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28</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601562" y="2076689"/>
            <a:ext cx="1378039"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6" name="Rounded Rectangle 5"/>
          <p:cNvSpPr/>
          <p:nvPr/>
        </p:nvSpPr>
        <p:spPr>
          <a:xfrm>
            <a:off x="5184054" y="2072018"/>
            <a:ext cx="6763015"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7" name="Rounded Rectangle 6"/>
          <p:cNvSpPr/>
          <p:nvPr/>
        </p:nvSpPr>
        <p:spPr>
          <a:xfrm>
            <a:off x="3601562" y="3016047"/>
            <a:ext cx="1378039"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8" name="Rounded Rectangle 7"/>
          <p:cNvSpPr/>
          <p:nvPr/>
        </p:nvSpPr>
        <p:spPr>
          <a:xfrm>
            <a:off x="5184055" y="3012933"/>
            <a:ext cx="6763015"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9" name="Rounded Rectangle 8"/>
          <p:cNvSpPr/>
          <p:nvPr/>
        </p:nvSpPr>
        <p:spPr>
          <a:xfrm>
            <a:off x="3601563" y="3955405"/>
            <a:ext cx="1378039"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0" name="Rounded Rectangle 9"/>
          <p:cNvSpPr/>
          <p:nvPr/>
        </p:nvSpPr>
        <p:spPr>
          <a:xfrm>
            <a:off x="5184055" y="3955405"/>
            <a:ext cx="6763018"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1" name="Rounded Rectangle 10"/>
          <p:cNvSpPr/>
          <p:nvPr/>
        </p:nvSpPr>
        <p:spPr>
          <a:xfrm>
            <a:off x="3601563" y="4894763"/>
            <a:ext cx="1378039"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Rounded Rectangle 11"/>
          <p:cNvSpPr/>
          <p:nvPr/>
        </p:nvSpPr>
        <p:spPr>
          <a:xfrm>
            <a:off x="5184054" y="4894763"/>
            <a:ext cx="6673403"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Rounded Rectangle 12"/>
          <p:cNvSpPr/>
          <p:nvPr/>
        </p:nvSpPr>
        <p:spPr>
          <a:xfrm>
            <a:off x="3601563" y="5808364"/>
            <a:ext cx="1378038"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cxnSp>
        <p:nvCxnSpPr>
          <p:cNvPr id="16" name="Straight Connector 15"/>
          <p:cNvCxnSpPr>
            <a:cxnSpLocks/>
            <a:stCxn id="3" idx="3"/>
            <a:endCxn id="6" idx="1"/>
          </p:cNvCxnSpPr>
          <p:nvPr/>
        </p:nvCxnSpPr>
        <p:spPr>
          <a:xfrm flipV="1">
            <a:off x="4979601" y="2482534"/>
            <a:ext cx="204453" cy="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7" idx="3"/>
            <a:endCxn id="8" idx="1"/>
          </p:cNvCxnSpPr>
          <p:nvPr/>
        </p:nvCxnSpPr>
        <p:spPr>
          <a:xfrm flipV="1">
            <a:off x="4979601" y="3423449"/>
            <a:ext cx="204454" cy="3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9" idx="3"/>
            <a:endCxn id="10" idx="1"/>
          </p:cNvCxnSpPr>
          <p:nvPr/>
        </p:nvCxnSpPr>
        <p:spPr>
          <a:xfrm>
            <a:off x="4979602" y="4365921"/>
            <a:ext cx="2044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979602" y="5305279"/>
            <a:ext cx="2044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a:stCxn id="13" idx="3"/>
            <a:endCxn id="14" idx="1"/>
          </p:cNvCxnSpPr>
          <p:nvPr/>
        </p:nvCxnSpPr>
        <p:spPr>
          <a:xfrm>
            <a:off x="4979601" y="6218880"/>
            <a:ext cx="16980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a:latin typeface="OpenDyslexicAlta" pitchFamily="2" charset="77"/>
                <a:ea typeface="OpenDyslexic" charset="0"/>
                <a:cs typeface="OpenDyslexic" charset="0"/>
              </a:rPr>
              <a:t>Your word</a:t>
            </a:r>
          </a:p>
        </p:txBody>
      </p:sp>
      <p:sp>
        <p:nvSpPr>
          <p:cNvPr id="44" name="TextBox 43"/>
          <p:cNvSpPr txBox="1"/>
          <p:nvPr/>
        </p:nvSpPr>
        <p:spPr>
          <a:xfrm>
            <a:off x="7474389" y="1841027"/>
            <a:ext cx="1596912" cy="307777"/>
          </a:xfrm>
          <a:prstGeom prst="rect">
            <a:avLst/>
          </a:prstGeom>
          <a:noFill/>
        </p:spPr>
        <p:txBody>
          <a:bodyPr wrap="none" rtlCol="0">
            <a:spAutoFit/>
          </a:bodyPr>
          <a:lstStyle/>
          <a:p>
            <a:r>
              <a:rPr lang="en-GB" sz="1400">
                <a:latin typeface="OpenDyslexicAlta" pitchFamily="2" charset="77"/>
                <a:ea typeface="OpenDyslexic" charset="0"/>
                <a:cs typeface="OpenDyslexic" charset="0"/>
              </a:rPr>
              <a:t>Your definition</a:t>
            </a:r>
          </a:p>
        </p:txBody>
      </p:sp>
      <p:sp>
        <p:nvSpPr>
          <p:cNvPr id="45" name="TextBox 44"/>
          <p:cNvSpPr txBox="1"/>
          <p:nvPr/>
        </p:nvSpPr>
        <p:spPr>
          <a:xfrm>
            <a:off x="4855334" y="1291768"/>
            <a:ext cx="5520709" cy="523220"/>
          </a:xfrm>
          <a:prstGeom prst="rect">
            <a:avLst/>
          </a:prstGeom>
          <a:noFill/>
        </p:spPr>
        <p:txBody>
          <a:bodyPr wrap="square" rtlCol="0">
            <a:spAutoFit/>
          </a:bodyPr>
          <a:lstStyle/>
          <a:p>
            <a:pPr algn="ctr"/>
            <a:r>
              <a:rPr lang="en-GB" sz="1400">
                <a:latin typeface="OpenDyslexicAlta" pitchFamily="2" charset="77"/>
                <a:ea typeface="OpenDyslexic" charset="0"/>
                <a:cs typeface="OpenDyslexic" charset="0"/>
              </a:rPr>
              <a:t>Use a dictionary to find out what your spellings mean.  </a:t>
            </a:r>
          </a:p>
          <a:p>
            <a:pPr algn="ctr"/>
            <a:r>
              <a:rPr lang="en-GB" sz="1400">
                <a:latin typeface="OpenDyslexicAlta" pitchFamily="2" charset="77"/>
                <a:ea typeface="OpenDyslexic" charset="0"/>
                <a:cs typeface="OpenDyslexic" charset="0"/>
              </a:rPr>
              <a:t>Create your own definition for 5 of your words. </a:t>
            </a:r>
          </a:p>
        </p:txBody>
      </p:sp>
      <p:graphicFrame>
        <p:nvGraphicFramePr>
          <p:cNvPr id="2" name="Table 1">
            <a:extLst>
              <a:ext uri="{FF2B5EF4-FFF2-40B4-BE49-F238E27FC236}">
                <a16:creationId xmlns:a16="http://schemas.microsoft.com/office/drawing/2014/main" id="{28A7FAB0-8BD8-C54D-B4FB-8FC49D5D795A}"/>
              </a:ext>
            </a:extLst>
          </p:cNvPr>
          <p:cNvGraphicFramePr>
            <a:graphicFrameLocks noGrp="1"/>
          </p:cNvGraphicFramePr>
          <p:nvPr>
            <p:extLst>
              <p:ext uri="{D42A27DB-BD31-4B8C-83A1-F6EECF244321}">
                <p14:modId xmlns:p14="http://schemas.microsoft.com/office/powerpoint/2010/main" val="2982460267"/>
              </p:ext>
            </p:extLst>
          </p:nvPr>
        </p:nvGraphicFramePr>
        <p:xfrm>
          <a:off x="508000" y="2072018"/>
          <a:ext cx="2787650" cy="45720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3884394488"/>
                    </a:ext>
                  </a:extLst>
                </a:gridCol>
              </a:tblGrid>
              <a:tr h="457200">
                <a:tc>
                  <a:txBody>
                    <a:bodyPr/>
                    <a:lstStyle/>
                    <a:p>
                      <a:r>
                        <a:rPr lang="en-GB" b="0" i="0">
                          <a:latin typeface="OpenDyslexicAlta" pitchFamily="2" charset="77"/>
                          <a:ea typeface="OpenDyslexic" charset="0"/>
                          <a:cs typeface="OpenDyslexic" charset="0"/>
                        </a:rPr>
                        <a:t>science</a:t>
                      </a:r>
                    </a:p>
                  </a:txBody>
                  <a:tcPr/>
                </a:tc>
                <a:extLst>
                  <a:ext uri="{0D108BD9-81ED-4DB2-BD59-A6C34878D82A}">
                    <a16:rowId xmlns:a16="http://schemas.microsoft.com/office/drawing/2014/main" val="1973607301"/>
                  </a:ext>
                </a:extLst>
              </a:tr>
              <a:tr h="457200">
                <a:tc>
                  <a:txBody>
                    <a:bodyPr/>
                    <a:lstStyle/>
                    <a:p>
                      <a:r>
                        <a:rPr lang="en-GB" b="0" i="0">
                          <a:latin typeface="OpenDyslexicAlta" pitchFamily="2" charset="77"/>
                          <a:ea typeface="OpenDyslexic" charset="0"/>
                          <a:cs typeface="OpenDyslexic" charset="0"/>
                        </a:rPr>
                        <a:t>scene</a:t>
                      </a:r>
                    </a:p>
                  </a:txBody>
                  <a:tcPr/>
                </a:tc>
                <a:extLst>
                  <a:ext uri="{0D108BD9-81ED-4DB2-BD59-A6C34878D82A}">
                    <a16:rowId xmlns:a16="http://schemas.microsoft.com/office/drawing/2014/main" val="204692340"/>
                  </a:ext>
                </a:extLst>
              </a:tr>
              <a:tr h="457200">
                <a:tc>
                  <a:txBody>
                    <a:bodyPr/>
                    <a:lstStyle/>
                    <a:p>
                      <a:r>
                        <a:rPr lang="en-GB" b="0" i="0">
                          <a:latin typeface="OpenDyslexicAlta" pitchFamily="2" charset="77"/>
                          <a:ea typeface="OpenDyslexic" charset="0"/>
                          <a:cs typeface="OpenDyslexic" charset="0"/>
                        </a:rPr>
                        <a:t>discipline</a:t>
                      </a:r>
                    </a:p>
                  </a:txBody>
                  <a:tcPr/>
                </a:tc>
                <a:extLst>
                  <a:ext uri="{0D108BD9-81ED-4DB2-BD59-A6C34878D82A}">
                    <a16:rowId xmlns:a16="http://schemas.microsoft.com/office/drawing/2014/main" val="3142956835"/>
                  </a:ext>
                </a:extLst>
              </a:tr>
              <a:tr h="457200">
                <a:tc>
                  <a:txBody>
                    <a:bodyPr/>
                    <a:lstStyle/>
                    <a:p>
                      <a:r>
                        <a:rPr lang="en-GB" b="0" i="0">
                          <a:latin typeface="OpenDyslexicAlta" pitchFamily="2" charset="77"/>
                          <a:ea typeface="OpenDyslexic" charset="0"/>
                          <a:cs typeface="OpenDyslexic" charset="0"/>
                        </a:rPr>
                        <a:t>fascinate</a:t>
                      </a:r>
                    </a:p>
                  </a:txBody>
                  <a:tcPr/>
                </a:tc>
                <a:extLst>
                  <a:ext uri="{0D108BD9-81ED-4DB2-BD59-A6C34878D82A}">
                    <a16:rowId xmlns:a16="http://schemas.microsoft.com/office/drawing/2014/main" val="163577769"/>
                  </a:ext>
                </a:extLst>
              </a:tr>
              <a:tr h="457200">
                <a:tc>
                  <a:txBody>
                    <a:bodyPr/>
                    <a:lstStyle/>
                    <a:p>
                      <a:r>
                        <a:rPr lang="en-GB" b="0" i="0">
                          <a:latin typeface="OpenDyslexicAlta" pitchFamily="2" charset="77"/>
                          <a:ea typeface="OpenDyslexic" charset="0"/>
                          <a:cs typeface="OpenDyslexic" charset="0"/>
                        </a:rPr>
                        <a:t>crescent</a:t>
                      </a:r>
                    </a:p>
                  </a:txBody>
                  <a:tcPr/>
                </a:tc>
                <a:extLst>
                  <a:ext uri="{0D108BD9-81ED-4DB2-BD59-A6C34878D82A}">
                    <a16:rowId xmlns:a16="http://schemas.microsoft.com/office/drawing/2014/main" val="2288832898"/>
                  </a:ext>
                </a:extLst>
              </a:tr>
              <a:tr h="457200">
                <a:tc>
                  <a:txBody>
                    <a:bodyPr/>
                    <a:lstStyle/>
                    <a:p>
                      <a:r>
                        <a:rPr lang="en-GB" b="0" i="0">
                          <a:latin typeface="OpenDyslexicAlta" pitchFamily="2" charset="77"/>
                          <a:ea typeface="OpenDyslexic" charset="0"/>
                          <a:cs typeface="OpenDyslexic" charset="0"/>
                        </a:rPr>
                        <a:t>scissors</a:t>
                      </a:r>
                    </a:p>
                  </a:txBody>
                  <a:tcPr/>
                </a:tc>
                <a:extLst>
                  <a:ext uri="{0D108BD9-81ED-4DB2-BD59-A6C34878D82A}">
                    <a16:rowId xmlns:a16="http://schemas.microsoft.com/office/drawing/2014/main" val="1948305441"/>
                  </a:ext>
                </a:extLst>
              </a:tr>
              <a:tr h="457200">
                <a:tc>
                  <a:txBody>
                    <a:bodyPr/>
                    <a:lstStyle/>
                    <a:p>
                      <a:r>
                        <a:rPr lang="en-GB" b="0" i="0">
                          <a:latin typeface="OpenDyslexicAlta" pitchFamily="2" charset="77"/>
                          <a:ea typeface="OpenDyslexic" charset="0"/>
                          <a:cs typeface="OpenDyslexic" charset="0"/>
                        </a:rPr>
                        <a:t>ascend</a:t>
                      </a:r>
                    </a:p>
                  </a:txBody>
                  <a:tcPr/>
                </a:tc>
                <a:extLst>
                  <a:ext uri="{0D108BD9-81ED-4DB2-BD59-A6C34878D82A}">
                    <a16:rowId xmlns:a16="http://schemas.microsoft.com/office/drawing/2014/main" val="2523709618"/>
                  </a:ext>
                </a:extLst>
              </a:tr>
              <a:tr h="457200">
                <a:tc>
                  <a:txBody>
                    <a:bodyPr/>
                    <a:lstStyle/>
                    <a:p>
                      <a:r>
                        <a:rPr lang="en-GB" b="0" i="0">
                          <a:latin typeface="OpenDyslexicAlta" pitchFamily="2" charset="77"/>
                          <a:ea typeface="OpenDyslexic" charset="0"/>
                          <a:cs typeface="OpenDyslexic" charset="0"/>
                        </a:rPr>
                        <a:t>scented</a:t>
                      </a:r>
                    </a:p>
                  </a:txBody>
                  <a:tcPr/>
                </a:tc>
                <a:extLst>
                  <a:ext uri="{0D108BD9-81ED-4DB2-BD59-A6C34878D82A}">
                    <a16:rowId xmlns:a16="http://schemas.microsoft.com/office/drawing/2014/main" val="4247476285"/>
                  </a:ext>
                </a:extLst>
              </a:tr>
              <a:tr h="457200">
                <a:tc>
                  <a:txBody>
                    <a:bodyPr/>
                    <a:lstStyle/>
                    <a:p>
                      <a:r>
                        <a:rPr lang="en-GB" b="0" i="0">
                          <a:latin typeface="OpenDyslexicAlta" pitchFamily="2" charset="77"/>
                          <a:ea typeface="OpenDyslexic" charset="0"/>
                          <a:cs typeface="OpenDyslexic" charset="0"/>
                        </a:rPr>
                        <a:t>scenery</a:t>
                      </a:r>
                    </a:p>
                  </a:txBody>
                  <a:tcPr/>
                </a:tc>
                <a:extLst>
                  <a:ext uri="{0D108BD9-81ED-4DB2-BD59-A6C34878D82A}">
                    <a16:rowId xmlns:a16="http://schemas.microsoft.com/office/drawing/2014/main" val="3656627954"/>
                  </a:ext>
                </a:extLst>
              </a:tr>
              <a:tr h="457200">
                <a:tc>
                  <a:txBody>
                    <a:bodyPr/>
                    <a:lstStyle/>
                    <a:p>
                      <a:r>
                        <a:rPr lang="en-GB" b="0" i="0" dirty="0">
                          <a:latin typeface="OpenDyslexicAlta" pitchFamily="2" charset="77"/>
                          <a:ea typeface="OpenDyslexic" charset="0"/>
                          <a:cs typeface="OpenDyslexic" charset="0"/>
                        </a:rPr>
                        <a:t>descend</a:t>
                      </a:r>
                    </a:p>
                  </a:txBody>
                  <a:tcPr/>
                </a:tc>
                <a:extLst>
                  <a:ext uri="{0D108BD9-81ED-4DB2-BD59-A6C34878D82A}">
                    <a16:rowId xmlns:a16="http://schemas.microsoft.com/office/drawing/2014/main" val="114874367"/>
                  </a:ext>
                </a:extLst>
              </a:tr>
            </a:tbl>
          </a:graphicData>
        </a:graphic>
      </p:graphicFrame>
    </p:spTree>
    <p:extLst>
      <p:ext uri="{BB962C8B-B14F-4D97-AF65-F5344CB8AC3E}">
        <p14:creationId xmlns:p14="http://schemas.microsoft.com/office/powerpoint/2010/main" val="421903421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297978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626107873"/>
                    </a:ext>
                  </a:extLst>
                </a:gridCol>
                <a:gridCol w="1858433">
                  <a:extLst>
                    <a:ext uri="{9D8B030D-6E8A-4147-A177-3AD203B41FA5}">
                      <a16:colId xmlns:a16="http://schemas.microsoft.com/office/drawing/2014/main" val="3524377609"/>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science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scene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discipline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fascinate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crescent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scissors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ascend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scented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scenery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descend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248457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the /s/ sound spelt ’</a:t>
                      </a:r>
                      <a:r>
                        <a:rPr lang="en-GB" sz="1400" baseline="0" dirty="0" err="1">
                          <a:latin typeface="Muli" pitchFamily="2" charset="77"/>
                        </a:rPr>
                        <a:t>sc</a:t>
                      </a:r>
                      <a:r>
                        <a:rPr lang="en-GB" sz="1400" baseline="0" dirty="0">
                          <a:latin typeface="Muli" pitchFamily="2" charset="77"/>
                        </a:rPr>
                        <a:t>’ which is Latin in its origin.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162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0756377"/>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9702001"/>
              </p:ext>
            </p:extLst>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Spelling rule: 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a:t>
                      </a:r>
                    </a:p>
                    <a:p>
                      <a:endParaRPr lang="en-GB" sz="140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6" name="Rounded Rectangle 5"/>
          <p:cNvSpPr/>
          <p:nvPr/>
        </p:nvSpPr>
        <p:spPr>
          <a:xfrm>
            <a:off x="5149399" y="2072018"/>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8" name="Rounded Rectangle 7"/>
          <p:cNvSpPr/>
          <p:nvPr/>
        </p:nvSpPr>
        <p:spPr>
          <a:xfrm>
            <a:off x="5149400" y="301293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0" name="Rounded Rectangle 9"/>
          <p:cNvSpPr/>
          <p:nvPr/>
        </p:nvSpPr>
        <p:spPr>
          <a:xfrm>
            <a:off x="5149402" y="3955405"/>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cxnSp>
        <p:nvCxnSpPr>
          <p:cNvPr id="16" name="Straight Connector 15"/>
          <p:cNvCxnSpPr>
            <a:stCxn id="3" idx="3"/>
            <a:endCxn id="6" idx="1"/>
          </p:cNvCxnSpPr>
          <p:nvPr/>
        </p:nvCxnSpPr>
        <p:spPr>
          <a:xfrm flipV="1">
            <a:off x="4855334" y="2482534"/>
            <a:ext cx="294065" cy="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flipV="1">
            <a:off x="4855334" y="3423449"/>
            <a:ext cx="294066" cy="3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a:latin typeface="OpenDyslexicAlta" pitchFamily="2" charset="77"/>
                <a:ea typeface="OpenDyslexic" charset="0"/>
                <a:cs typeface="OpenDyslexic" charset="0"/>
              </a:rPr>
              <a:t>Your sentence</a:t>
            </a:r>
          </a:p>
        </p:txBody>
      </p:sp>
      <p:sp>
        <p:nvSpPr>
          <p:cNvPr id="45" name="TextBox 44"/>
          <p:cNvSpPr txBox="1"/>
          <p:nvPr/>
        </p:nvSpPr>
        <p:spPr>
          <a:xfrm>
            <a:off x="5149403" y="1431514"/>
            <a:ext cx="6298336" cy="523220"/>
          </a:xfrm>
          <a:prstGeom prst="rect">
            <a:avLst/>
          </a:prstGeom>
          <a:noFill/>
        </p:spPr>
        <p:txBody>
          <a:bodyPr wrap="square" rtlCol="0">
            <a:spAutoFit/>
          </a:bodyPr>
          <a:lstStyle/>
          <a:p>
            <a:pPr algn="ctr"/>
            <a:r>
              <a:rPr lang="en-GB" sz="1400">
                <a:latin typeface="OpenDyslexicAlta" pitchFamily="2" charset="77"/>
                <a:ea typeface="OpenDyslexic" charset="0"/>
                <a:cs typeface="OpenDyslexic" charset="0"/>
              </a:rPr>
              <a:t>Copy down five of the words in your spelling list and write a sentence containing it.</a:t>
            </a:r>
          </a:p>
        </p:txBody>
      </p:sp>
    </p:spTree>
    <p:extLst>
      <p:ext uri="{BB962C8B-B14F-4D97-AF65-F5344CB8AC3E}">
        <p14:creationId xmlns:p14="http://schemas.microsoft.com/office/powerpoint/2010/main" val="115012362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science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discipline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fascinate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crescent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scissors</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ascend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scented</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scenery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descend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093321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Words with the /s/ sound spelt ’</a:t>
                      </a:r>
                      <a:r>
                        <a:rPr lang="en-GB" sz="1400" baseline="0" dirty="0" err="1">
                          <a:latin typeface="Muli" pitchFamily="2" charset="77"/>
                        </a:rPr>
                        <a:t>sc</a:t>
                      </a:r>
                      <a:r>
                        <a:rPr lang="en-GB" sz="1400" baseline="0" dirty="0">
                          <a:latin typeface="Muli" pitchFamily="2" charset="77"/>
                        </a:rPr>
                        <a:t>’ which is Latin in its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5579579"/>
              </p:ext>
            </p:extLst>
          </p:nvPr>
        </p:nvGraphicFramePr>
        <p:xfrm>
          <a:off x="3468914" y="2201402"/>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latin typeface="OpenDyslexicAlta" pitchFamily="2" charset="77"/>
                          <a:ea typeface="OpenDyslexic" charset="0"/>
                          <a:cs typeface="OpenDyslexic" charset="0"/>
                        </a:rPr>
                        <a:t>scene</a:t>
                      </a:r>
                    </a:p>
                  </a:txBody>
                  <a:tcPr anchor="ctr"/>
                </a:tc>
                <a:tc>
                  <a:txBody>
                    <a:bodyPr/>
                    <a:lstStyle/>
                    <a:p>
                      <a:pPr algn="ctr"/>
                      <a:r>
                        <a:rPr lang="en-GB" sz="2400" b="0" i="0" dirty="0">
                          <a:latin typeface="OpenDyslexicAlta" pitchFamily="2" charset="77"/>
                          <a:ea typeface="OpenDyslexic" charset="0"/>
                          <a:cs typeface="OpenDyslexic" charset="0"/>
                        </a:rPr>
                        <a:t>screen</a:t>
                      </a:r>
                    </a:p>
                  </a:txBody>
                  <a:tcPr anchor="ctr"/>
                </a:tc>
                <a:tc>
                  <a:txBody>
                    <a:bodyPr/>
                    <a:lstStyle/>
                    <a:p>
                      <a:pPr algn="ctr"/>
                      <a:r>
                        <a:rPr lang="en-GB" sz="2400" b="0" i="0">
                          <a:latin typeface="OpenDyslexicAlta" pitchFamily="2" charset="77"/>
                          <a:ea typeface="OpenDyslexic" charset="0"/>
                          <a:cs typeface="OpenDyslexic" charset="0"/>
                        </a:rPr>
                        <a:t>escape</a:t>
                      </a:r>
                    </a:p>
                  </a:txBody>
                  <a:tcPr anchor="ctr"/>
                </a:tc>
                <a:tc>
                  <a:txBody>
                    <a:bodyPr/>
                    <a:lstStyle/>
                    <a:p>
                      <a:pPr algn="ctr"/>
                      <a:r>
                        <a:rPr lang="en-GB" sz="2400" b="0" i="0">
                          <a:latin typeface="OpenDyslexicAlta" pitchFamily="2" charset="77"/>
                          <a:ea typeface="OpenDyslexic" charset="0"/>
                          <a:cs typeface="OpenDyslexic" charset="0"/>
                        </a:rPr>
                        <a:t>scorned</a:t>
                      </a:r>
                    </a:p>
                  </a:txBody>
                  <a:tcPr anchor="ctr"/>
                </a:tc>
                <a:extLst>
                  <a:ext uri="{0D108BD9-81ED-4DB2-BD59-A6C34878D82A}">
                    <a16:rowId xmlns:a16="http://schemas.microsoft.com/office/drawing/2014/main" val="10000"/>
                  </a:ext>
                </a:extLst>
              </a:tr>
              <a:tr h="875713">
                <a:tc>
                  <a:txBody>
                    <a:bodyPr/>
                    <a:lstStyle/>
                    <a:p>
                      <a:pPr algn="ctr"/>
                      <a:r>
                        <a:rPr lang="en-GB" sz="2400" b="0" i="0">
                          <a:latin typeface="OpenDyslexicAlta" pitchFamily="2" charset="77"/>
                          <a:ea typeface="OpenDyslexic" charset="0"/>
                          <a:cs typeface="OpenDyslexic" charset="0"/>
                        </a:rPr>
                        <a:t>scissors</a:t>
                      </a:r>
                    </a:p>
                  </a:txBody>
                  <a:tcPr anchor="ctr"/>
                </a:tc>
                <a:tc>
                  <a:txBody>
                    <a:bodyPr/>
                    <a:lstStyle/>
                    <a:p>
                      <a:pPr algn="ctr"/>
                      <a:r>
                        <a:rPr lang="en-GB" sz="2400" b="0" i="0" dirty="0">
                          <a:latin typeface="OpenDyslexicAlta" pitchFamily="2" charset="77"/>
                          <a:ea typeface="OpenDyslexic" charset="0"/>
                          <a:cs typeface="OpenDyslexic" charset="0"/>
                        </a:rPr>
                        <a:t>science</a:t>
                      </a:r>
                    </a:p>
                  </a:txBody>
                  <a:tcPr anchor="ctr"/>
                </a:tc>
                <a:tc>
                  <a:txBody>
                    <a:bodyPr/>
                    <a:lstStyle/>
                    <a:p>
                      <a:pPr algn="ctr"/>
                      <a:r>
                        <a:rPr lang="en-GB" sz="2400" b="0" i="0" dirty="0">
                          <a:latin typeface="OpenDyslexicAlta" pitchFamily="2" charset="77"/>
                          <a:ea typeface="OpenDyslexic" charset="0"/>
                          <a:cs typeface="OpenDyslexic" charset="0"/>
                        </a:rPr>
                        <a:t>discipline</a:t>
                      </a:r>
                    </a:p>
                  </a:txBody>
                  <a:tcPr anchor="ctr"/>
                </a:tc>
                <a:tc>
                  <a:txBody>
                    <a:bodyPr/>
                    <a:lstStyle/>
                    <a:p>
                      <a:pPr algn="ctr"/>
                      <a:r>
                        <a:rPr lang="en-GB" sz="2400" b="0" i="0">
                          <a:latin typeface="OpenDyslexicAlta" pitchFamily="2" charset="77"/>
                          <a:ea typeface="OpenDyslexic" charset="0"/>
                          <a:cs typeface="OpenDyslexic" charset="0"/>
                        </a:rPr>
                        <a:t>describe</a:t>
                      </a:r>
                    </a:p>
                  </a:txBody>
                  <a:tcPr anchor="ctr"/>
                </a:tc>
                <a:extLst>
                  <a:ext uri="{0D108BD9-81ED-4DB2-BD59-A6C34878D82A}">
                    <a16:rowId xmlns:a16="http://schemas.microsoft.com/office/drawing/2014/main" val="10001"/>
                  </a:ext>
                </a:extLst>
              </a:tr>
              <a:tr h="875713">
                <a:tc>
                  <a:txBody>
                    <a:bodyPr/>
                    <a:lstStyle/>
                    <a:p>
                      <a:pPr algn="ctr"/>
                      <a:r>
                        <a:rPr lang="en-GB" sz="2400" b="0" i="0">
                          <a:latin typeface="OpenDyslexicAlta" pitchFamily="2" charset="77"/>
                          <a:ea typeface="OpenDyslexic" charset="0"/>
                          <a:cs typeface="OpenDyslexic" charset="0"/>
                        </a:rPr>
                        <a:t>scented</a:t>
                      </a:r>
                    </a:p>
                  </a:txBody>
                  <a:tcPr anchor="ctr"/>
                </a:tc>
                <a:tc>
                  <a:txBody>
                    <a:bodyPr/>
                    <a:lstStyle/>
                    <a:p>
                      <a:pPr algn="ctr"/>
                      <a:r>
                        <a:rPr lang="en-GB" sz="2400" b="0" i="0">
                          <a:latin typeface="OpenDyslexicAlta" pitchFamily="2" charset="77"/>
                          <a:ea typeface="OpenDyslexic" charset="0"/>
                          <a:cs typeface="OpenDyslexic" charset="0"/>
                        </a:rPr>
                        <a:t>discuss</a:t>
                      </a:r>
                    </a:p>
                  </a:txBody>
                  <a:tcPr anchor="ctr"/>
                </a:tc>
                <a:tc>
                  <a:txBody>
                    <a:bodyPr/>
                    <a:lstStyle/>
                    <a:p>
                      <a:pPr algn="ctr"/>
                      <a:r>
                        <a:rPr lang="en-GB" sz="2400" b="0" i="0" dirty="0">
                          <a:latin typeface="OpenDyslexicAlta" pitchFamily="2" charset="77"/>
                          <a:ea typeface="OpenDyslexic" charset="0"/>
                          <a:cs typeface="OpenDyslexic" charset="0"/>
                        </a:rPr>
                        <a:t>muscle</a:t>
                      </a:r>
                    </a:p>
                  </a:txBody>
                  <a:tcPr anchor="ctr"/>
                </a:tc>
                <a:tc>
                  <a:txBody>
                    <a:bodyPr/>
                    <a:lstStyle/>
                    <a:p>
                      <a:pPr algn="ctr"/>
                      <a:r>
                        <a:rPr lang="en-GB" sz="2400" b="0" i="0">
                          <a:latin typeface="OpenDyslexicAlta" pitchFamily="2" charset="77"/>
                          <a:ea typeface="OpenDyslexic" charset="0"/>
                          <a:cs typeface="OpenDyslexic" charset="0"/>
                        </a:rPr>
                        <a:t>descend</a:t>
                      </a:r>
                    </a:p>
                  </a:txBody>
                  <a:tcPr anchor="ctr"/>
                </a:tc>
                <a:extLst>
                  <a:ext uri="{0D108BD9-81ED-4DB2-BD59-A6C34878D82A}">
                    <a16:rowId xmlns:a16="http://schemas.microsoft.com/office/drawing/2014/main" val="10002"/>
                  </a:ext>
                </a:extLst>
              </a:tr>
              <a:tr h="875713">
                <a:tc>
                  <a:txBody>
                    <a:bodyPr/>
                    <a:lstStyle/>
                    <a:p>
                      <a:pPr algn="ctr"/>
                      <a:r>
                        <a:rPr lang="en-GB" sz="2400" b="0" i="0">
                          <a:latin typeface="OpenDyslexicAlta" pitchFamily="2" charset="77"/>
                          <a:ea typeface="OpenDyslexic" charset="0"/>
                          <a:cs typeface="OpenDyslexic" charset="0"/>
                        </a:rPr>
                        <a:t>scent</a:t>
                      </a:r>
                    </a:p>
                  </a:txBody>
                  <a:tcPr anchor="ctr"/>
                </a:tc>
                <a:tc>
                  <a:txBody>
                    <a:bodyPr/>
                    <a:lstStyle/>
                    <a:p>
                      <a:pPr algn="ctr"/>
                      <a:r>
                        <a:rPr lang="en-GB" sz="2400" b="0" i="0">
                          <a:latin typeface="OpenDyslexicAlta" pitchFamily="2" charset="77"/>
                          <a:ea typeface="OpenDyslexic" charset="0"/>
                          <a:cs typeface="OpenDyslexic" charset="0"/>
                        </a:rPr>
                        <a:t>ascend</a:t>
                      </a:r>
                    </a:p>
                  </a:txBody>
                  <a:tcPr anchor="ctr"/>
                </a:tc>
                <a:tc>
                  <a:txBody>
                    <a:bodyPr/>
                    <a:lstStyle/>
                    <a:p>
                      <a:pPr algn="ctr"/>
                      <a:r>
                        <a:rPr lang="en-GB" sz="2400" b="0" i="0" dirty="0">
                          <a:latin typeface="OpenDyslexicAlta" pitchFamily="2" charset="77"/>
                          <a:ea typeface="OpenDyslexic" charset="0"/>
                          <a:cs typeface="OpenDyslexic" charset="0"/>
                        </a:rPr>
                        <a:t>fascinate</a:t>
                      </a:r>
                    </a:p>
                  </a:txBody>
                  <a:tcPr anchor="ctr"/>
                </a:tc>
                <a:tc>
                  <a:txBody>
                    <a:bodyPr/>
                    <a:lstStyle/>
                    <a:p>
                      <a:pPr algn="ctr"/>
                      <a:r>
                        <a:rPr lang="en-GB" sz="2400" b="0" i="0" dirty="0">
                          <a:latin typeface="OpenDyslexicAlta" pitchFamily="2" charset="77"/>
                          <a:ea typeface="OpenDyslexic" charset="0"/>
                          <a:cs typeface="OpenDyslexic" charset="0"/>
                        </a:rPr>
                        <a:t>abscess</a:t>
                      </a:r>
                    </a:p>
                  </a:txBody>
                  <a:tcPr anchor="ctr"/>
                </a:tc>
                <a:extLst>
                  <a:ext uri="{0D108BD9-81ED-4DB2-BD59-A6C34878D82A}">
                    <a16:rowId xmlns:a16="http://schemas.microsoft.com/office/drawing/2014/main" val="10003"/>
                  </a:ext>
                </a:extLst>
              </a:tr>
              <a:tr h="875713">
                <a:tc>
                  <a:txBody>
                    <a:bodyPr/>
                    <a:lstStyle/>
                    <a:p>
                      <a:pPr algn="ctr"/>
                      <a:r>
                        <a:rPr lang="en-GB" sz="2400" b="0" i="0">
                          <a:latin typeface="OpenDyslexicAlta" pitchFamily="2" charset="77"/>
                          <a:ea typeface="OpenDyslexic" charset="0"/>
                          <a:cs typeface="OpenDyslexic" charset="0"/>
                        </a:rPr>
                        <a:t>scythe</a:t>
                      </a:r>
                    </a:p>
                  </a:txBody>
                  <a:tcPr anchor="ctr"/>
                </a:tc>
                <a:tc>
                  <a:txBody>
                    <a:bodyPr/>
                    <a:lstStyle/>
                    <a:p>
                      <a:pPr algn="ctr"/>
                      <a:r>
                        <a:rPr lang="en-GB" sz="2400" b="0" i="0">
                          <a:latin typeface="OpenDyslexicAlta" pitchFamily="2" charset="77"/>
                          <a:ea typeface="OpenDyslexic" charset="0"/>
                          <a:cs typeface="OpenDyslexic" charset="0"/>
                        </a:rPr>
                        <a:t>ascent</a:t>
                      </a:r>
                    </a:p>
                  </a:txBody>
                  <a:tcPr anchor="ctr"/>
                </a:tc>
                <a:tc>
                  <a:txBody>
                    <a:bodyPr/>
                    <a:lstStyle/>
                    <a:p>
                      <a:pPr algn="ctr"/>
                      <a:r>
                        <a:rPr lang="en-GB" sz="2400" b="0" i="0">
                          <a:latin typeface="OpenDyslexicAlta" pitchFamily="2" charset="77"/>
                          <a:ea typeface="OpenDyslexic" charset="0"/>
                          <a:cs typeface="OpenDyslexic" charset="0"/>
                        </a:rPr>
                        <a:t>scenery</a:t>
                      </a:r>
                    </a:p>
                  </a:txBody>
                  <a:tcPr anchor="ctr"/>
                </a:tc>
                <a:tc>
                  <a:txBody>
                    <a:bodyPr/>
                    <a:lstStyle/>
                    <a:p>
                      <a:pPr algn="ctr"/>
                      <a:r>
                        <a:rPr lang="en-GB" sz="2400" b="0" i="0" dirty="0">
                          <a:latin typeface="OpenDyslexicAlta" pitchFamily="2" charset="77"/>
                          <a:ea typeface="OpenDyslexic" charset="0"/>
                          <a:cs typeface="OpenDyslexic" charset="0"/>
                        </a:rPr>
                        <a:t>crescent</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550768"/>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105162458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science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discipline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fascinate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crescent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scissors</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ascend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scented</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scenery</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descend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6968127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Words with the /s/ sound spelt ’</a:t>
                      </a:r>
                      <a:r>
                        <a:rPr lang="en-GB" sz="1400" baseline="0" dirty="0" err="1">
                          <a:latin typeface="Muli" pitchFamily="2" charset="77"/>
                        </a:rPr>
                        <a:t>sc</a:t>
                      </a:r>
                      <a:r>
                        <a:rPr lang="en-GB" sz="1400" baseline="0" dirty="0">
                          <a:latin typeface="Muli" pitchFamily="2" charset="77"/>
                        </a:rPr>
                        <a:t>’ which is Latin in its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600" baseline="0" dirty="0">
                          <a:solidFill>
                            <a:srgbClr val="FF3860"/>
                          </a:solidFill>
                          <a:latin typeface="Muli" pitchFamily="2" charset="77"/>
                        </a:rPr>
                        <a:t>Answers: </a:t>
                      </a:r>
                      <a:endParaRPr lang="en-GB" sz="16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1773818"/>
              </p:ext>
            </p:extLst>
          </p:nvPr>
        </p:nvGraphicFramePr>
        <p:xfrm>
          <a:off x="3468914" y="2201402"/>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rgbClr val="FF3860"/>
                          </a:solidFill>
                          <a:latin typeface="OpenDyslexicAlta" pitchFamily="2" charset="77"/>
                          <a:ea typeface="OpenDyslexic" charset="0"/>
                          <a:cs typeface="OpenDyslexic" charset="0"/>
                        </a:rPr>
                        <a:t>scene</a:t>
                      </a:r>
                    </a:p>
                  </a:txBody>
                  <a:tcPr anchor="ctr"/>
                </a:tc>
                <a:tc>
                  <a:txBody>
                    <a:bodyPr/>
                    <a:lstStyle/>
                    <a:p>
                      <a:pPr algn="ctr"/>
                      <a:r>
                        <a:rPr lang="en-GB" sz="2400" b="0" i="0">
                          <a:latin typeface="OpenDyslexicAlta" pitchFamily="2" charset="77"/>
                          <a:ea typeface="OpenDyslexic" charset="0"/>
                          <a:cs typeface="OpenDyslexic" charset="0"/>
                        </a:rPr>
                        <a:t>screen</a:t>
                      </a:r>
                    </a:p>
                  </a:txBody>
                  <a:tcPr anchor="ctr"/>
                </a:tc>
                <a:tc>
                  <a:txBody>
                    <a:bodyPr/>
                    <a:lstStyle/>
                    <a:p>
                      <a:pPr algn="ctr"/>
                      <a:r>
                        <a:rPr lang="en-GB" sz="2400" b="0" i="0">
                          <a:latin typeface="OpenDyslexicAlta" pitchFamily="2" charset="77"/>
                          <a:ea typeface="OpenDyslexic" charset="0"/>
                          <a:cs typeface="OpenDyslexic" charset="0"/>
                        </a:rPr>
                        <a:t>escape</a:t>
                      </a:r>
                    </a:p>
                  </a:txBody>
                  <a:tcPr anchor="ctr"/>
                </a:tc>
                <a:tc>
                  <a:txBody>
                    <a:bodyPr/>
                    <a:lstStyle/>
                    <a:p>
                      <a:pPr algn="ctr"/>
                      <a:r>
                        <a:rPr lang="en-GB" sz="2400" b="0" i="0">
                          <a:latin typeface="OpenDyslexicAlta" pitchFamily="2" charset="77"/>
                          <a:ea typeface="OpenDyslexic" charset="0"/>
                          <a:cs typeface="OpenDyslexic" charset="0"/>
                        </a:rPr>
                        <a:t>scorned</a:t>
                      </a:r>
                    </a:p>
                  </a:txBody>
                  <a:tcPr anchor="ctr"/>
                </a:tc>
                <a:extLst>
                  <a:ext uri="{0D108BD9-81ED-4DB2-BD59-A6C34878D82A}">
                    <a16:rowId xmlns:a16="http://schemas.microsoft.com/office/drawing/2014/main" val="10000"/>
                  </a:ext>
                </a:extLst>
              </a:tr>
              <a:tr h="875713">
                <a:tc>
                  <a:txBody>
                    <a:bodyPr/>
                    <a:lstStyle/>
                    <a:p>
                      <a:pPr algn="ctr"/>
                      <a:r>
                        <a:rPr lang="en-GB" sz="2400" b="0" i="0" dirty="0">
                          <a:solidFill>
                            <a:srgbClr val="FF3860"/>
                          </a:solidFill>
                          <a:latin typeface="OpenDyslexicAlta" pitchFamily="2" charset="77"/>
                          <a:ea typeface="OpenDyslexic" charset="0"/>
                          <a:cs typeface="OpenDyslexic" charset="0"/>
                        </a:rPr>
                        <a:t>scissors</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science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discipline</a:t>
                      </a:r>
                    </a:p>
                  </a:txBody>
                  <a:tcPr anchor="ctr"/>
                </a:tc>
                <a:tc>
                  <a:txBody>
                    <a:bodyPr/>
                    <a:lstStyle/>
                    <a:p>
                      <a:pPr algn="ctr"/>
                      <a:r>
                        <a:rPr lang="en-GB" sz="2400" b="0" i="0">
                          <a:latin typeface="OpenDyslexicAlta" pitchFamily="2" charset="77"/>
                          <a:ea typeface="OpenDyslexic" charset="0"/>
                          <a:cs typeface="OpenDyslexic" charset="0"/>
                        </a:rPr>
                        <a:t>describe</a:t>
                      </a:r>
                    </a:p>
                  </a:txBody>
                  <a:tcPr anchor="ctr"/>
                </a:tc>
                <a:extLst>
                  <a:ext uri="{0D108BD9-81ED-4DB2-BD59-A6C34878D82A}">
                    <a16:rowId xmlns:a16="http://schemas.microsoft.com/office/drawing/2014/main" val="10001"/>
                  </a:ext>
                </a:extLst>
              </a:tr>
              <a:tr h="875713">
                <a:tc>
                  <a:txBody>
                    <a:bodyPr/>
                    <a:lstStyle/>
                    <a:p>
                      <a:pPr algn="ctr"/>
                      <a:r>
                        <a:rPr lang="en-GB" sz="2400" b="0" i="0" dirty="0">
                          <a:solidFill>
                            <a:srgbClr val="FF3860"/>
                          </a:solidFill>
                          <a:latin typeface="OpenDyslexicAlta" pitchFamily="2" charset="77"/>
                          <a:ea typeface="OpenDyslexic" charset="0"/>
                          <a:cs typeface="OpenDyslexic" charset="0"/>
                        </a:rPr>
                        <a:t>scented</a:t>
                      </a:r>
                    </a:p>
                  </a:txBody>
                  <a:tcPr anchor="ctr"/>
                </a:tc>
                <a:tc>
                  <a:txBody>
                    <a:bodyPr/>
                    <a:lstStyle/>
                    <a:p>
                      <a:pPr algn="ctr"/>
                      <a:r>
                        <a:rPr lang="en-GB" sz="2400" b="0" i="0" dirty="0">
                          <a:latin typeface="OpenDyslexicAlta" pitchFamily="2" charset="77"/>
                          <a:ea typeface="OpenDyslexic" charset="0"/>
                          <a:cs typeface="OpenDyslexic" charset="0"/>
                        </a:rPr>
                        <a:t>discuss</a:t>
                      </a:r>
                    </a:p>
                  </a:txBody>
                  <a:tcPr anchor="ctr"/>
                </a:tc>
                <a:tc>
                  <a:txBody>
                    <a:bodyPr/>
                    <a:lstStyle/>
                    <a:p>
                      <a:pPr algn="ctr"/>
                      <a:r>
                        <a:rPr lang="en-GB" sz="2400" b="0" i="0" dirty="0">
                          <a:latin typeface="OpenDyslexicAlta" pitchFamily="2" charset="77"/>
                          <a:ea typeface="OpenDyslexic" charset="0"/>
                          <a:cs typeface="OpenDyslexic" charset="0"/>
                        </a:rPr>
                        <a:t>muscle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descend</a:t>
                      </a:r>
                    </a:p>
                  </a:txBody>
                  <a:tcPr anchor="ctr"/>
                </a:tc>
                <a:extLst>
                  <a:ext uri="{0D108BD9-81ED-4DB2-BD59-A6C34878D82A}">
                    <a16:rowId xmlns:a16="http://schemas.microsoft.com/office/drawing/2014/main" val="10002"/>
                  </a:ext>
                </a:extLst>
              </a:tr>
              <a:tr h="875713">
                <a:tc>
                  <a:txBody>
                    <a:bodyPr/>
                    <a:lstStyle/>
                    <a:p>
                      <a:pPr algn="ctr"/>
                      <a:r>
                        <a:rPr lang="en-GB" sz="2400" b="0" i="0" dirty="0">
                          <a:latin typeface="OpenDyslexicAlta" pitchFamily="2" charset="77"/>
                          <a:ea typeface="OpenDyslexic" charset="0"/>
                          <a:cs typeface="OpenDyslexic" charset="0"/>
                        </a:rPr>
                        <a:t>scent</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ascend</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fascinate</a:t>
                      </a:r>
                    </a:p>
                  </a:txBody>
                  <a:tcPr anchor="ctr"/>
                </a:tc>
                <a:tc>
                  <a:txBody>
                    <a:bodyPr/>
                    <a:lstStyle/>
                    <a:p>
                      <a:pPr algn="ctr"/>
                      <a:r>
                        <a:rPr lang="en-GB" sz="2400" b="0" i="0">
                          <a:latin typeface="OpenDyslexicAlta" pitchFamily="2" charset="77"/>
                          <a:ea typeface="OpenDyslexic" charset="0"/>
                          <a:cs typeface="OpenDyslexic" charset="0"/>
                        </a:rPr>
                        <a:t>abscess</a:t>
                      </a:r>
                    </a:p>
                  </a:txBody>
                  <a:tcPr anchor="ctr"/>
                </a:tc>
                <a:extLst>
                  <a:ext uri="{0D108BD9-81ED-4DB2-BD59-A6C34878D82A}">
                    <a16:rowId xmlns:a16="http://schemas.microsoft.com/office/drawing/2014/main" val="10003"/>
                  </a:ext>
                </a:extLst>
              </a:tr>
              <a:tr h="875713">
                <a:tc>
                  <a:txBody>
                    <a:bodyPr/>
                    <a:lstStyle/>
                    <a:p>
                      <a:pPr algn="ctr"/>
                      <a:r>
                        <a:rPr lang="en-GB" sz="2400" b="0" i="0">
                          <a:latin typeface="OpenDyslexicAlta" pitchFamily="2" charset="77"/>
                          <a:ea typeface="OpenDyslexic" charset="0"/>
                          <a:cs typeface="OpenDyslexic" charset="0"/>
                        </a:rPr>
                        <a:t>scythe</a:t>
                      </a:r>
                    </a:p>
                  </a:txBody>
                  <a:tcPr anchor="ctr"/>
                </a:tc>
                <a:tc>
                  <a:txBody>
                    <a:bodyPr/>
                    <a:lstStyle/>
                    <a:p>
                      <a:pPr algn="ctr"/>
                      <a:r>
                        <a:rPr lang="en-GB" sz="2400" b="0" i="0">
                          <a:latin typeface="OpenDyslexicAlta" pitchFamily="2" charset="77"/>
                          <a:ea typeface="OpenDyslexic" charset="0"/>
                          <a:cs typeface="OpenDyslexic" charset="0"/>
                        </a:rPr>
                        <a:t>ascent</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scenery</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crescent</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550768"/>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107925498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Homophones:  Words which have the same pronunciation but different meanings and/or spellings.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29</a:t>
            </a:r>
          </a:p>
        </p:txBody>
      </p:sp>
    </p:spTree>
    <p:extLst>
      <p:ext uri="{BB962C8B-B14F-4D97-AF65-F5344CB8AC3E}">
        <p14:creationId xmlns:p14="http://schemas.microsoft.com/office/powerpoint/2010/main" val="278863144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Homophones:  Words which have the same pronunciation but different meanings and/or spellings. </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260113627"/>
              </p:ext>
            </p:extLst>
          </p:nvPr>
        </p:nvGraphicFramePr>
        <p:xfrm>
          <a:off x="3429000" y="1311276"/>
          <a:ext cx="8363607" cy="5381992"/>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10572">
                <a:tc>
                  <a:txBody>
                    <a:bodyPr/>
                    <a:lstStyle/>
                    <a:p>
                      <a:r>
                        <a:rPr lang="en-GB" sz="1700" b="0" i="0">
                          <a:latin typeface="Muli" pitchFamily="2" charset="77"/>
                        </a:rPr>
                        <a:t>Introduction</a:t>
                      </a:r>
                    </a:p>
                  </a:txBody>
                  <a:tcPr/>
                </a:tc>
                <a:tc>
                  <a:txBody>
                    <a:bodyPr/>
                    <a:lstStyle/>
                    <a:p>
                      <a:r>
                        <a:rPr lang="en-GB" sz="1700" b="0" i="0">
                          <a:latin typeface="Muli" pitchFamily="2" charset="77"/>
                        </a:rPr>
                        <a:t>Ask the children what the word homophone means.</a:t>
                      </a:r>
                      <a:r>
                        <a:rPr lang="en-GB" sz="1700" b="0" i="0" baseline="0">
                          <a:latin typeface="Muli" pitchFamily="2" charset="77"/>
                        </a:rPr>
                        <a:t> Can they think of any examples?  Define them as words which have the same pronunciation but different meanings and/or spellings.   Discuss near homophones have slightly different pronunciations. </a:t>
                      </a:r>
                      <a:endParaRPr lang="en-GB" sz="1700" b="0" i="0">
                        <a:latin typeface="Muli" pitchFamily="2" charset="77"/>
                      </a:endParaRPr>
                    </a:p>
                  </a:txBody>
                  <a:tcPr/>
                </a:tc>
                <a:extLst>
                  <a:ext uri="{0D108BD9-81ED-4DB2-BD59-A6C34878D82A}">
                    <a16:rowId xmlns:a16="http://schemas.microsoft.com/office/drawing/2014/main" val="10000"/>
                  </a:ext>
                </a:extLst>
              </a:tr>
              <a:tr h="2279114">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PowerPoint, display each example on the whiteboard. Ask the children to write down the word that they think goes in each gap.</a:t>
                      </a:r>
                    </a:p>
                    <a:p>
                      <a:endParaRPr lang="en-GB" sz="1700" b="0" i="0" baseline="0">
                        <a:latin typeface="Muli" pitchFamily="2" charset="77"/>
                      </a:endParaRPr>
                    </a:p>
                    <a:p>
                      <a:r>
                        <a:rPr lang="en-GB" sz="1700" b="0" i="0" baseline="0">
                          <a:latin typeface="Muli" pitchFamily="2" charset="77"/>
                        </a:rPr>
                        <a:t>After each example ask the children to share their responses and discuss any errors or misconceptions. </a:t>
                      </a:r>
                      <a:br>
                        <a:rPr lang="en-GB" sz="1700" b="0" i="0" baseline="0">
                          <a:latin typeface="Muli" pitchFamily="2" charset="77"/>
                        </a:rPr>
                      </a:br>
                      <a:endParaRPr lang="en-GB" sz="1700" b="0" i="0" baseline="0">
                        <a:latin typeface="Muli" pitchFamily="2" charset="77"/>
                      </a:endParaRPr>
                    </a:p>
                    <a:p>
                      <a:r>
                        <a:rPr lang="en-GB" sz="1700" b="0" i="0" baseline="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831072">
                <a:tc>
                  <a:txBody>
                    <a:bodyPr/>
                    <a:lstStyle/>
                    <a:p>
                      <a:r>
                        <a:rPr lang="en-GB" sz="1700" b="0" i="0">
                          <a:latin typeface="Muli" pitchFamily="2" charset="77"/>
                        </a:rPr>
                        <a:t>Independent Activity</a:t>
                      </a:r>
                    </a:p>
                  </a:txBody>
                  <a:tcPr/>
                </a:tc>
                <a:tc>
                  <a:txBody>
                    <a:bodyPr/>
                    <a:lstStyle/>
                    <a:p>
                      <a:r>
                        <a:rPr lang="en-GB" sz="1700" b="0" i="0" dirty="0">
                          <a:latin typeface="Muli" pitchFamily="2" charset="77"/>
                        </a:rPr>
                        <a:t>In small groups, children each write two sentences and leave a gap where the homophone will go. Children then test each other to see if they choose the correct spelling. </a:t>
                      </a:r>
                    </a:p>
                    <a:p>
                      <a:endParaRPr lang="en-GB" sz="1700" b="0" i="0" dirty="0">
                        <a:latin typeface="Muli" pitchFamily="2" charset="77"/>
                      </a:endParaRPr>
                    </a:p>
                    <a:p>
                      <a:r>
                        <a:rPr lang="en-GB" sz="1700" b="0" i="0" dirty="0">
                          <a:latin typeface="Muli" pitchFamily="2" charset="77"/>
                        </a:rPr>
                        <a:t>Discussions can be had afterwards to ensure no errors have been made.</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063477898"/>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ball</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bawl</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berry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bury</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brake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break</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fair</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fare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mail</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male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2161227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a:t>He threw the ____ up in the air and then caught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a:t>Which is the correct spelling?</a:t>
            </a:r>
          </a:p>
          <a:p>
            <a:pPr marL="0" indent="0" algn="ctr">
              <a:buNone/>
            </a:pPr>
            <a:endParaRPr lang="en-GB" sz="4200"/>
          </a:p>
          <a:p>
            <a:pPr marL="0" indent="0" algn="ctr">
              <a:buNone/>
            </a:pPr>
            <a:r>
              <a:rPr lang="en-GB" sz="4200"/>
              <a:t>bawl           ball</a:t>
            </a:r>
          </a:p>
        </p:txBody>
      </p:sp>
    </p:spTree>
    <p:extLst>
      <p:ext uri="{BB962C8B-B14F-4D97-AF65-F5344CB8AC3E}">
        <p14:creationId xmlns:p14="http://schemas.microsoft.com/office/powerpoint/2010/main" val="33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He threw the </a:t>
            </a:r>
            <a:r>
              <a:rPr lang="en-GB" dirty="0">
                <a:solidFill>
                  <a:srgbClr val="FF3860"/>
                </a:solidFill>
              </a:rPr>
              <a:t>ball</a:t>
            </a:r>
            <a:r>
              <a:rPr lang="en-GB" dirty="0"/>
              <a:t> up in the air and then caught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bawl           </a:t>
            </a:r>
            <a:r>
              <a:rPr lang="en-GB" sz="4200" dirty="0">
                <a:solidFill>
                  <a:srgbClr val="FF3860"/>
                </a:solidFill>
              </a:rPr>
              <a:t>ball</a:t>
            </a:r>
          </a:p>
        </p:txBody>
      </p:sp>
      <p:sp>
        <p:nvSpPr>
          <p:cNvPr id="3" name="TextBox 2">
            <a:extLst>
              <a:ext uri="{FF2B5EF4-FFF2-40B4-BE49-F238E27FC236}">
                <a16:creationId xmlns:a16="http://schemas.microsoft.com/office/drawing/2014/main" id="{89AE89A8-1B1D-0242-AEF6-5A6E6D4D7730}"/>
              </a:ext>
            </a:extLst>
          </p:cNvPr>
          <p:cNvSpPr txBox="1"/>
          <p:nvPr/>
        </p:nvSpPr>
        <p:spPr>
          <a:xfrm>
            <a:off x="838200" y="457200"/>
            <a:ext cx="1960418" cy="461665"/>
          </a:xfrm>
          <a:prstGeom prst="rect">
            <a:avLst/>
          </a:prstGeom>
          <a:noFill/>
        </p:spPr>
        <p:txBody>
          <a:bodyPr wrap="square" rtlCol="0">
            <a:spAutoFit/>
          </a:bodyPr>
          <a:lstStyle/>
          <a:p>
            <a:r>
              <a:rPr lang="en-US" sz="2400" dirty="0">
                <a:solidFill>
                  <a:srgbClr val="FF3860"/>
                </a:solidFill>
              </a:rPr>
              <a:t>Answers: </a:t>
            </a:r>
          </a:p>
        </p:txBody>
      </p:sp>
    </p:spTree>
    <p:extLst>
      <p:ext uri="{BB962C8B-B14F-4D97-AF65-F5344CB8AC3E}">
        <p14:creationId xmlns:p14="http://schemas.microsoft.com/office/powerpoint/2010/main" val="40586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a:t>The pirate said he would ______ the treasure to keep it safe.</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a:t>Which is the correct spelling?</a:t>
            </a:r>
          </a:p>
          <a:p>
            <a:pPr algn="ctr"/>
            <a:endParaRPr lang="en-GB"/>
          </a:p>
          <a:p>
            <a:pPr algn="ctr"/>
            <a:r>
              <a:rPr lang="en-GB"/>
              <a:t>bury           berry</a:t>
            </a:r>
          </a:p>
          <a:p>
            <a:endParaRPr lang="en-GB"/>
          </a:p>
        </p:txBody>
      </p:sp>
    </p:spTree>
    <p:extLst>
      <p:ext uri="{BB962C8B-B14F-4D97-AF65-F5344CB8AC3E}">
        <p14:creationId xmlns:p14="http://schemas.microsoft.com/office/powerpoint/2010/main" val="11180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The pirate said he would </a:t>
            </a:r>
            <a:r>
              <a:rPr lang="en-GB" dirty="0">
                <a:solidFill>
                  <a:srgbClr val="FF3860"/>
                </a:solidFill>
              </a:rPr>
              <a:t>bury</a:t>
            </a:r>
            <a:r>
              <a:rPr lang="en-GB" dirty="0"/>
              <a:t> the treasure to keep it safe.</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bury           </a:t>
            </a:r>
            <a:r>
              <a:rPr lang="en-GB" dirty="0"/>
              <a:t>berry</a:t>
            </a:r>
          </a:p>
          <a:p>
            <a:endParaRPr lang="en-GB" dirty="0"/>
          </a:p>
        </p:txBody>
      </p:sp>
      <p:sp>
        <p:nvSpPr>
          <p:cNvPr id="4" name="TextBox 3">
            <a:extLst>
              <a:ext uri="{FF2B5EF4-FFF2-40B4-BE49-F238E27FC236}">
                <a16:creationId xmlns:a16="http://schemas.microsoft.com/office/drawing/2014/main" id="{F9C5B860-EEEE-EC48-8DBB-AB4B399348F4}"/>
              </a:ext>
            </a:extLst>
          </p:cNvPr>
          <p:cNvSpPr txBox="1"/>
          <p:nvPr/>
        </p:nvSpPr>
        <p:spPr>
          <a:xfrm>
            <a:off x="838200" y="457200"/>
            <a:ext cx="1960418" cy="461665"/>
          </a:xfrm>
          <a:prstGeom prst="rect">
            <a:avLst/>
          </a:prstGeom>
          <a:noFill/>
        </p:spPr>
        <p:txBody>
          <a:bodyPr wrap="square" rtlCol="0">
            <a:spAutoFit/>
          </a:bodyPr>
          <a:lstStyle/>
          <a:p>
            <a:r>
              <a:rPr lang="en-US" sz="2400" dirty="0">
                <a:solidFill>
                  <a:srgbClr val="FF3860"/>
                </a:solidFill>
              </a:rPr>
              <a:t>Answers: </a:t>
            </a:r>
          </a:p>
        </p:txBody>
      </p:sp>
    </p:spTree>
    <p:extLst>
      <p:ext uri="{BB962C8B-B14F-4D97-AF65-F5344CB8AC3E}">
        <p14:creationId xmlns:p14="http://schemas.microsoft.com/office/powerpoint/2010/main" val="26741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a:bodyPr>
          <a:lstStyle/>
          <a:p>
            <a:r>
              <a:rPr lang="en-GB"/>
              <a:t>I had to slam the ______ on when a dog ran in front of my bike!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a:t>Which is the correct spelling?</a:t>
            </a:r>
          </a:p>
          <a:p>
            <a:pPr algn="ctr"/>
            <a:endParaRPr lang="en-GB"/>
          </a:p>
          <a:p>
            <a:pPr algn="ctr"/>
            <a:r>
              <a:rPr lang="en-GB"/>
              <a:t>break           brake</a:t>
            </a:r>
          </a:p>
          <a:p>
            <a:endParaRPr lang="en-GB"/>
          </a:p>
        </p:txBody>
      </p:sp>
    </p:spTree>
    <p:extLst>
      <p:ext uri="{BB962C8B-B14F-4D97-AF65-F5344CB8AC3E}">
        <p14:creationId xmlns:p14="http://schemas.microsoft.com/office/powerpoint/2010/main" val="55764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a:bodyPr>
          <a:lstStyle/>
          <a:p>
            <a:r>
              <a:rPr lang="en-GB" dirty="0"/>
              <a:t>I had to slam the </a:t>
            </a:r>
            <a:r>
              <a:rPr lang="en-GB" dirty="0">
                <a:solidFill>
                  <a:srgbClr val="FF3860"/>
                </a:solidFill>
              </a:rPr>
              <a:t>brake</a:t>
            </a:r>
            <a:r>
              <a:rPr lang="en-GB" dirty="0"/>
              <a:t> on when a dog ran in front of my bike!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break          </a:t>
            </a:r>
            <a:r>
              <a:rPr lang="en-GB" dirty="0">
                <a:solidFill>
                  <a:srgbClr val="FF3860"/>
                </a:solidFill>
              </a:rPr>
              <a:t> brake</a:t>
            </a:r>
          </a:p>
          <a:p>
            <a:endParaRPr lang="en-GB" dirty="0"/>
          </a:p>
        </p:txBody>
      </p:sp>
      <p:sp>
        <p:nvSpPr>
          <p:cNvPr id="4" name="TextBox 3">
            <a:extLst>
              <a:ext uri="{FF2B5EF4-FFF2-40B4-BE49-F238E27FC236}">
                <a16:creationId xmlns:a16="http://schemas.microsoft.com/office/drawing/2014/main" id="{9689931D-7BFD-2D49-A72F-5516C55D58DC}"/>
              </a:ext>
            </a:extLst>
          </p:cNvPr>
          <p:cNvSpPr txBox="1"/>
          <p:nvPr/>
        </p:nvSpPr>
        <p:spPr>
          <a:xfrm>
            <a:off x="838200" y="457200"/>
            <a:ext cx="1960418" cy="461665"/>
          </a:xfrm>
          <a:prstGeom prst="rect">
            <a:avLst/>
          </a:prstGeom>
          <a:noFill/>
        </p:spPr>
        <p:txBody>
          <a:bodyPr wrap="square" rtlCol="0">
            <a:spAutoFit/>
          </a:bodyPr>
          <a:lstStyle/>
          <a:p>
            <a:r>
              <a:rPr lang="en-US" sz="2400" dirty="0">
                <a:solidFill>
                  <a:srgbClr val="FF3860"/>
                </a:solidFill>
              </a:rPr>
              <a:t>Answers: </a:t>
            </a:r>
          </a:p>
        </p:txBody>
      </p:sp>
    </p:spTree>
    <p:extLst>
      <p:ext uri="{BB962C8B-B14F-4D97-AF65-F5344CB8AC3E}">
        <p14:creationId xmlns:p14="http://schemas.microsoft.com/office/powerpoint/2010/main" val="39296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349948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701052041"/>
                    </a:ext>
                  </a:extLst>
                </a:gridCol>
                <a:gridCol w="1858433">
                  <a:extLst>
                    <a:ext uri="{9D8B030D-6E8A-4147-A177-3AD203B41FA5}">
                      <a16:colId xmlns:a16="http://schemas.microsoft.com/office/drawing/2014/main" val="95048288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0089549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uli" pitchFamily="2" charset="77"/>
                        </a:rPr>
                        <a:t>Spelling</a:t>
                      </a:r>
                      <a:r>
                        <a:rPr lang="en-GB" sz="1400" baseline="0">
                          <a:latin typeface="Muli" pitchFamily="2" charset="77"/>
                        </a:rPr>
                        <a:t> Rule: 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194796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a:bodyPr>
          <a:lstStyle/>
          <a:p>
            <a:r>
              <a:rPr lang="en-GB"/>
              <a:t>“It isn’t ______”, shouted the little girl</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a:t>Which is the correct spelling?</a:t>
            </a:r>
          </a:p>
          <a:p>
            <a:pPr algn="ctr"/>
            <a:endParaRPr lang="en-GB"/>
          </a:p>
          <a:p>
            <a:pPr algn="ctr"/>
            <a:r>
              <a:rPr lang="en-GB"/>
              <a:t>fare	           fair</a:t>
            </a:r>
          </a:p>
          <a:p>
            <a:endParaRPr lang="en-GB"/>
          </a:p>
        </p:txBody>
      </p:sp>
    </p:spTree>
    <p:extLst>
      <p:ext uri="{BB962C8B-B14F-4D97-AF65-F5344CB8AC3E}">
        <p14:creationId xmlns:p14="http://schemas.microsoft.com/office/powerpoint/2010/main" val="30711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a:bodyPr>
          <a:lstStyle/>
          <a:p>
            <a:r>
              <a:rPr lang="en-GB" dirty="0"/>
              <a:t>“It isn’t </a:t>
            </a:r>
            <a:r>
              <a:rPr lang="en-GB" dirty="0">
                <a:solidFill>
                  <a:srgbClr val="FF3860"/>
                </a:solidFill>
              </a:rPr>
              <a:t>fair</a:t>
            </a:r>
            <a:r>
              <a:rPr lang="en-GB" dirty="0"/>
              <a:t>”, shouted the little girl</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fare	           </a:t>
            </a:r>
            <a:r>
              <a:rPr lang="en-GB" dirty="0">
                <a:solidFill>
                  <a:srgbClr val="FF3860"/>
                </a:solidFill>
              </a:rPr>
              <a:t>fair</a:t>
            </a:r>
          </a:p>
          <a:p>
            <a:endParaRPr lang="en-GB" dirty="0"/>
          </a:p>
        </p:txBody>
      </p:sp>
      <p:sp>
        <p:nvSpPr>
          <p:cNvPr id="4" name="Rectangle 3">
            <a:extLst>
              <a:ext uri="{FF2B5EF4-FFF2-40B4-BE49-F238E27FC236}">
                <a16:creationId xmlns:a16="http://schemas.microsoft.com/office/drawing/2014/main" id="{50213C6C-3971-9444-BFE9-938DF2C5BE7F}"/>
              </a:ext>
            </a:extLst>
          </p:cNvPr>
          <p:cNvSpPr/>
          <p:nvPr/>
        </p:nvSpPr>
        <p:spPr>
          <a:xfrm>
            <a:off x="550514" y="393446"/>
            <a:ext cx="1087990" cy="369332"/>
          </a:xfrm>
          <a:prstGeom prst="rect">
            <a:avLst/>
          </a:prstGeom>
        </p:spPr>
        <p:txBody>
          <a:bodyPr wrap="none">
            <a:spAutoFit/>
          </a:bodyPr>
          <a:lstStyle/>
          <a:p>
            <a:r>
              <a:rPr lang="en-US" dirty="0">
                <a:solidFill>
                  <a:srgbClr val="FF3860"/>
                </a:solidFill>
              </a:rPr>
              <a:t>Answers: </a:t>
            </a:r>
          </a:p>
        </p:txBody>
      </p:sp>
    </p:spTree>
    <p:extLst>
      <p:ext uri="{BB962C8B-B14F-4D97-AF65-F5344CB8AC3E}">
        <p14:creationId xmlns:p14="http://schemas.microsoft.com/office/powerpoint/2010/main" val="329441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a:bodyPr>
          <a:lstStyle/>
          <a:p>
            <a:r>
              <a:rPr lang="en-GB"/>
              <a:t>These are the ______ toilets, girls can’t use them!</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a:t>Which is the correct spelling?</a:t>
            </a:r>
          </a:p>
          <a:p>
            <a:pPr algn="ctr"/>
            <a:endParaRPr lang="en-GB"/>
          </a:p>
          <a:p>
            <a:pPr algn="ctr"/>
            <a:r>
              <a:rPr lang="en-GB"/>
              <a:t>mail           male</a:t>
            </a:r>
          </a:p>
          <a:p>
            <a:endParaRPr lang="en-GB"/>
          </a:p>
        </p:txBody>
      </p:sp>
    </p:spTree>
    <p:extLst>
      <p:ext uri="{BB962C8B-B14F-4D97-AF65-F5344CB8AC3E}">
        <p14:creationId xmlns:p14="http://schemas.microsoft.com/office/powerpoint/2010/main" val="32775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a:bodyPr>
          <a:lstStyle/>
          <a:p>
            <a:r>
              <a:rPr lang="en-GB" dirty="0"/>
              <a:t>These are the </a:t>
            </a:r>
            <a:r>
              <a:rPr lang="en-GB" dirty="0">
                <a:solidFill>
                  <a:srgbClr val="FF3860"/>
                </a:solidFill>
              </a:rPr>
              <a:t>male</a:t>
            </a:r>
            <a:r>
              <a:rPr lang="en-GB" dirty="0"/>
              <a:t> toilets, girls can’t use them!</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mail           </a:t>
            </a:r>
            <a:r>
              <a:rPr lang="en-GB" dirty="0">
                <a:solidFill>
                  <a:srgbClr val="FF3860"/>
                </a:solidFill>
              </a:rPr>
              <a:t>male</a:t>
            </a:r>
          </a:p>
          <a:p>
            <a:endParaRPr lang="en-GB" dirty="0"/>
          </a:p>
        </p:txBody>
      </p:sp>
      <p:sp>
        <p:nvSpPr>
          <p:cNvPr id="4" name="Rectangle 3">
            <a:extLst>
              <a:ext uri="{FF2B5EF4-FFF2-40B4-BE49-F238E27FC236}">
                <a16:creationId xmlns:a16="http://schemas.microsoft.com/office/drawing/2014/main" id="{ABB2A67D-AFD7-4041-BD42-5FADA80AAF39}"/>
              </a:ext>
            </a:extLst>
          </p:cNvPr>
          <p:cNvSpPr/>
          <p:nvPr/>
        </p:nvSpPr>
        <p:spPr>
          <a:xfrm>
            <a:off x="550514" y="393446"/>
            <a:ext cx="1387111" cy="461665"/>
          </a:xfrm>
          <a:prstGeom prst="rect">
            <a:avLst/>
          </a:prstGeom>
        </p:spPr>
        <p:txBody>
          <a:bodyPr wrap="none">
            <a:spAutoFit/>
          </a:bodyPr>
          <a:lstStyle/>
          <a:p>
            <a:r>
              <a:rPr lang="en-US" sz="2400" dirty="0">
                <a:solidFill>
                  <a:srgbClr val="FF3860"/>
                </a:solidFill>
              </a:rPr>
              <a:t>Answers: </a:t>
            </a:r>
          </a:p>
        </p:txBody>
      </p:sp>
    </p:spTree>
    <p:extLst>
      <p:ext uri="{BB962C8B-B14F-4D97-AF65-F5344CB8AC3E}">
        <p14:creationId xmlns:p14="http://schemas.microsoft.com/office/powerpoint/2010/main" val="198908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664124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953986241"/>
                    </a:ext>
                  </a:extLst>
                </a:gridCol>
                <a:gridCol w="1858433">
                  <a:extLst>
                    <a:ext uri="{9D8B030D-6E8A-4147-A177-3AD203B41FA5}">
                      <a16:colId xmlns:a16="http://schemas.microsoft.com/office/drawing/2014/main" val="1275421443"/>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ball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bawl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berry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bury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brake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break</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fair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fare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mail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male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89955425"/>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Homophones: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400209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ball</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bawl</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berry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bury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brake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break</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fair</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fare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mail</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male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40889042"/>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Homophones: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5946438" y="4422570"/>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y</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3610832" y="1946432"/>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l</a:t>
                      </a:r>
                    </a:p>
                  </a:txBody>
                  <a:tcPr/>
                </a:tc>
                <a:tc>
                  <a:txBody>
                    <a:bodyPr/>
                    <a:lstStyle/>
                    <a:p>
                      <a:pPr algn="ctr"/>
                      <a:r>
                        <a:rPr lang="en-GB" sz="2400" b="0" i="0">
                          <a:latin typeface="OpenDyslexicAlta" pitchFamily="2" charset="77"/>
                          <a:ea typeface="OpenDyslexic" charset="0"/>
                          <a:cs typeface="OpenDyslexic" charset="0"/>
                        </a:rPr>
                        <a:t>l</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8864281" y="1946432"/>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l</a:t>
                      </a:r>
                    </a:p>
                  </a:txBody>
                  <a:tcPr/>
                </a:tc>
                <a:tc>
                  <a:txBody>
                    <a:bodyPr/>
                    <a:lstStyle/>
                    <a:p>
                      <a:pPr algn="ctr"/>
                      <a:r>
                        <a:rPr lang="en-GB" sz="2400" b="0" i="0">
                          <a:latin typeface="OpenDyslexicAlta" pitchFamily="2" charset="77"/>
                          <a:ea typeface="OpenDyslexic" charset="0"/>
                          <a:cs typeface="OpenDyslexic" charset="0"/>
                        </a:rPr>
                        <a:t>w</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8741393" y="320604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y</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397851" y="321199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3639630" y="442257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8741393" y="4434452"/>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l</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m</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50738383"/>
              </p:ext>
            </p:extLst>
          </p:nvPr>
        </p:nvGraphicFramePr>
        <p:xfrm>
          <a:off x="3651480" y="563315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l</a:t>
                      </a:r>
                    </a:p>
                  </a:txBody>
                  <a:tcPr/>
                </a:tc>
                <a:extLst>
                  <a:ext uri="{0D108BD9-81ED-4DB2-BD59-A6C34878D82A}">
                    <a16:rowId xmlns:a16="http://schemas.microsoft.com/office/drawing/2014/main" val="10000"/>
                  </a:ext>
                </a:extLst>
              </a:tr>
              <a:tr h="531180">
                <a:tc>
                  <a:txBody>
                    <a:bodyPr/>
                    <a:lstStyle/>
                    <a:p>
                      <a:pPr algn="ctr"/>
                      <a:endParaRPr lang="en-GB" b="0" i="0" dirty="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3624560" y="3211990"/>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k</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nvGraphicFramePr>
        <p:xfrm>
          <a:off x="5980402" y="1947234"/>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k</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25" name="Rectangle 24"/>
          <p:cNvSpPr/>
          <p:nvPr/>
        </p:nvSpPr>
        <p:spPr>
          <a:xfrm>
            <a:off x="3651480" y="138869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spTree>
    <p:extLst>
      <p:ext uri="{BB962C8B-B14F-4D97-AF65-F5344CB8AC3E}">
        <p14:creationId xmlns:p14="http://schemas.microsoft.com/office/powerpoint/2010/main" val="214622287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ball</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bawl</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berry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bury</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brake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break</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fair</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fare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mail</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male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5262899"/>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Homophones: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81161472"/>
              </p:ext>
            </p:extLst>
          </p:nvPr>
        </p:nvGraphicFramePr>
        <p:xfrm>
          <a:off x="5946438" y="4422570"/>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y</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y</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81969476"/>
              </p:ext>
            </p:extLst>
          </p:nvPr>
        </p:nvGraphicFramePr>
        <p:xfrm>
          <a:off x="3610832" y="1946432"/>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l</a:t>
                      </a:r>
                    </a:p>
                  </a:txBody>
                  <a:tcPr/>
                </a:tc>
                <a:tc>
                  <a:txBody>
                    <a:bodyPr/>
                    <a:lstStyle/>
                    <a:p>
                      <a:pPr algn="ctr"/>
                      <a:r>
                        <a:rPr lang="en-GB" sz="2400" b="0" i="0">
                          <a:latin typeface="OpenDyslexicAlta" pitchFamily="2" charset="77"/>
                          <a:ea typeface="OpenDyslexic" charset="0"/>
                          <a:cs typeface="OpenDyslexic" charset="0"/>
                        </a:rPr>
                        <a:t>l</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822422257"/>
              </p:ext>
            </p:extLst>
          </p:nvPr>
        </p:nvGraphicFramePr>
        <p:xfrm>
          <a:off x="8864281" y="1946432"/>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l</a:t>
                      </a:r>
                    </a:p>
                  </a:txBody>
                  <a:tcPr/>
                </a:tc>
                <a:tc>
                  <a:txBody>
                    <a:bodyPr/>
                    <a:lstStyle/>
                    <a:p>
                      <a:pPr algn="ctr"/>
                      <a:r>
                        <a:rPr lang="en-GB" sz="2400" b="0" i="0">
                          <a:latin typeface="OpenDyslexicAlta" pitchFamily="2" charset="77"/>
                          <a:ea typeface="OpenDyslexic" charset="0"/>
                          <a:cs typeface="OpenDyslexic" charset="0"/>
                        </a:rPr>
                        <a:t>w</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w</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50484740"/>
              </p:ext>
            </p:extLst>
          </p:nvPr>
        </p:nvGraphicFramePr>
        <p:xfrm>
          <a:off x="8741393" y="320604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y</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y</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21003552"/>
              </p:ext>
            </p:extLst>
          </p:nvPr>
        </p:nvGraphicFramePr>
        <p:xfrm>
          <a:off x="6397851" y="321199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f</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100986939"/>
              </p:ext>
            </p:extLst>
          </p:nvPr>
        </p:nvGraphicFramePr>
        <p:xfrm>
          <a:off x="3639630" y="4422570"/>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f</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254556781"/>
              </p:ext>
            </p:extLst>
          </p:nvPr>
        </p:nvGraphicFramePr>
        <p:xfrm>
          <a:off x="8741393" y="4434452"/>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l</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m</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m</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08391130"/>
              </p:ext>
            </p:extLst>
          </p:nvPr>
        </p:nvGraphicFramePr>
        <p:xfrm>
          <a:off x="3651480" y="5630659"/>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l</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m</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747977546"/>
              </p:ext>
            </p:extLst>
          </p:nvPr>
        </p:nvGraphicFramePr>
        <p:xfrm>
          <a:off x="3624560" y="3211990"/>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k</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k</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7149285"/>
              </p:ext>
            </p:extLst>
          </p:nvPr>
        </p:nvGraphicFramePr>
        <p:xfrm>
          <a:off x="5980402" y="1947234"/>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b</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k</a:t>
                      </a:r>
                    </a:p>
                  </a:txBody>
                  <a:tcPr/>
                </a:tc>
                <a:tc>
                  <a:txBody>
                    <a:bodyPr/>
                    <a:lstStyle/>
                    <a:p>
                      <a:pPr algn="ctr"/>
                      <a:r>
                        <a:rPr lang="en-GB" sz="2400" b="0" i="0" dirty="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k</a:t>
                      </a:r>
                    </a:p>
                  </a:txBody>
                  <a:tcPr/>
                </a:tc>
                <a:extLst>
                  <a:ext uri="{0D108BD9-81ED-4DB2-BD59-A6C34878D82A}">
                    <a16:rowId xmlns:a16="http://schemas.microsoft.com/office/drawing/2014/main" val="10001"/>
                  </a:ext>
                </a:extLst>
              </a:tr>
            </a:tbl>
          </a:graphicData>
        </a:graphic>
      </p:graphicFrame>
      <p:sp>
        <p:nvSpPr>
          <p:cNvPr id="25" name="Rectangle 24"/>
          <p:cNvSpPr/>
          <p:nvPr/>
        </p:nvSpPr>
        <p:spPr>
          <a:xfrm>
            <a:off x="3651480" y="1388695"/>
            <a:ext cx="7549978" cy="369332"/>
          </a:xfrm>
          <a:prstGeom prst="rect">
            <a:avLst/>
          </a:prstGeom>
        </p:spPr>
        <p:txBody>
          <a:bodyPr wrap="square">
            <a:spAutoFit/>
          </a:bodyPr>
          <a:lstStyle/>
          <a:p>
            <a:pPr algn="ctr"/>
            <a:r>
              <a:rPr lang="en-GB" dirty="0">
                <a:latin typeface="OpenDyslexicAlta" pitchFamily="2" charset="77"/>
                <a:ea typeface="OpenDyslexic" charset="0"/>
                <a:cs typeface="OpenDyslexic" charset="0"/>
              </a:rPr>
              <a:t>Find and unscramble your spellings in the grids.</a:t>
            </a:r>
          </a:p>
        </p:txBody>
      </p:sp>
    </p:spTree>
    <p:extLst>
      <p:ext uri="{BB962C8B-B14F-4D97-AF65-F5344CB8AC3E}">
        <p14:creationId xmlns:p14="http://schemas.microsoft.com/office/powerpoint/2010/main" val="45082178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30</a:t>
            </a:r>
          </a:p>
        </p:txBody>
      </p:sp>
    </p:spTree>
    <p:extLst>
      <p:ext uri="{BB962C8B-B14F-4D97-AF65-F5344CB8AC3E}">
        <p14:creationId xmlns:p14="http://schemas.microsoft.com/office/powerpoint/2010/main" val="426834992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30</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solidFill>
                <a:srgbClr val="FF3860"/>
              </a:solidFill>
            </a:endParaRPr>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900493341"/>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breathe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consider</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eight</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guard</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heard</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peculiar</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quarter</a:t>
                      </a:r>
                    </a:p>
                  </a:txBody>
                  <a:tcPr/>
                </a:tc>
                <a:extLst>
                  <a:ext uri="{0D108BD9-81ED-4DB2-BD59-A6C34878D82A}">
                    <a16:rowId xmlns:a16="http://schemas.microsoft.com/office/drawing/2014/main" val="615534220"/>
                  </a:ext>
                </a:extLst>
              </a:tr>
            </a:tbl>
          </a:graphicData>
        </a:graphic>
      </p:graphicFrame>
      <p:sp>
        <p:nvSpPr>
          <p:cNvPr id="5" name="Rectangle 4"/>
          <p:cNvSpPr/>
          <p:nvPr/>
        </p:nvSpPr>
        <p:spPr>
          <a:xfrm>
            <a:off x="3467099" y="1554366"/>
            <a:ext cx="8056845" cy="923330"/>
          </a:xfrm>
          <a:prstGeom prst="rect">
            <a:avLst/>
          </a:prstGeom>
        </p:spPr>
        <p:txBody>
          <a:bodyPr wrap="square">
            <a:spAutoFit/>
          </a:bodyPr>
          <a:lstStyle/>
          <a:p>
            <a:pPr algn="ctr"/>
            <a:r>
              <a:rPr lang="en-GB" u="sng" dirty="0">
                <a:latin typeface="OpenDyslexicAlta" pitchFamily="2" charset="77"/>
                <a:ea typeface="OpenDyslexic" charset="0"/>
                <a:cs typeface="OpenDyslexic" charset="0"/>
              </a:rPr>
              <a:t>Challenge Week </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126252818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6965113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419007872"/>
                    </a:ext>
                  </a:extLst>
                </a:gridCol>
                <a:gridCol w="1858433">
                  <a:extLst>
                    <a:ext uri="{9D8B030D-6E8A-4147-A177-3AD203B41FA5}">
                      <a16:colId xmlns:a16="http://schemas.microsoft.com/office/drawing/2014/main" val="2490196894"/>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accidentally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breathe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century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consider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eight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guard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heard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peculiar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possible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quarter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297452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endParaRPr lang="en-GB" sz="1400" b="1" baseline="0" dirty="0">
                        <a:solidFill>
                          <a:srgbClr val="FF0000"/>
                        </a:solidFill>
                      </a:endParaRPr>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07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379861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14477" y="1396998"/>
          <a:ext cx="5529523" cy="5165930"/>
        </p:xfrm>
        <a:graphic>
          <a:graphicData uri="http://schemas.openxmlformats.org/drawingml/2006/table">
            <a:tbl>
              <a:tblPr firstRow="1" bandRow="1">
                <a:tableStyleId>{5940675A-B579-460E-94D1-54222C63F5DA}</a:tableStyleId>
              </a:tblPr>
              <a:tblGrid>
                <a:gridCol w="423029">
                  <a:extLst>
                    <a:ext uri="{9D8B030D-6E8A-4147-A177-3AD203B41FA5}">
                      <a16:colId xmlns:a16="http://schemas.microsoft.com/office/drawing/2014/main" val="20000"/>
                    </a:ext>
                  </a:extLst>
                </a:gridCol>
                <a:gridCol w="423029">
                  <a:extLst>
                    <a:ext uri="{9D8B030D-6E8A-4147-A177-3AD203B41FA5}">
                      <a16:colId xmlns:a16="http://schemas.microsoft.com/office/drawing/2014/main" val="20001"/>
                    </a:ext>
                  </a:extLst>
                </a:gridCol>
                <a:gridCol w="423029">
                  <a:extLst>
                    <a:ext uri="{9D8B030D-6E8A-4147-A177-3AD203B41FA5}">
                      <a16:colId xmlns:a16="http://schemas.microsoft.com/office/drawing/2014/main" val="20002"/>
                    </a:ext>
                  </a:extLst>
                </a:gridCol>
                <a:gridCol w="423029">
                  <a:extLst>
                    <a:ext uri="{9D8B030D-6E8A-4147-A177-3AD203B41FA5}">
                      <a16:colId xmlns:a16="http://schemas.microsoft.com/office/drawing/2014/main" val="20003"/>
                    </a:ext>
                  </a:extLst>
                </a:gridCol>
                <a:gridCol w="423029">
                  <a:extLst>
                    <a:ext uri="{9D8B030D-6E8A-4147-A177-3AD203B41FA5}">
                      <a16:colId xmlns:a16="http://schemas.microsoft.com/office/drawing/2014/main" val="20004"/>
                    </a:ext>
                  </a:extLst>
                </a:gridCol>
                <a:gridCol w="423029">
                  <a:extLst>
                    <a:ext uri="{9D8B030D-6E8A-4147-A177-3AD203B41FA5}">
                      <a16:colId xmlns:a16="http://schemas.microsoft.com/office/drawing/2014/main" val="20005"/>
                    </a:ext>
                  </a:extLst>
                </a:gridCol>
                <a:gridCol w="423029">
                  <a:extLst>
                    <a:ext uri="{9D8B030D-6E8A-4147-A177-3AD203B41FA5}">
                      <a16:colId xmlns:a16="http://schemas.microsoft.com/office/drawing/2014/main" val="20006"/>
                    </a:ext>
                  </a:extLst>
                </a:gridCol>
                <a:gridCol w="423029">
                  <a:extLst>
                    <a:ext uri="{9D8B030D-6E8A-4147-A177-3AD203B41FA5}">
                      <a16:colId xmlns:a16="http://schemas.microsoft.com/office/drawing/2014/main" val="20007"/>
                    </a:ext>
                  </a:extLst>
                </a:gridCol>
                <a:gridCol w="423029">
                  <a:extLst>
                    <a:ext uri="{9D8B030D-6E8A-4147-A177-3AD203B41FA5}">
                      <a16:colId xmlns:a16="http://schemas.microsoft.com/office/drawing/2014/main" val="20008"/>
                    </a:ext>
                  </a:extLst>
                </a:gridCol>
                <a:gridCol w="423029">
                  <a:extLst>
                    <a:ext uri="{9D8B030D-6E8A-4147-A177-3AD203B41FA5}">
                      <a16:colId xmlns:a16="http://schemas.microsoft.com/office/drawing/2014/main" val="20009"/>
                    </a:ext>
                  </a:extLst>
                </a:gridCol>
                <a:gridCol w="423029">
                  <a:extLst>
                    <a:ext uri="{9D8B030D-6E8A-4147-A177-3AD203B41FA5}">
                      <a16:colId xmlns:a16="http://schemas.microsoft.com/office/drawing/2014/main" val="20010"/>
                    </a:ext>
                  </a:extLst>
                </a:gridCol>
                <a:gridCol w="423029">
                  <a:extLst>
                    <a:ext uri="{9D8B030D-6E8A-4147-A177-3AD203B41FA5}">
                      <a16:colId xmlns:a16="http://schemas.microsoft.com/office/drawing/2014/main" val="20011"/>
                    </a:ext>
                  </a:extLst>
                </a:gridCol>
                <a:gridCol w="453175">
                  <a:extLst>
                    <a:ext uri="{9D8B030D-6E8A-4147-A177-3AD203B41FA5}">
                      <a16:colId xmlns:a16="http://schemas.microsoft.com/office/drawing/2014/main" val="20012"/>
                    </a:ext>
                  </a:extLst>
                </a:gridCol>
              </a:tblGrid>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0"/>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d</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g</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2"/>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3"/>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t</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4"/>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5"/>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b</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6"/>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i</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7"/>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8"/>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9"/>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9324869" y="1961936"/>
            <a:ext cx="2411605" cy="1938992"/>
          </a:xfrm>
          <a:prstGeom prst="rect">
            <a:avLst/>
          </a:prstGeom>
          <a:no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Use your spellings, and the letters in the crossword, to work out the missing words. </a:t>
            </a:r>
          </a:p>
        </p:txBody>
      </p:sp>
    </p:spTree>
    <p:extLst>
      <p:ext uri="{BB962C8B-B14F-4D97-AF65-F5344CB8AC3E}">
        <p14:creationId xmlns:p14="http://schemas.microsoft.com/office/powerpoint/2010/main" val="193856449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649020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breathe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consider</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eight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guard</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heard</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peculiar</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quarter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15490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8985814"/>
              </p:ext>
            </p:extLst>
          </p:nvPr>
        </p:nvGraphicFramePr>
        <p:xfrm>
          <a:off x="3504539" y="1600196"/>
          <a:ext cx="8442532" cy="5029200"/>
        </p:xfrm>
        <a:graphic>
          <a:graphicData uri="http://schemas.openxmlformats.org/drawingml/2006/table">
            <a:tbl>
              <a:tblPr firstRow="1" bandRow="1">
                <a:tableStyleId>{5940675A-B579-460E-94D1-54222C63F5DA}</a:tableStyleId>
              </a:tblPr>
              <a:tblGrid>
                <a:gridCol w="4221266">
                  <a:extLst>
                    <a:ext uri="{9D8B030D-6E8A-4147-A177-3AD203B41FA5}">
                      <a16:colId xmlns:a16="http://schemas.microsoft.com/office/drawing/2014/main" val="20000"/>
                    </a:ext>
                  </a:extLst>
                </a:gridCol>
                <a:gridCol w="4221266">
                  <a:extLst>
                    <a:ext uri="{9D8B030D-6E8A-4147-A177-3AD203B41FA5}">
                      <a16:colId xmlns:a16="http://schemas.microsoft.com/office/drawing/2014/main" val="20001"/>
                    </a:ext>
                  </a:extLst>
                </a:gridCol>
              </a:tblGrid>
              <a:tr h="838200">
                <a:tc gridSpan="2">
                  <a:txBody>
                    <a:bodyPr/>
                    <a:lstStyle/>
                    <a:p>
                      <a:r>
                        <a:rPr lang="en-GB" sz="1600" b="0" i="0" dirty="0">
                          <a:latin typeface="OpenDyslexicAlta" pitchFamily="2" charset="77"/>
                          <a:ea typeface="OpenDyslexic" charset="0"/>
                          <a:cs typeface="OpenDyslexic" charset="0"/>
                        </a:rPr>
                        <a:t>Cover</a:t>
                      </a:r>
                      <a:r>
                        <a:rPr lang="en-GB" sz="1600" b="0" i="0" baseline="0" dirty="0">
                          <a:latin typeface="OpenDyslexicAlta" pitchFamily="2" charset="77"/>
                          <a:ea typeface="OpenDyslexic" charset="0"/>
                          <a:cs typeface="OpenDyslexic" charset="0"/>
                        </a:rPr>
                        <a:t> your spellings up. Can you work out the missing vowels from each word? If you find it hard, ask someone to read the words.</a:t>
                      </a:r>
                      <a:endParaRPr lang="en-GB" sz="1600" b="0" i="0" dirty="0">
                        <a:latin typeface="OpenDyslexicAlta" pitchFamily="2" charset="77"/>
                        <a:ea typeface="OpenDyslexic" charset="0"/>
                        <a:cs typeface="OpenDyslexic" charset="0"/>
                      </a:endParaRPr>
                    </a:p>
                  </a:txBody>
                  <a:tcP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2400" b="0" i="0" dirty="0">
                          <a:latin typeface="OpenDyslexicAlta" pitchFamily="2" charset="77"/>
                          <a:ea typeface="OpenDyslexic" charset="0"/>
                          <a:cs typeface="OpenDyslexic" charset="0"/>
                        </a:rPr>
                        <a:t>_</a:t>
                      </a:r>
                      <a:r>
                        <a:rPr lang="en-GB" sz="2400" b="0" i="0" baseline="0" dirty="0">
                          <a:latin typeface="OpenDyslexicAlta" pitchFamily="2" charset="77"/>
                          <a:ea typeface="OpenDyslexic" charset="0"/>
                          <a:cs typeface="OpenDyslexic" charset="0"/>
                        </a:rPr>
                        <a:t> </a:t>
                      </a:r>
                      <a:r>
                        <a:rPr lang="en-GB" sz="2400" b="0" i="0" dirty="0">
                          <a:latin typeface="OpenDyslexicAlta" pitchFamily="2" charset="77"/>
                          <a:ea typeface="OpenDyslexic" charset="0"/>
                          <a:cs typeface="OpenDyslexic" charset="0"/>
                        </a:rPr>
                        <a:t>c c _ d _ n t _ l l y </a:t>
                      </a:r>
                    </a:p>
                  </a:txBody>
                  <a:tcPr/>
                </a:tc>
                <a:tc>
                  <a:txBody>
                    <a:bodyPr/>
                    <a:lstStyle/>
                    <a:p>
                      <a:pPr algn="ctr"/>
                      <a:r>
                        <a:rPr lang="en-GB" sz="2800" b="0" i="0" dirty="0">
                          <a:latin typeface="OpenDyslexicAlta" pitchFamily="2" charset="77"/>
                          <a:ea typeface="OpenDyslexic" charset="0"/>
                          <a:cs typeface="OpenDyslexic" charset="0"/>
                        </a:rPr>
                        <a:t>_ _</a:t>
                      </a:r>
                      <a:r>
                        <a:rPr lang="en-GB" sz="2800" b="0" i="0" baseline="0" dirty="0">
                          <a:latin typeface="OpenDyslexicAlta" pitchFamily="2" charset="77"/>
                          <a:ea typeface="OpenDyslexic" charset="0"/>
                          <a:cs typeface="OpenDyslexic" charset="0"/>
                        </a:rPr>
                        <a:t> g h t </a:t>
                      </a:r>
                      <a:endParaRPr lang="en-GB" sz="2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2800" b="0" i="0" dirty="0">
                          <a:latin typeface="OpenDyslexicAlta" pitchFamily="2" charset="77"/>
                          <a:ea typeface="OpenDyslexic" charset="0"/>
                          <a:cs typeface="OpenDyslexic" charset="0"/>
                        </a:rPr>
                        <a:t>c _ n t _ r y</a:t>
                      </a:r>
                    </a:p>
                  </a:txBody>
                  <a:tcPr/>
                </a:tc>
                <a:tc>
                  <a:txBody>
                    <a:bodyPr/>
                    <a:lstStyle/>
                    <a:p>
                      <a:pPr algn="ctr"/>
                      <a:r>
                        <a:rPr lang="en-GB" sz="2800" b="0" i="0" baseline="0" dirty="0">
                          <a:latin typeface="OpenDyslexicAlta" pitchFamily="2" charset="77"/>
                          <a:ea typeface="OpenDyslexic" charset="0"/>
                          <a:cs typeface="OpenDyslexic" charset="0"/>
                        </a:rPr>
                        <a:t>b r _ _ t h _</a:t>
                      </a:r>
                      <a:endParaRPr lang="en-GB" sz="2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2800" b="0" i="0" dirty="0">
                          <a:latin typeface="OpenDyslexicAlta" pitchFamily="2" charset="77"/>
                          <a:ea typeface="OpenDyslexic" charset="0"/>
                          <a:cs typeface="OpenDyslexic" charset="0"/>
                        </a:rPr>
                        <a:t>c _</a:t>
                      </a:r>
                      <a:r>
                        <a:rPr lang="en-GB" sz="2800" b="0" i="0" baseline="0" dirty="0">
                          <a:latin typeface="OpenDyslexicAlta" pitchFamily="2" charset="77"/>
                          <a:ea typeface="OpenDyslexic" charset="0"/>
                          <a:cs typeface="OpenDyslexic" charset="0"/>
                        </a:rPr>
                        <a:t> n s _ d _ r</a:t>
                      </a:r>
                      <a:endParaRPr lang="en-GB" sz="2800" b="0" i="0" dirty="0">
                        <a:latin typeface="OpenDyslexicAlta" pitchFamily="2" charset="77"/>
                        <a:ea typeface="OpenDyslexic" charset="0"/>
                        <a:cs typeface="OpenDyslexic" charset="0"/>
                      </a:endParaRPr>
                    </a:p>
                  </a:txBody>
                  <a:tcPr/>
                </a:tc>
                <a:tc>
                  <a:txBody>
                    <a:bodyPr/>
                    <a:lstStyle/>
                    <a:p>
                      <a:pPr algn="ctr"/>
                      <a:r>
                        <a:rPr lang="en-GB" sz="2800" b="0" i="0" dirty="0">
                          <a:latin typeface="OpenDyslexicAlta" pitchFamily="2" charset="77"/>
                          <a:ea typeface="OpenDyslexic" charset="0"/>
                          <a:cs typeface="OpenDyslexic" charset="0"/>
                        </a:rPr>
                        <a:t>h _ _</a:t>
                      </a:r>
                      <a:r>
                        <a:rPr lang="en-GB" sz="2800" b="0" i="0" baseline="0" dirty="0">
                          <a:latin typeface="OpenDyslexicAlta" pitchFamily="2" charset="77"/>
                          <a:ea typeface="OpenDyslexic" charset="0"/>
                          <a:cs typeface="OpenDyslexic" charset="0"/>
                        </a:rPr>
                        <a:t> r d</a:t>
                      </a:r>
                      <a:endParaRPr lang="en-GB" sz="2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2800" b="0" i="0" baseline="0" dirty="0">
                          <a:latin typeface="OpenDyslexicAlta" pitchFamily="2" charset="77"/>
                          <a:ea typeface="OpenDyslexic" charset="0"/>
                          <a:cs typeface="OpenDyslexic" charset="0"/>
                        </a:rPr>
                        <a:t>p _ c _ l _ a r</a:t>
                      </a:r>
                      <a:endParaRPr lang="en-GB" sz="2800" b="0" i="0" dirty="0">
                        <a:latin typeface="OpenDyslexicAlta" pitchFamily="2" charset="77"/>
                        <a:ea typeface="OpenDyslexic" charset="0"/>
                        <a:cs typeface="OpenDyslexic" charset="0"/>
                      </a:endParaRPr>
                    </a:p>
                  </a:txBody>
                  <a:tcPr/>
                </a:tc>
                <a:tc>
                  <a:txBody>
                    <a:bodyPr/>
                    <a:lstStyle/>
                    <a:p>
                      <a:pPr algn="ctr"/>
                      <a:r>
                        <a:rPr lang="en-GB" sz="2800" b="0" i="0" dirty="0">
                          <a:latin typeface="OpenDyslexicAlta" pitchFamily="2" charset="77"/>
                          <a:ea typeface="OpenDyslexic" charset="0"/>
                          <a:cs typeface="OpenDyslexic" charset="0"/>
                        </a:rPr>
                        <a:t>g _ _ r d </a:t>
                      </a:r>
                    </a:p>
                  </a:txBody>
                  <a:tcPr/>
                </a:tc>
                <a:extLst>
                  <a:ext uri="{0D108BD9-81ED-4DB2-BD59-A6C34878D82A}">
                    <a16:rowId xmlns:a16="http://schemas.microsoft.com/office/drawing/2014/main" val="10004"/>
                  </a:ext>
                </a:extLst>
              </a:tr>
              <a:tr h="838200">
                <a:tc>
                  <a:txBody>
                    <a:bodyPr/>
                    <a:lstStyle/>
                    <a:p>
                      <a:pPr algn="ctr"/>
                      <a:r>
                        <a:rPr lang="en-GB" sz="2800" b="0" i="0" dirty="0">
                          <a:latin typeface="OpenDyslexicAlta" pitchFamily="2" charset="77"/>
                          <a:ea typeface="OpenDyslexic" charset="0"/>
                          <a:cs typeface="OpenDyslexic" charset="0"/>
                        </a:rPr>
                        <a:t>p _ s s _ b l _</a:t>
                      </a:r>
                    </a:p>
                  </a:txBody>
                  <a:tcPr/>
                </a:tc>
                <a:tc>
                  <a:txBody>
                    <a:bodyPr/>
                    <a:lstStyle/>
                    <a:p>
                      <a:pPr algn="ctr"/>
                      <a:r>
                        <a:rPr lang="en-GB" sz="2800" b="0" i="0" dirty="0">
                          <a:latin typeface="OpenDyslexicAlta" pitchFamily="2" charset="77"/>
                          <a:ea typeface="OpenDyslexic" charset="0"/>
                          <a:cs typeface="OpenDyslexic" charset="0"/>
                        </a:rPr>
                        <a:t>q</a:t>
                      </a:r>
                      <a:r>
                        <a:rPr lang="en-GB" sz="2800" b="0" i="0" baseline="0" dirty="0">
                          <a:latin typeface="OpenDyslexicAlta" pitchFamily="2" charset="77"/>
                          <a:ea typeface="OpenDyslexic" charset="0"/>
                          <a:cs typeface="OpenDyslexic" charset="0"/>
                        </a:rPr>
                        <a:t> _ _ r t _ r</a:t>
                      </a:r>
                      <a:endParaRPr lang="en-GB" sz="2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10879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accidentally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breathe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consider</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eight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guard</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heard</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peculiar</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possible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quarter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8023767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64063542"/>
              </p:ext>
            </p:extLst>
          </p:nvPr>
        </p:nvGraphicFramePr>
        <p:xfrm>
          <a:off x="3504539" y="1600196"/>
          <a:ext cx="8442532" cy="5029200"/>
        </p:xfrm>
        <a:graphic>
          <a:graphicData uri="http://schemas.openxmlformats.org/drawingml/2006/table">
            <a:tbl>
              <a:tblPr firstRow="1" bandRow="1">
                <a:tableStyleId>{5940675A-B579-460E-94D1-54222C63F5DA}</a:tableStyleId>
              </a:tblPr>
              <a:tblGrid>
                <a:gridCol w="4221266">
                  <a:extLst>
                    <a:ext uri="{9D8B030D-6E8A-4147-A177-3AD203B41FA5}">
                      <a16:colId xmlns:a16="http://schemas.microsoft.com/office/drawing/2014/main" val="20000"/>
                    </a:ext>
                  </a:extLst>
                </a:gridCol>
                <a:gridCol w="4221266">
                  <a:extLst>
                    <a:ext uri="{9D8B030D-6E8A-4147-A177-3AD203B41FA5}">
                      <a16:colId xmlns:a16="http://schemas.microsoft.com/office/drawing/2014/main" val="20001"/>
                    </a:ext>
                  </a:extLst>
                </a:gridCol>
              </a:tblGrid>
              <a:tr h="838200">
                <a:tc gridSpan="2">
                  <a:txBody>
                    <a:bodyPr/>
                    <a:lstStyle/>
                    <a:p>
                      <a:r>
                        <a:rPr lang="en-GB" sz="1600" b="0" i="0" dirty="0">
                          <a:latin typeface="OpenDyslexicAlta" pitchFamily="2" charset="77"/>
                          <a:ea typeface="OpenDyslexic" charset="0"/>
                          <a:cs typeface="OpenDyslexic" charset="0"/>
                        </a:rPr>
                        <a:t>Cover</a:t>
                      </a:r>
                      <a:r>
                        <a:rPr lang="en-GB" sz="1600" b="0" i="0" baseline="0" dirty="0">
                          <a:latin typeface="OpenDyslexicAlta" pitchFamily="2" charset="77"/>
                          <a:ea typeface="OpenDyslexic" charset="0"/>
                          <a:cs typeface="OpenDyslexic" charset="0"/>
                        </a:rPr>
                        <a:t> your spellings up. Can you work out the missing vowels from each word? If you find it hard, ask someone to read the words.</a:t>
                      </a:r>
                      <a:endParaRPr lang="en-GB" sz="1600" b="0" i="0" dirty="0">
                        <a:latin typeface="OpenDyslexicAlta" pitchFamily="2" charset="77"/>
                        <a:ea typeface="OpenDyslexic" charset="0"/>
                        <a:cs typeface="OpenDyslexic" charset="0"/>
                      </a:endParaRPr>
                    </a:p>
                  </a:txBody>
                  <a:tcP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2400" b="0" i="0" u="sng" dirty="0">
                          <a:solidFill>
                            <a:srgbClr val="FF3860"/>
                          </a:solidFill>
                          <a:latin typeface="OpenDyslexicAlta" pitchFamily="2" charset="77"/>
                          <a:ea typeface="OpenDyslexic" charset="0"/>
                          <a:cs typeface="OpenDyslexic" charset="0"/>
                        </a:rPr>
                        <a:t>a</a:t>
                      </a:r>
                      <a:r>
                        <a:rPr lang="en-GB" sz="2400" b="0" i="0" baseline="0" dirty="0">
                          <a:latin typeface="OpenDyslexicAlta" pitchFamily="2" charset="77"/>
                          <a:ea typeface="OpenDyslexic" charset="0"/>
                          <a:cs typeface="OpenDyslexic" charset="0"/>
                        </a:rPr>
                        <a:t> </a:t>
                      </a:r>
                      <a:r>
                        <a:rPr lang="en-GB" sz="2400" b="0" i="0" dirty="0">
                          <a:latin typeface="OpenDyslexicAlta" pitchFamily="2" charset="77"/>
                          <a:ea typeface="OpenDyslexic" charset="0"/>
                          <a:cs typeface="OpenDyslexic" charset="0"/>
                        </a:rPr>
                        <a:t>c c </a:t>
                      </a:r>
                      <a:r>
                        <a:rPr lang="en-GB" sz="2400" b="0" i="0" u="sng" dirty="0" err="1">
                          <a:solidFill>
                            <a:srgbClr val="FF3860"/>
                          </a:solidFill>
                          <a:latin typeface="OpenDyslexicAlta" pitchFamily="2" charset="77"/>
                          <a:ea typeface="OpenDyslexic" charset="0"/>
                          <a:cs typeface="OpenDyslexic" charset="0"/>
                        </a:rPr>
                        <a:t>i</a:t>
                      </a:r>
                      <a:r>
                        <a:rPr lang="en-GB" sz="2400" b="0" i="0" dirty="0">
                          <a:latin typeface="OpenDyslexicAlta" pitchFamily="2" charset="77"/>
                          <a:ea typeface="OpenDyslexic" charset="0"/>
                          <a:cs typeface="OpenDyslexic" charset="0"/>
                        </a:rPr>
                        <a:t> d </a:t>
                      </a:r>
                      <a:r>
                        <a:rPr lang="en-GB" sz="2400" b="0" i="0" u="sng" dirty="0">
                          <a:solidFill>
                            <a:srgbClr val="FF3860"/>
                          </a:solidFill>
                          <a:latin typeface="OpenDyslexicAlta" pitchFamily="2" charset="77"/>
                          <a:ea typeface="OpenDyslexic" charset="0"/>
                          <a:cs typeface="OpenDyslexic" charset="0"/>
                        </a:rPr>
                        <a:t>e</a:t>
                      </a:r>
                      <a:r>
                        <a:rPr lang="en-GB" sz="2400" b="0" i="0" dirty="0">
                          <a:latin typeface="OpenDyslexicAlta" pitchFamily="2" charset="77"/>
                          <a:ea typeface="OpenDyslexic" charset="0"/>
                          <a:cs typeface="OpenDyslexic" charset="0"/>
                        </a:rPr>
                        <a:t> n t </a:t>
                      </a:r>
                      <a:r>
                        <a:rPr lang="en-GB" sz="2400" b="0" i="0" u="sng" dirty="0">
                          <a:solidFill>
                            <a:srgbClr val="FF3860"/>
                          </a:solidFill>
                          <a:latin typeface="OpenDyslexicAlta" pitchFamily="2" charset="77"/>
                          <a:ea typeface="OpenDyslexic" charset="0"/>
                          <a:cs typeface="OpenDyslexic" charset="0"/>
                        </a:rPr>
                        <a:t>a</a:t>
                      </a:r>
                      <a:r>
                        <a:rPr lang="en-GB" sz="2400" b="0" i="0" dirty="0">
                          <a:latin typeface="OpenDyslexicAlta" pitchFamily="2" charset="77"/>
                          <a:ea typeface="OpenDyslexic" charset="0"/>
                          <a:cs typeface="OpenDyslexic" charset="0"/>
                        </a:rPr>
                        <a:t> l l y </a:t>
                      </a:r>
                    </a:p>
                  </a:txBody>
                  <a:tcPr/>
                </a:tc>
                <a:tc>
                  <a:txBody>
                    <a:bodyPr/>
                    <a:lstStyle/>
                    <a:p>
                      <a:pPr algn="ctr"/>
                      <a:r>
                        <a:rPr lang="en-GB" sz="2400" b="0" i="0" u="sng" dirty="0">
                          <a:solidFill>
                            <a:srgbClr val="FF3860"/>
                          </a:solidFill>
                          <a:latin typeface="OpenDyslexicAlta" pitchFamily="2" charset="77"/>
                          <a:ea typeface="OpenDyslexic" charset="0"/>
                          <a:cs typeface="OpenDyslexic" charset="0"/>
                        </a:rPr>
                        <a:t>e</a:t>
                      </a:r>
                      <a:r>
                        <a:rPr lang="en-GB" sz="2400" b="0" i="0" dirty="0">
                          <a:latin typeface="OpenDyslexicAlta" pitchFamily="2" charset="77"/>
                          <a:ea typeface="OpenDyslexic" charset="0"/>
                          <a:cs typeface="OpenDyslexic" charset="0"/>
                        </a:rPr>
                        <a:t> </a:t>
                      </a:r>
                      <a:r>
                        <a:rPr lang="en-GB" sz="2400" b="0" i="0" u="sng" dirty="0" err="1">
                          <a:solidFill>
                            <a:srgbClr val="FF3860"/>
                          </a:solidFill>
                          <a:latin typeface="OpenDyslexicAlta" pitchFamily="2" charset="77"/>
                          <a:ea typeface="OpenDyslexic" charset="0"/>
                          <a:cs typeface="OpenDyslexic" charset="0"/>
                        </a:rPr>
                        <a:t>i</a:t>
                      </a:r>
                      <a:r>
                        <a:rPr lang="en-GB" sz="2400" b="0" i="0" baseline="0" dirty="0">
                          <a:latin typeface="OpenDyslexicAlta" pitchFamily="2" charset="77"/>
                          <a:ea typeface="OpenDyslexic" charset="0"/>
                          <a:cs typeface="OpenDyslexic" charset="0"/>
                        </a:rPr>
                        <a:t> g h t </a:t>
                      </a: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2400" b="0" i="0" dirty="0">
                          <a:latin typeface="OpenDyslexicAlta" pitchFamily="2" charset="77"/>
                          <a:ea typeface="OpenDyslexic" charset="0"/>
                          <a:cs typeface="OpenDyslexic" charset="0"/>
                        </a:rPr>
                        <a:t>c </a:t>
                      </a:r>
                      <a:r>
                        <a:rPr lang="en-GB" sz="2400" b="0" i="0" u="sng" dirty="0">
                          <a:solidFill>
                            <a:srgbClr val="FF3860"/>
                          </a:solidFill>
                          <a:latin typeface="OpenDyslexicAlta" pitchFamily="2" charset="77"/>
                          <a:ea typeface="OpenDyslexic" charset="0"/>
                          <a:cs typeface="OpenDyslexic" charset="0"/>
                        </a:rPr>
                        <a:t>e</a:t>
                      </a:r>
                      <a:r>
                        <a:rPr lang="en-GB" sz="2400" b="0" i="0" dirty="0">
                          <a:latin typeface="OpenDyslexicAlta" pitchFamily="2" charset="77"/>
                          <a:ea typeface="OpenDyslexic" charset="0"/>
                          <a:cs typeface="OpenDyslexic" charset="0"/>
                        </a:rPr>
                        <a:t> n t </a:t>
                      </a:r>
                      <a:r>
                        <a:rPr lang="en-GB" sz="2400" b="0" i="0" u="sng" dirty="0">
                          <a:solidFill>
                            <a:srgbClr val="FF3860"/>
                          </a:solidFill>
                          <a:latin typeface="OpenDyslexicAlta" pitchFamily="2" charset="77"/>
                          <a:ea typeface="OpenDyslexic" charset="0"/>
                          <a:cs typeface="OpenDyslexic" charset="0"/>
                        </a:rPr>
                        <a:t>u</a:t>
                      </a:r>
                      <a:r>
                        <a:rPr lang="en-GB" sz="2400" b="0" i="0" dirty="0">
                          <a:latin typeface="OpenDyslexicAlta" pitchFamily="2" charset="77"/>
                          <a:ea typeface="OpenDyslexic" charset="0"/>
                          <a:cs typeface="OpenDyslexic" charset="0"/>
                        </a:rPr>
                        <a:t> r y</a:t>
                      </a:r>
                    </a:p>
                  </a:txBody>
                  <a:tcPr/>
                </a:tc>
                <a:tc>
                  <a:txBody>
                    <a:bodyPr/>
                    <a:lstStyle/>
                    <a:p>
                      <a:pPr algn="ctr"/>
                      <a:r>
                        <a:rPr lang="en-GB" sz="2400" b="0" i="0" baseline="0" dirty="0">
                          <a:latin typeface="OpenDyslexicAlta" pitchFamily="2" charset="77"/>
                          <a:ea typeface="OpenDyslexic" charset="0"/>
                          <a:cs typeface="OpenDyslexic" charset="0"/>
                        </a:rPr>
                        <a:t>b r </a:t>
                      </a:r>
                      <a:r>
                        <a:rPr lang="en-GB" sz="2400" b="0" i="0" u="sng" baseline="0" dirty="0">
                          <a:solidFill>
                            <a:srgbClr val="FF3860"/>
                          </a:solidFill>
                          <a:latin typeface="OpenDyslexicAlta" pitchFamily="2" charset="77"/>
                          <a:ea typeface="OpenDyslexic" charset="0"/>
                          <a:cs typeface="OpenDyslexic" charset="0"/>
                        </a:rPr>
                        <a:t>e</a:t>
                      </a:r>
                      <a:r>
                        <a:rPr lang="en-GB" sz="2400" b="0" i="0" baseline="0" dirty="0">
                          <a:latin typeface="OpenDyslexicAlta" pitchFamily="2" charset="77"/>
                          <a:ea typeface="OpenDyslexic" charset="0"/>
                          <a:cs typeface="OpenDyslexic" charset="0"/>
                        </a:rPr>
                        <a:t> </a:t>
                      </a:r>
                      <a:r>
                        <a:rPr lang="en-GB" sz="2400" b="0" i="0" u="sng" baseline="0" dirty="0">
                          <a:solidFill>
                            <a:srgbClr val="FF3860"/>
                          </a:solidFill>
                          <a:latin typeface="OpenDyslexicAlta" pitchFamily="2" charset="77"/>
                          <a:ea typeface="OpenDyslexic" charset="0"/>
                          <a:cs typeface="OpenDyslexic" charset="0"/>
                        </a:rPr>
                        <a:t>a</a:t>
                      </a:r>
                      <a:r>
                        <a:rPr lang="en-GB" sz="2400" b="0" i="0" baseline="0" dirty="0">
                          <a:latin typeface="OpenDyslexicAlta" pitchFamily="2" charset="77"/>
                          <a:ea typeface="OpenDyslexic" charset="0"/>
                          <a:cs typeface="OpenDyslexic" charset="0"/>
                        </a:rPr>
                        <a:t> t h </a:t>
                      </a:r>
                      <a:r>
                        <a:rPr lang="en-GB" sz="2400" b="0" i="0" u="sng" baseline="0" dirty="0">
                          <a:solidFill>
                            <a:srgbClr val="FF3860"/>
                          </a:solidFill>
                          <a:latin typeface="OpenDyslexicAlta" pitchFamily="2" charset="77"/>
                          <a:ea typeface="OpenDyslexic" charset="0"/>
                          <a:cs typeface="OpenDyslexic" charset="0"/>
                        </a:rPr>
                        <a:t>e</a:t>
                      </a:r>
                      <a:endParaRPr lang="en-GB" sz="2400" b="0" i="0" u="sng"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2400" b="0" i="0" dirty="0">
                          <a:latin typeface="OpenDyslexicAlta" pitchFamily="2" charset="77"/>
                          <a:ea typeface="OpenDyslexic" charset="0"/>
                          <a:cs typeface="OpenDyslexic" charset="0"/>
                        </a:rPr>
                        <a:t>c </a:t>
                      </a:r>
                      <a:r>
                        <a:rPr lang="en-GB" sz="2400" b="0" i="0" u="sng" dirty="0">
                          <a:solidFill>
                            <a:srgbClr val="FF3860"/>
                          </a:solidFill>
                          <a:latin typeface="OpenDyslexicAlta" pitchFamily="2" charset="77"/>
                          <a:ea typeface="OpenDyslexic" charset="0"/>
                          <a:cs typeface="OpenDyslexic" charset="0"/>
                        </a:rPr>
                        <a:t>o</a:t>
                      </a:r>
                      <a:r>
                        <a:rPr lang="en-GB" sz="2400" b="0" i="0" baseline="0" dirty="0">
                          <a:latin typeface="OpenDyslexicAlta" pitchFamily="2" charset="77"/>
                          <a:ea typeface="OpenDyslexic" charset="0"/>
                          <a:cs typeface="OpenDyslexic" charset="0"/>
                        </a:rPr>
                        <a:t> n s </a:t>
                      </a:r>
                      <a:r>
                        <a:rPr lang="en-GB" sz="2400" b="0" i="0" u="sng" baseline="0" dirty="0" err="1">
                          <a:solidFill>
                            <a:srgbClr val="FF3860"/>
                          </a:solidFill>
                          <a:latin typeface="OpenDyslexicAlta" pitchFamily="2" charset="77"/>
                          <a:ea typeface="OpenDyslexic" charset="0"/>
                          <a:cs typeface="OpenDyslexic" charset="0"/>
                        </a:rPr>
                        <a:t>i</a:t>
                      </a:r>
                      <a:r>
                        <a:rPr lang="en-GB" sz="2400" b="0" i="0" baseline="0" dirty="0">
                          <a:latin typeface="OpenDyslexicAlta" pitchFamily="2" charset="77"/>
                          <a:ea typeface="OpenDyslexic" charset="0"/>
                          <a:cs typeface="OpenDyslexic" charset="0"/>
                        </a:rPr>
                        <a:t> d </a:t>
                      </a:r>
                      <a:r>
                        <a:rPr lang="en-GB" sz="2400" b="0" i="0" u="sng" baseline="0" dirty="0">
                          <a:solidFill>
                            <a:srgbClr val="FF3860"/>
                          </a:solidFill>
                          <a:latin typeface="OpenDyslexicAlta" pitchFamily="2" charset="77"/>
                          <a:ea typeface="OpenDyslexic" charset="0"/>
                          <a:cs typeface="OpenDyslexic" charset="0"/>
                        </a:rPr>
                        <a:t>e</a:t>
                      </a:r>
                      <a:r>
                        <a:rPr lang="en-GB" sz="2400" b="0" i="0" baseline="0" dirty="0">
                          <a:latin typeface="OpenDyslexicAlta" pitchFamily="2" charset="77"/>
                          <a:ea typeface="OpenDyslexic" charset="0"/>
                          <a:cs typeface="OpenDyslexic" charset="0"/>
                        </a:rPr>
                        <a:t> r</a:t>
                      </a: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h </a:t>
                      </a:r>
                      <a:r>
                        <a:rPr lang="en-GB" sz="2400" b="0" i="0" u="sng" dirty="0">
                          <a:solidFill>
                            <a:srgbClr val="FF3860"/>
                          </a:solidFill>
                          <a:latin typeface="OpenDyslexicAlta" pitchFamily="2" charset="77"/>
                          <a:ea typeface="OpenDyslexic" charset="0"/>
                          <a:cs typeface="OpenDyslexic" charset="0"/>
                        </a:rPr>
                        <a:t>e</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a</a:t>
                      </a:r>
                      <a:r>
                        <a:rPr lang="en-GB" sz="2400" b="0" i="0" baseline="0" dirty="0">
                          <a:latin typeface="OpenDyslexicAlta" pitchFamily="2" charset="77"/>
                          <a:ea typeface="OpenDyslexic" charset="0"/>
                          <a:cs typeface="OpenDyslexic" charset="0"/>
                        </a:rPr>
                        <a:t> r d</a:t>
                      </a: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2400" b="0" i="0" baseline="0" dirty="0">
                          <a:latin typeface="OpenDyslexicAlta" pitchFamily="2" charset="77"/>
                          <a:ea typeface="OpenDyslexic" charset="0"/>
                          <a:cs typeface="OpenDyslexic" charset="0"/>
                        </a:rPr>
                        <a:t>p </a:t>
                      </a:r>
                      <a:r>
                        <a:rPr lang="en-GB" sz="2400" b="0" i="0" u="sng" baseline="0" dirty="0">
                          <a:solidFill>
                            <a:srgbClr val="FF3860"/>
                          </a:solidFill>
                          <a:latin typeface="OpenDyslexicAlta" pitchFamily="2" charset="77"/>
                          <a:ea typeface="OpenDyslexic" charset="0"/>
                          <a:cs typeface="OpenDyslexic" charset="0"/>
                        </a:rPr>
                        <a:t>e</a:t>
                      </a:r>
                      <a:r>
                        <a:rPr lang="en-GB" sz="2400" b="0" i="0" baseline="0" dirty="0">
                          <a:latin typeface="OpenDyslexicAlta" pitchFamily="2" charset="77"/>
                          <a:ea typeface="OpenDyslexic" charset="0"/>
                          <a:cs typeface="OpenDyslexic" charset="0"/>
                        </a:rPr>
                        <a:t> c </a:t>
                      </a:r>
                      <a:r>
                        <a:rPr lang="en-GB" sz="2400" b="0" i="0" u="sng" baseline="0" dirty="0">
                          <a:solidFill>
                            <a:srgbClr val="FF3860"/>
                          </a:solidFill>
                          <a:latin typeface="OpenDyslexicAlta" pitchFamily="2" charset="77"/>
                          <a:ea typeface="OpenDyslexic" charset="0"/>
                          <a:cs typeface="OpenDyslexic" charset="0"/>
                        </a:rPr>
                        <a:t>u</a:t>
                      </a:r>
                      <a:r>
                        <a:rPr lang="en-GB" sz="2400" b="0" i="0" baseline="0" dirty="0">
                          <a:latin typeface="OpenDyslexicAlta" pitchFamily="2" charset="77"/>
                          <a:ea typeface="OpenDyslexic" charset="0"/>
                          <a:cs typeface="OpenDyslexic" charset="0"/>
                        </a:rPr>
                        <a:t> l </a:t>
                      </a:r>
                      <a:r>
                        <a:rPr lang="en-GB" sz="2400" b="0" i="0" u="sng" baseline="0" dirty="0" err="1">
                          <a:solidFill>
                            <a:srgbClr val="FF3860"/>
                          </a:solidFill>
                          <a:latin typeface="OpenDyslexicAlta" pitchFamily="2" charset="77"/>
                          <a:ea typeface="OpenDyslexic" charset="0"/>
                          <a:cs typeface="OpenDyslexic" charset="0"/>
                        </a:rPr>
                        <a:t>i</a:t>
                      </a:r>
                      <a:r>
                        <a:rPr lang="en-GB" sz="2400" b="0" i="0" baseline="0" dirty="0">
                          <a:latin typeface="OpenDyslexicAlta" pitchFamily="2" charset="77"/>
                          <a:ea typeface="OpenDyslexic" charset="0"/>
                          <a:cs typeface="OpenDyslexic" charset="0"/>
                        </a:rPr>
                        <a:t> a r</a:t>
                      </a: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g </a:t>
                      </a:r>
                      <a:r>
                        <a:rPr lang="en-GB" sz="2400" b="0" i="0" u="sng" dirty="0">
                          <a:solidFill>
                            <a:srgbClr val="FF3860"/>
                          </a:solidFill>
                          <a:latin typeface="OpenDyslexicAlta" pitchFamily="2" charset="77"/>
                          <a:ea typeface="OpenDyslexic" charset="0"/>
                          <a:cs typeface="OpenDyslexic" charset="0"/>
                        </a:rPr>
                        <a:t>u</a:t>
                      </a:r>
                      <a:r>
                        <a:rPr lang="en-GB" sz="2400" b="0" i="0" dirty="0">
                          <a:latin typeface="OpenDyslexicAlta" pitchFamily="2" charset="77"/>
                          <a:ea typeface="OpenDyslexic" charset="0"/>
                          <a:cs typeface="OpenDyslexic" charset="0"/>
                        </a:rPr>
                        <a:t> </a:t>
                      </a:r>
                      <a:r>
                        <a:rPr lang="en-GB" sz="2400" b="0" i="0" u="sng" dirty="0">
                          <a:solidFill>
                            <a:srgbClr val="FF3860"/>
                          </a:solidFill>
                          <a:latin typeface="OpenDyslexicAlta" pitchFamily="2" charset="77"/>
                          <a:ea typeface="OpenDyslexic" charset="0"/>
                          <a:cs typeface="OpenDyslexic" charset="0"/>
                        </a:rPr>
                        <a:t>a</a:t>
                      </a:r>
                      <a:r>
                        <a:rPr lang="en-GB" sz="2400" b="0" i="0" dirty="0">
                          <a:latin typeface="OpenDyslexicAlta" pitchFamily="2" charset="77"/>
                          <a:ea typeface="OpenDyslexic" charset="0"/>
                          <a:cs typeface="OpenDyslexic" charset="0"/>
                        </a:rPr>
                        <a:t> r d </a:t>
                      </a:r>
                    </a:p>
                  </a:txBody>
                  <a:tcPr/>
                </a:tc>
                <a:extLst>
                  <a:ext uri="{0D108BD9-81ED-4DB2-BD59-A6C34878D82A}">
                    <a16:rowId xmlns:a16="http://schemas.microsoft.com/office/drawing/2014/main" val="10004"/>
                  </a:ext>
                </a:extLst>
              </a:tr>
              <a:tr h="838200">
                <a:tc>
                  <a:txBody>
                    <a:bodyPr/>
                    <a:lstStyle/>
                    <a:p>
                      <a:pPr algn="ctr"/>
                      <a:r>
                        <a:rPr lang="en-GB" sz="2400" b="0" i="0" dirty="0">
                          <a:latin typeface="OpenDyslexicAlta" pitchFamily="2" charset="77"/>
                          <a:ea typeface="OpenDyslexic" charset="0"/>
                          <a:cs typeface="OpenDyslexic" charset="0"/>
                        </a:rPr>
                        <a:t>p </a:t>
                      </a:r>
                      <a:r>
                        <a:rPr lang="en-GB" sz="2400" b="0" i="0" u="sng" dirty="0">
                          <a:solidFill>
                            <a:srgbClr val="FF3860"/>
                          </a:solidFill>
                          <a:latin typeface="OpenDyslexicAlta" pitchFamily="2" charset="77"/>
                          <a:ea typeface="OpenDyslexic" charset="0"/>
                          <a:cs typeface="OpenDyslexic" charset="0"/>
                        </a:rPr>
                        <a:t>o</a:t>
                      </a:r>
                      <a:r>
                        <a:rPr lang="en-GB" sz="2400" b="0" i="0" dirty="0">
                          <a:latin typeface="OpenDyslexicAlta" pitchFamily="2" charset="77"/>
                          <a:ea typeface="OpenDyslexic" charset="0"/>
                          <a:cs typeface="OpenDyslexic" charset="0"/>
                        </a:rPr>
                        <a:t> s s </a:t>
                      </a:r>
                      <a:r>
                        <a:rPr lang="en-GB" sz="2400" b="0" i="0" u="sng" dirty="0" err="1">
                          <a:solidFill>
                            <a:srgbClr val="FF3860"/>
                          </a:solidFill>
                          <a:latin typeface="OpenDyslexicAlta" pitchFamily="2" charset="77"/>
                          <a:ea typeface="OpenDyslexic" charset="0"/>
                          <a:cs typeface="OpenDyslexic" charset="0"/>
                        </a:rPr>
                        <a:t>i</a:t>
                      </a:r>
                      <a:r>
                        <a:rPr lang="en-GB" sz="2400" b="0" i="0" dirty="0">
                          <a:latin typeface="OpenDyslexicAlta" pitchFamily="2" charset="77"/>
                          <a:ea typeface="OpenDyslexic" charset="0"/>
                          <a:cs typeface="OpenDyslexic" charset="0"/>
                        </a:rPr>
                        <a:t> b l </a:t>
                      </a:r>
                      <a:r>
                        <a:rPr lang="en-GB" sz="2400" b="0" i="0" u="sng"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q</a:t>
                      </a:r>
                      <a:r>
                        <a:rPr lang="en-GB" sz="2400" b="0" i="0" baseline="0" dirty="0">
                          <a:latin typeface="OpenDyslexicAlta" pitchFamily="2" charset="77"/>
                          <a:ea typeface="OpenDyslexic" charset="0"/>
                          <a:cs typeface="OpenDyslexic" charset="0"/>
                        </a:rPr>
                        <a:t> </a:t>
                      </a:r>
                      <a:r>
                        <a:rPr lang="en-GB" sz="2400" b="0" i="0" u="sng" baseline="0" dirty="0">
                          <a:solidFill>
                            <a:srgbClr val="FF3860"/>
                          </a:solidFill>
                          <a:latin typeface="OpenDyslexicAlta" pitchFamily="2" charset="77"/>
                          <a:ea typeface="OpenDyslexic" charset="0"/>
                          <a:cs typeface="OpenDyslexic" charset="0"/>
                        </a:rPr>
                        <a:t>u</a:t>
                      </a:r>
                      <a:r>
                        <a:rPr lang="en-GB" sz="2400" b="0" i="0" baseline="0" dirty="0">
                          <a:latin typeface="OpenDyslexicAlta" pitchFamily="2" charset="77"/>
                          <a:ea typeface="OpenDyslexic" charset="0"/>
                          <a:cs typeface="OpenDyslexic" charset="0"/>
                        </a:rPr>
                        <a:t> </a:t>
                      </a:r>
                      <a:r>
                        <a:rPr lang="en-GB" sz="2400" b="0" i="0" u="sng" baseline="0" dirty="0">
                          <a:solidFill>
                            <a:srgbClr val="FF3860"/>
                          </a:solidFill>
                          <a:latin typeface="OpenDyslexicAlta" pitchFamily="2" charset="77"/>
                          <a:ea typeface="OpenDyslexic" charset="0"/>
                          <a:cs typeface="OpenDyslexic" charset="0"/>
                        </a:rPr>
                        <a:t>a</a:t>
                      </a:r>
                      <a:r>
                        <a:rPr lang="en-GB" sz="2400" b="0" i="0" baseline="0" dirty="0">
                          <a:latin typeface="OpenDyslexicAlta" pitchFamily="2" charset="77"/>
                          <a:ea typeface="OpenDyslexic" charset="0"/>
                          <a:cs typeface="OpenDyslexic" charset="0"/>
                        </a:rPr>
                        <a:t> r t </a:t>
                      </a:r>
                      <a:r>
                        <a:rPr lang="en-GB" sz="2400" b="0" i="0" u="sng" baseline="0" dirty="0">
                          <a:solidFill>
                            <a:srgbClr val="FF3860"/>
                          </a:solidFill>
                          <a:latin typeface="OpenDyslexicAlta" pitchFamily="2" charset="77"/>
                          <a:ea typeface="OpenDyslexic" charset="0"/>
                          <a:cs typeface="OpenDyslexic" charset="0"/>
                        </a:rPr>
                        <a:t>e</a:t>
                      </a:r>
                      <a:r>
                        <a:rPr lang="en-GB" sz="2400" b="0" i="0" baseline="0" dirty="0">
                          <a:latin typeface="OpenDyslexicAlta" pitchFamily="2" charset="77"/>
                          <a:ea typeface="OpenDyslexic" charset="0"/>
                          <a:cs typeface="OpenDyslexic" charset="0"/>
                        </a:rPr>
                        <a:t> r</a:t>
                      </a: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239571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suffix ‘–</a:t>
            </a:r>
            <a:r>
              <a:rPr lang="en-GB" dirty="0" err="1"/>
              <a:t>sion</a:t>
            </a:r>
            <a:r>
              <a:rPr lang="en-GB" dirty="0"/>
              <a:t>’ pronounced /</a:t>
            </a:r>
            <a:r>
              <a:rPr lang="en-GB" dirty="0" err="1"/>
              <a:t>ʒən</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31</a:t>
            </a:r>
          </a:p>
        </p:txBody>
      </p:sp>
    </p:spTree>
    <p:extLst>
      <p:ext uri="{BB962C8B-B14F-4D97-AF65-F5344CB8AC3E}">
        <p14:creationId xmlns:p14="http://schemas.microsoft.com/office/powerpoint/2010/main" val="218575619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31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sion</a:t>
            </a:r>
            <a:r>
              <a:rPr lang="en-GB" dirty="0"/>
              <a:t>’ pronounced /</a:t>
            </a:r>
            <a:r>
              <a:rPr lang="en-GB" dirty="0" err="1"/>
              <a:t>ʒən</a:t>
            </a:r>
            <a:r>
              <a:rPr lang="en-GB" dirty="0"/>
              <a:t>/</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r>
              <a:rPr lang="en-GB" dirty="0"/>
              <a:t>division</a:t>
            </a:r>
          </a:p>
          <a:p>
            <a:pPr fontAlgn="t"/>
            <a:r>
              <a:rPr lang="en-GB" dirty="0"/>
              <a:t>invasion</a:t>
            </a:r>
          </a:p>
          <a:p>
            <a:pPr fontAlgn="t"/>
            <a:r>
              <a:rPr lang="en-GB" dirty="0"/>
              <a:t>confusion</a:t>
            </a:r>
          </a:p>
          <a:p>
            <a:pPr fontAlgn="t"/>
            <a:r>
              <a:rPr lang="en-GB" dirty="0"/>
              <a:t>decision</a:t>
            </a:r>
          </a:p>
          <a:p>
            <a:pPr fontAlgn="t"/>
            <a:r>
              <a:rPr lang="en-GB" dirty="0"/>
              <a:t>collision</a:t>
            </a:r>
          </a:p>
          <a:p>
            <a:pPr fontAlgn="t"/>
            <a:r>
              <a:rPr lang="en-GB" dirty="0"/>
              <a:t>television</a:t>
            </a:r>
          </a:p>
          <a:p>
            <a:pPr fontAlgn="t"/>
            <a:r>
              <a:rPr lang="en-GB" dirty="0"/>
              <a:t>erosion</a:t>
            </a:r>
          </a:p>
          <a:p>
            <a:pPr fontAlgn="t"/>
            <a:r>
              <a:rPr lang="en-GB" dirty="0"/>
              <a:t>vision</a:t>
            </a:r>
          </a:p>
          <a:p>
            <a:pPr fontAlgn="t"/>
            <a:r>
              <a:rPr lang="en-GB" dirty="0"/>
              <a:t>fusion</a:t>
            </a:r>
          </a:p>
          <a:p>
            <a:pPr fontAlgn="t"/>
            <a:r>
              <a:rPr lang="en-GB" dirty="0"/>
              <a:t>revision</a:t>
            </a:r>
          </a:p>
        </p:txBody>
      </p:sp>
      <p:graphicFrame>
        <p:nvGraphicFramePr>
          <p:cNvPr id="7" name="Table Placeholder 6">
            <a:extLst>
              <a:ext uri="{FF2B5EF4-FFF2-40B4-BE49-F238E27FC236}">
                <a16:creationId xmlns:a16="http://schemas.microsoft.com/office/drawing/2014/main" id="{C1A9ACFF-8F31-5049-93DE-D0485C76CA92}"/>
              </a:ext>
            </a:extLst>
          </p:cNvPr>
          <p:cNvGraphicFramePr>
            <a:graphicFrameLocks/>
          </p:cNvGraphicFramePr>
          <p:nvPr>
            <p:extLst>
              <p:ext uri="{D42A27DB-BD31-4B8C-83A1-F6EECF244321}">
                <p14:modId xmlns:p14="http://schemas.microsoft.com/office/powerpoint/2010/main" val="3118105115"/>
              </p:ext>
            </p:extLst>
          </p:nvPr>
        </p:nvGraphicFramePr>
        <p:xfrm>
          <a:off x="3429000" y="1311276"/>
          <a:ext cx="8363607" cy="522075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10572">
                <a:tc>
                  <a:txBody>
                    <a:bodyPr/>
                    <a:lstStyle/>
                    <a:p>
                      <a:r>
                        <a:rPr lang="en-GB" sz="1700" b="0" i="0">
                          <a:latin typeface="Muli" pitchFamily="2" charset="77"/>
                        </a:rPr>
                        <a:t>Introduction</a:t>
                      </a:r>
                    </a:p>
                  </a:txBody>
                  <a:tcPr/>
                </a:tc>
                <a:tc>
                  <a:txBody>
                    <a:bodyPr/>
                    <a:lstStyle/>
                    <a:p>
                      <a:r>
                        <a:rPr lang="en-GB" sz="1700" b="0" i="0" dirty="0">
                          <a:latin typeface="Muli" pitchFamily="2" charset="77"/>
                        </a:rPr>
                        <a:t>Ask the children how you pronounce: “</a:t>
                      </a:r>
                      <a:r>
                        <a:rPr lang="en-GB" sz="1700" b="0" i="0" dirty="0" err="1">
                          <a:latin typeface="Muli" pitchFamily="2" charset="77"/>
                        </a:rPr>
                        <a:t>sion</a:t>
                      </a:r>
                      <a:r>
                        <a:rPr lang="en-GB" sz="1700" b="0" i="0" dirty="0">
                          <a:latin typeface="Muli" pitchFamily="2" charset="77"/>
                        </a:rPr>
                        <a:t>”. The words we are learning this week are all pronounced /</a:t>
                      </a:r>
                      <a:r>
                        <a:rPr lang="en-GB" sz="1700" b="0" i="0" dirty="0" err="1">
                          <a:latin typeface="Muli" pitchFamily="2" charset="77"/>
                        </a:rPr>
                        <a:t>ʒən</a:t>
                      </a:r>
                      <a:r>
                        <a:rPr lang="en-GB" sz="1700" b="0" i="0" dirty="0">
                          <a:latin typeface="Muli" pitchFamily="2" charset="77"/>
                        </a:rPr>
                        <a:t>/.</a:t>
                      </a:r>
                    </a:p>
                  </a:txBody>
                  <a:tcPr/>
                </a:tc>
                <a:extLst>
                  <a:ext uri="{0D108BD9-81ED-4DB2-BD59-A6C34878D82A}">
                    <a16:rowId xmlns:a16="http://schemas.microsoft.com/office/drawing/2014/main" val="10000"/>
                  </a:ext>
                </a:extLst>
              </a:tr>
              <a:tr h="2279114">
                <a:tc>
                  <a:txBody>
                    <a:bodyPr/>
                    <a:lstStyle/>
                    <a:p>
                      <a:r>
                        <a:rPr lang="en-GB" sz="1700" b="0" i="0">
                          <a:latin typeface="Muli" pitchFamily="2" charset="77"/>
                        </a:rPr>
                        <a:t>Main Teaching Activity </a:t>
                      </a:r>
                    </a:p>
                  </a:txBody>
                  <a:tcPr/>
                </a:tc>
                <a:tc>
                  <a:txBody>
                    <a:bodyPr/>
                    <a:lstStyle/>
                    <a:p>
                      <a:r>
                        <a:rPr lang="en-GB" sz="1700" b="0" i="0" baseline="0" dirty="0">
                          <a:latin typeface="Muli" pitchFamily="2" charset="77"/>
                        </a:rPr>
                        <a:t>Show the children a selection of words with suffix –</a:t>
                      </a:r>
                      <a:r>
                        <a:rPr lang="en-GB" sz="1700" b="0" i="0" baseline="0" dirty="0" err="1">
                          <a:latin typeface="Muli" pitchFamily="2" charset="77"/>
                        </a:rPr>
                        <a:t>sion</a:t>
                      </a:r>
                      <a:r>
                        <a:rPr lang="en-GB" sz="1700" b="0" i="0" baseline="0" dirty="0">
                          <a:latin typeface="Muli" pitchFamily="2" charset="77"/>
                        </a:rPr>
                        <a:t>. Ask them to sort the words into those pronounced /</a:t>
                      </a:r>
                      <a:r>
                        <a:rPr lang="en-GB" sz="1700" b="0" i="0" baseline="0" dirty="0" err="1">
                          <a:latin typeface="Muli" pitchFamily="2" charset="77"/>
                        </a:rPr>
                        <a:t>ʒən</a:t>
                      </a:r>
                      <a:r>
                        <a:rPr lang="en-GB" sz="1700" b="0" i="0" baseline="0" dirty="0">
                          <a:latin typeface="Muli" pitchFamily="2" charset="77"/>
                        </a:rPr>
                        <a:t>/ and those with another pronunciation.</a:t>
                      </a:r>
                    </a:p>
                  </a:txBody>
                  <a:tcPr/>
                </a:tc>
                <a:extLst>
                  <a:ext uri="{0D108BD9-81ED-4DB2-BD59-A6C34878D82A}">
                    <a16:rowId xmlns:a16="http://schemas.microsoft.com/office/drawing/2014/main" val="10001"/>
                  </a:ext>
                </a:extLst>
              </a:tr>
              <a:tr h="1831072">
                <a:tc>
                  <a:txBody>
                    <a:bodyPr/>
                    <a:lstStyle/>
                    <a:p>
                      <a:r>
                        <a:rPr lang="en-GB" sz="1700" b="0" i="0">
                          <a:latin typeface="Muli" pitchFamily="2" charset="77"/>
                        </a:rPr>
                        <a:t>Independent Activity</a:t>
                      </a:r>
                    </a:p>
                  </a:txBody>
                  <a:tcPr/>
                </a:tc>
                <a:tc>
                  <a:txBody>
                    <a:bodyPr/>
                    <a:lstStyle/>
                    <a:p>
                      <a:r>
                        <a:rPr lang="en-GB" sz="1700" b="0" i="0" dirty="0">
                          <a:latin typeface="Muli" pitchFamily="2" charset="77"/>
                        </a:rPr>
                        <a:t>Children are to choose five words, write those words and then draw a picture to represent the words. Television has been done already as an example.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239506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8224938" cy="1325563"/>
          </a:xfrm>
        </p:spPr>
        <p:txBody>
          <a:bodyPr>
            <a:normAutofit/>
          </a:bodyPr>
          <a:lstStyle/>
          <a:p>
            <a:pPr algn="l"/>
            <a:r>
              <a:rPr lang="en-GB" sz="2400" dirty="0"/>
              <a:t>Look at these words and decide which words have ‘-</a:t>
            </a:r>
            <a:r>
              <a:rPr lang="en-GB" sz="2400" dirty="0" err="1"/>
              <a:t>sion</a:t>
            </a:r>
            <a:r>
              <a:rPr lang="en-GB" sz="2400" dirty="0"/>
              <a:t>’ pronounced like: “vision” and which do not.</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2737" y="4282708"/>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47003" y="4279850"/>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773960" y="5523676"/>
            <a:ext cx="1983105" cy="523220"/>
          </a:xfrm>
          <a:prstGeom prst="rect">
            <a:avLst/>
          </a:prstGeom>
          <a:noFill/>
        </p:spPr>
        <p:txBody>
          <a:bodyPr wrap="square" rtlCol="0">
            <a:spAutoFit/>
          </a:bodyPr>
          <a:lstStyle/>
          <a:p>
            <a:pPr algn="ctr"/>
            <a:r>
              <a:rPr lang="en-GB" sz="1400" dirty="0">
                <a:latin typeface="OpenDyslexicAlta" pitchFamily="2" charset="77"/>
              </a:rPr>
              <a:t>-</a:t>
            </a:r>
            <a:r>
              <a:rPr lang="en-GB" sz="1400" dirty="0" err="1">
                <a:latin typeface="OpenDyslexicAlta" pitchFamily="2" charset="77"/>
              </a:rPr>
              <a:t>sion</a:t>
            </a:r>
            <a:r>
              <a:rPr lang="en-GB" sz="1400" dirty="0">
                <a:latin typeface="OpenDyslexicAlta" pitchFamily="2" charset="77"/>
              </a:rPr>
              <a:t> pronounced</a:t>
            </a:r>
          </a:p>
          <a:p>
            <a:pPr algn="ctr"/>
            <a:r>
              <a:rPr lang="en-GB" sz="1400" dirty="0">
                <a:latin typeface="OpenDyslexicAlta" pitchFamily="2" charset="77"/>
              </a:rPr>
              <a:t>like vision</a:t>
            </a:r>
          </a:p>
        </p:txBody>
      </p:sp>
      <p:sp>
        <p:nvSpPr>
          <p:cNvPr id="8" name="TextBox 7">
            <a:extLst>
              <a:ext uri="{FF2B5EF4-FFF2-40B4-BE49-F238E27FC236}">
                <a16:creationId xmlns:a16="http://schemas.microsoft.com/office/drawing/2014/main" id="{03B28485-727B-4CB7-BECD-9AE4BBCB1571}"/>
              </a:ext>
            </a:extLst>
          </p:cNvPr>
          <p:cNvSpPr txBox="1"/>
          <p:nvPr/>
        </p:nvSpPr>
        <p:spPr>
          <a:xfrm>
            <a:off x="6482360" y="5474721"/>
            <a:ext cx="1983105" cy="523220"/>
          </a:xfrm>
          <a:prstGeom prst="rect">
            <a:avLst/>
          </a:prstGeom>
          <a:noFill/>
        </p:spPr>
        <p:txBody>
          <a:bodyPr wrap="square" rtlCol="0">
            <a:spAutoFit/>
          </a:bodyPr>
          <a:lstStyle/>
          <a:p>
            <a:pPr algn="ctr"/>
            <a:r>
              <a:rPr lang="en-GB" sz="1400" dirty="0">
                <a:latin typeface="OpenDyslexicAlta" pitchFamily="2" charset="77"/>
              </a:rPr>
              <a:t>A different</a:t>
            </a:r>
          </a:p>
          <a:p>
            <a:pPr algn="ctr"/>
            <a:r>
              <a:rPr lang="en-GB" sz="1400" dirty="0">
                <a:latin typeface="OpenDyslexicAlta" pitchFamily="2" charset="77"/>
              </a:rPr>
              <a:t>pronunciation</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703318766"/>
              </p:ext>
            </p:extLst>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dirty="0">
                          <a:latin typeface="OpenDyslexicAlta" pitchFamily="2" charset="77"/>
                        </a:rPr>
                        <a:t>television</a:t>
                      </a:r>
                    </a:p>
                  </a:txBody>
                  <a:tcPr anchor="ctr"/>
                </a:tc>
                <a:tc>
                  <a:txBody>
                    <a:bodyPr/>
                    <a:lstStyle/>
                    <a:p>
                      <a:pPr algn="ctr"/>
                      <a:r>
                        <a:rPr lang="en-GB" sz="2200" b="0" i="0" dirty="0">
                          <a:latin typeface="OpenDyslexicAlta" pitchFamily="2" charset="77"/>
                        </a:rPr>
                        <a:t>revision</a:t>
                      </a:r>
                    </a:p>
                  </a:txBody>
                  <a:tcPr anchor="ctr"/>
                </a:tc>
                <a:tc>
                  <a:txBody>
                    <a:bodyPr/>
                    <a:lstStyle/>
                    <a:p>
                      <a:pPr algn="ctr"/>
                      <a:r>
                        <a:rPr lang="en-GB" sz="2200" b="0" i="0" dirty="0">
                          <a:latin typeface="OpenDyslexicAlta" pitchFamily="2" charset="77"/>
                        </a:rPr>
                        <a:t>mission</a:t>
                      </a:r>
                    </a:p>
                  </a:txBody>
                  <a:tcPr anchor="ctr"/>
                </a:tc>
                <a:tc>
                  <a:txBody>
                    <a:bodyPr/>
                    <a:lstStyle/>
                    <a:p>
                      <a:pPr algn="ctr"/>
                      <a:r>
                        <a:rPr lang="en-GB" sz="2200" b="0" i="0" dirty="0">
                          <a:latin typeface="OpenDyslexicAlta" pitchFamily="2" charset="77"/>
                        </a:rPr>
                        <a:t>invasion</a:t>
                      </a:r>
                    </a:p>
                  </a:txBody>
                  <a:tcPr anchor="ctr"/>
                </a:tc>
                <a:tc>
                  <a:txBody>
                    <a:bodyPr/>
                    <a:lstStyle/>
                    <a:p>
                      <a:pPr algn="ctr"/>
                      <a:r>
                        <a:rPr lang="en-GB" sz="2200" b="0" i="0" dirty="0">
                          <a:latin typeface="OpenDyslexicAlta" pitchFamily="2" charset="77"/>
                        </a:rPr>
                        <a:t>expansion</a:t>
                      </a:r>
                    </a:p>
                  </a:txBody>
                  <a:tcPr anchor="ctr"/>
                </a:tc>
                <a:tc>
                  <a:txBody>
                    <a:bodyPr/>
                    <a:lstStyle/>
                    <a:p>
                      <a:pPr algn="ctr"/>
                      <a:r>
                        <a:rPr lang="en-GB" sz="1600" b="0" i="0" dirty="0">
                          <a:latin typeface="OpenDyslexicAlta" pitchFamily="2" charset="77"/>
                        </a:rPr>
                        <a:t>comprehension</a:t>
                      </a:r>
                    </a:p>
                  </a:txBody>
                  <a:tcPr anchor="ctr"/>
                </a:tc>
                <a:extLst>
                  <a:ext uri="{0D108BD9-81ED-4DB2-BD59-A6C34878D82A}">
                    <a16:rowId xmlns:a16="http://schemas.microsoft.com/office/drawing/2014/main" val="3036658332"/>
                  </a:ext>
                </a:extLst>
              </a:tr>
              <a:tr h="759354">
                <a:tc>
                  <a:txBody>
                    <a:bodyPr/>
                    <a:lstStyle/>
                    <a:p>
                      <a:pPr algn="ctr"/>
                      <a:r>
                        <a:rPr lang="en-GB" sz="2200" b="0" i="0" dirty="0">
                          <a:latin typeface="OpenDyslexicAlta" pitchFamily="2" charset="77"/>
                        </a:rPr>
                        <a:t>confusion</a:t>
                      </a:r>
                    </a:p>
                  </a:txBody>
                  <a:tcPr anchor="ctr"/>
                </a:tc>
                <a:tc>
                  <a:txBody>
                    <a:bodyPr/>
                    <a:lstStyle/>
                    <a:p>
                      <a:pPr algn="ctr"/>
                      <a:r>
                        <a:rPr lang="en-GB" sz="2200" b="0" i="0" dirty="0">
                          <a:latin typeface="OpenDyslexicAlta" pitchFamily="2" charset="77"/>
                        </a:rPr>
                        <a:t>propulsion</a:t>
                      </a:r>
                    </a:p>
                  </a:txBody>
                  <a:tcPr anchor="ctr"/>
                </a:tc>
                <a:tc>
                  <a:txBody>
                    <a:bodyPr/>
                    <a:lstStyle/>
                    <a:p>
                      <a:pPr algn="ctr"/>
                      <a:r>
                        <a:rPr lang="en-GB" sz="2200" b="0" i="0" dirty="0">
                          <a:latin typeface="OpenDyslexicAlta" pitchFamily="2" charset="77"/>
                        </a:rPr>
                        <a:t>emission</a:t>
                      </a:r>
                    </a:p>
                  </a:txBody>
                  <a:tcPr anchor="ctr"/>
                </a:tc>
                <a:tc>
                  <a:txBody>
                    <a:bodyPr/>
                    <a:lstStyle/>
                    <a:p>
                      <a:pPr algn="ctr"/>
                      <a:r>
                        <a:rPr lang="en-GB" sz="2200" b="0" i="0" dirty="0">
                          <a:latin typeface="OpenDyslexicAlta" pitchFamily="2" charset="77"/>
                        </a:rPr>
                        <a:t>erosion</a:t>
                      </a:r>
                    </a:p>
                  </a:txBody>
                  <a:tcPr anchor="ctr"/>
                </a:tc>
                <a:tc>
                  <a:txBody>
                    <a:bodyPr/>
                    <a:lstStyle/>
                    <a:p>
                      <a:pPr algn="ctr"/>
                      <a:r>
                        <a:rPr lang="en-GB" sz="2200" b="0" i="0" dirty="0">
                          <a:latin typeface="OpenDyslexicAlta" pitchFamily="2" charset="77"/>
                        </a:rPr>
                        <a:t>fusion</a:t>
                      </a:r>
                    </a:p>
                  </a:txBody>
                  <a:tcPr anchor="ctr"/>
                </a:tc>
                <a:tc>
                  <a:txBody>
                    <a:bodyPr/>
                    <a:lstStyle/>
                    <a:p>
                      <a:pPr algn="ctr"/>
                      <a:r>
                        <a:rPr lang="en-GB" sz="2200" b="0" i="0" dirty="0">
                          <a:latin typeface="OpenDyslexicAlta" pitchFamily="2" charset="77"/>
                        </a:rPr>
                        <a:t>conclusion</a:t>
                      </a:r>
                    </a:p>
                  </a:txBody>
                  <a:tcPr anchor="ct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93747504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8224938" cy="1325563"/>
          </a:xfrm>
        </p:spPr>
        <p:txBody>
          <a:bodyPr>
            <a:normAutofit/>
          </a:bodyPr>
          <a:lstStyle/>
          <a:p>
            <a:pPr algn="l"/>
            <a:r>
              <a:rPr lang="en-GB" sz="2400" dirty="0"/>
              <a:t>Look at these words and decide which words have ‘-</a:t>
            </a:r>
            <a:r>
              <a:rPr lang="en-GB" sz="2400" dirty="0" err="1"/>
              <a:t>sion</a:t>
            </a:r>
            <a:r>
              <a:rPr lang="en-GB" sz="2400" dirty="0"/>
              <a:t>’ pronounced like: “vision” and which do not.</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2737" y="4282708"/>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47003" y="4279850"/>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773960" y="5523676"/>
            <a:ext cx="1983105" cy="523220"/>
          </a:xfrm>
          <a:prstGeom prst="rect">
            <a:avLst/>
          </a:prstGeom>
          <a:noFill/>
        </p:spPr>
        <p:txBody>
          <a:bodyPr wrap="square" rtlCol="0">
            <a:spAutoFit/>
          </a:bodyPr>
          <a:lstStyle/>
          <a:p>
            <a:pPr algn="ctr"/>
            <a:r>
              <a:rPr lang="en-GB" sz="1400" dirty="0">
                <a:latin typeface="OpenDyslexicAlta" pitchFamily="2" charset="77"/>
              </a:rPr>
              <a:t>-</a:t>
            </a:r>
            <a:r>
              <a:rPr lang="en-GB" sz="1400" dirty="0" err="1">
                <a:latin typeface="OpenDyslexicAlta" pitchFamily="2" charset="77"/>
              </a:rPr>
              <a:t>sion</a:t>
            </a:r>
            <a:r>
              <a:rPr lang="en-GB" sz="1400" dirty="0">
                <a:latin typeface="OpenDyslexicAlta" pitchFamily="2" charset="77"/>
              </a:rPr>
              <a:t> pronounced</a:t>
            </a:r>
          </a:p>
          <a:p>
            <a:pPr algn="ctr"/>
            <a:r>
              <a:rPr lang="en-GB" sz="1400" dirty="0">
                <a:latin typeface="OpenDyslexicAlta" pitchFamily="2" charset="77"/>
              </a:rPr>
              <a:t>like vision</a:t>
            </a:r>
          </a:p>
        </p:txBody>
      </p:sp>
      <p:sp>
        <p:nvSpPr>
          <p:cNvPr id="8" name="TextBox 7">
            <a:extLst>
              <a:ext uri="{FF2B5EF4-FFF2-40B4-BE49-F238E27FC236}">
                <a16:creationId xmlns:a16="http://schemas.microsoft.com/office/drawing/2014/main" id="{03B28485-727B-4CB7-BECD-9AE4BBCB1571}"/>
              </a:ext>
            </a:extLst>
          </p:cNvPr>
          <p:cNvSpPr txBox="1"/>
          <p:nvPr/>
        </p:nvSpPr>
        <p:spPr>
          <a:xfrm>
            <a:off x="6482360" y="5474721"/>
            <a:ext cx="1983105" cy="523220"/>
          </a:xfrm>
          <a:prstGeom prst="rect">
            <a:avLst/>
          </a:prstGeom>
          <a:noFill/>
        </p:spPr>
        <p:txBody>
          <a:bodyPr wrap="square" rtlCol="0">
            <a:spAutoFit/>
          </a:bodyPr>
          <a:lstStyle/>
          <a:p>
            <a:pPr algn="ctr"/>
            <a:r>
              <a:rPr lang="en-GB" sz="1400" dirty="0">
                <a:latin typeface="OpenDyslexicAlta" pitchFamily="2" charset="77"/>
              </a:rPr>
              <a:t>A different</a:t>
            </a:r>
          </a:p>
          <a:p>
            <a:pPr algn="ctr"/>
            <a:r>
              <a:rPr lang="en-GB" sz="1400" dirty="0">
                <a:latin typeface="OpenDyslexicAlta" pitchFamily="2" charset="77"/>
              </a:rPr>
              <a:t>pronunciation</a:t>
            </a:r>
          </a:p>
        </p:txBody>
      </p:sp>
      <p:sp>
        <p:nvSpPr>
          <p:cNvPr id="3" name="Rounded Rectangle 2">
            <a:extLst>
              <a:ext uri="{FF2B5EF4-FFF2-40B4-BE49-F238E27FC236}">
                <a16:creationId xmlns:a16="http://schemas.microsoft.com/office/drawing/2014/main" id="{15B726CD-BF03-1E41-B3EB-8E008C28C1D0}"/>
              </a:ext>
            </a:extLst>
          </p:cNvPr>
          <p:cNvSpPr/>
          <p:nvPr/>
        </p:nvSpPr>
        <p:spPr>
          <a:xfrm>
            <a:off x="848573" y="2819550"/>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television</a:t>
            </a:r>
          </a:p>
        </p:txBody>
      </p:sp>
      <p:sp>
        <p:nvSpPr>
          <p:cNvPr id="9" name="Rounded Rectangle 8">
            <a:extLst>
              <a:ext uri="{FF2B5EF4-FFF2-40B4-BE49-F238E27FC236}">
                <a16:creationId xmlns:a16="http://schemas.microsoft.com/office/drawing/2014/main" id="{03734DA9-E38A-C54B-B9E1-FD3981E824C5}"/>
              </a:ext>
            </a:extLst>
          </p:cNvPr>
          <p:cNvSpPr/>
          <p:nvPr/>
        </p:nvSpPr>
        <p:spPr>
          <a:xfrm>
            <a:off x="848573" y="3857475"/>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revision</a:t>
            </a:r>
          </a:p>
        </p:txBody>
      </p:sp>
      <p:sp>
        <p:nvSpPr>
          <p:cNvPr id="10" name="Rounded Rectangle 9">
            <a:extLst>
              <a:ext uri="{FF2B5EF4-FFF2-40B4-BE49-F238E27FC236}">
                <a16:creationId xmlns:a16="http://schemas.microsoft.com/office/drawing/2014/main" id="{E30E937E-7A56-FB4B-99CB-25E3BE1641C9}"/>
              </a:ext>
            </a:extLst>
          </p:cNvPr>
          <p:cNvSpPr/>
          <p:nvPr/>
        </p:nvSpPr>
        <p:spPr>
          <a:xfrm>
            <a:off x="7473912" y="3482971"/>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mission</a:t>
            </a:r>
          </a:p>
        </p:txBody>
      </p:sp>
      <p:sp>
        <p:nvSpPr>
          <p:cNvPr id="11" name="Rounded Rectangle 10">
            <a:extLst>
              <a:ext uri="{FF2B5EF4-FFF2-40B4-BE49-F238E27FC236}">
                <a16:creationId xmlns:a16="http://schemas.microsoft.com/office/drawing/2014/main" id="{CB55F9B6-BA5C-464C-9A17-8277F4A2D035}"/>
              </a:ext>
            </a:extLst>
          </p:cNvPr>
          <p:cNvSpPr/>
          <p:nvPr/>
        </p:nvSpPr>
        <p:spPr>
          <a:xfrm>
            <a:off x="2455286" y="3482971"/>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invasion</a:t>
            </a:r>
          </a:p>
        </p:txBody>
      </p:sp>
      <p:sp>
        <p:nvSpPr>
          <p:cNvPr id="12" name="Rounded Rectangle 11">
            <a:extLst>
              <a:ext uri="{FF2B5EF4-FFF2-40B4-BE49-F238E27FC236}">
                <a16:creationId xmlns:a16="http://schemas.microsoft.com/office/drawing/2014/main" id="{12977780-A172-DB49-941C-6D6781C97DA1}"/>
              </a:ext>
            </a:extLst>
          </p:cNvPr>
          <p:cNvSpPr/>
          <p:nvPr/>
        </p:nvSpPr>
        <p:spPr>
          <a:xfrm>
            <a:off x="7380411" y="2610859"/>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expansion</a:t>
            </a:r>
          </a:p>
        </p:txBody>
      </p:sp>
      <p:sp>
        <p:nvSpPr>
          <p:cNvPr id="13" name="Rounded Rectangle 12">
            <a:extLst>
              <a:ext uri="{FF2B5EF4-FFF2-40B4-BE49-F238E27FC236}">
                <a16:creationId xmlns:a16="http://schemas.microsoft.com/office/drawing/2014/main" id="{0A98369D-8242-F94B-B8AE-CE76254AEC14}"/>
              </a:ext>
            </a:extLst>
          </p:cNvPr>
          <p:cNvSpPr/>
          <p:nvPr/>
        </p:nvSpPr>
        <p:spPr>
          <a:xfrm>
            <a:off x="9204949" y="3197115"/>
            <a:ext cx="177079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comprehension</a:t>
            </a:r>
          </a:p>
        </p:txBody>
      </p:sp>
      <p:sp>
        <p:nvSpPr>
          <p:cNvPr id="14" name="Rounded Rectangle 13">
            <a:extLst>
              <a:ext uri="{FF2B5EF4-FFF2-40B4-BE49-F238E27FC236}">
                <a16:creationId xmlns:a16="http://schemas.microsoft.com/office/drawing/2014/main" id="{26AFE5B1-C1BF-E445-AFF1-817F6FD2E105}"/>
              </a:ext>
            </a:extLst>
          </p:cNvPr>
          <p:cNvSpPr/>
          <p:nvPr/>
        </p:nvSpPr>
        <p:spPr>
          <a:xfrm>
            <a:off x="2455286" y="2525603"/>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confusion</a:t>
            </a:r>
          </a:p>
        </p:txBody>
      </p:sp>
      <p:sp>
        <p:nvSpPr>
          <p:cNvPr id="15" name="Rounded Rectangle 14">
            <a:extLst>
              <a:ext uri="{FF2B5EF4-FFF2-40B4-BE49-F238E27FC236}">
                <a16:creationId xmlns:a16="http://schemas.microsoft.com/office/drawing/2014/main" id="{A3F7F46E-4ADB-E64E-9E89-858B93DF649D}"/>
              </a:ext>
            </a:extLst>
          </p:cNvPr>
          <p:cNvSpPr/>
          <p:nvPr/>
        </p:nvSpPr>
        <p:spPr>
          <a:xfrm>
            <a:off x="9283462" y="2328433"/>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propulsion</a:t>
            </a:r>
          </a:p>
        </p:txBody>
      </p:sp>
      <p:sp>
        <p:nvSpPr>
          <p:cNvPr id="16" name="Rounded Rectangle 15">
            <a:extLst>
              <a:ext uri="{FF2B5EF4-FFF2-40B4-BE49-F238E27FC236}">
                <a16:creationId xmlns:a16="http://schemas.microsoft.com/office/drawing/2014/main" id="{4B41C45B-300F-444C-87C6-545605A03819}"/>
              </a:ext>
            </a:extLst>
          </p:cNvPr>
          <p:cNvSpPr/>
          <p:nvPr/>
        </p:nvSpPr>
        <p:spPr>
          <a:xfrm>
            <a:off x="7469684" y="1765025"/>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emission</a:t>
            </a:r>
          </a:p>
        </p:txBody>
      </p:sp>
      <p:sp>
        <p:nvSpPr>
          <p:cNvPr id="17" name="Rounded Rectangle 16">
            <a:extLst>
              <a:ext uri="{FF2B5EF4-FFF2-40B4-BE49-F238E27FC236}">
                <a16:creationId xmlns:a16="http://schemas.microsoft.com/office/drawing/2014/main" id="{8C9047F6-93A2-4648-8A86-3937549D1EAD}"/>
              </a:ext>
            </a:extLst>
          </p:cNvPr>
          <p:cNvSpPr/>
          <p:nvPr/>
        </p:nvSpPr>
        <p:spPr>
          <a:xfrm>
            <a:off x="628589" y="5061159"/>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erosion</a:t>
            </a:r>
          </a:p>
        </p:txBody>
      </p:sp>
      <p:sp>
        <p:nvSpPr>
          <p:cNvPr id="18" name="Rounded Rectangle 17">
            <a:extLst>
              <a:ext uri="{FF2B5EF4-FFF2-40B4-BE49-F238E27FC236}">
                <a16:creationId xmlns:a16="http://schemas.microsoft.com/office/drawing/2014/main" id="{FF2701DA-5088-984B-9E3A-EBB67CE456D6}"/>
              </a:ext>
            </a:extLst>
          </p:cNvPr>
          <p:cNvSpPr/>
          <p:nvPr/>
        </p:nvSpPr>
        <p:spPr>
          <a:xfrm>
            <a:off x="2503429" y="1710035"/>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fusion</a:t>
            </a:r>
          </a:p>
        </p:txBody>
      </p:sp>
      <p:sp>
        <p:nvSpPr>
          <p:cNvPr id="19" name="Rounded Rectangle 18">
            <a:extLst>
              <a:ext uri="{FF2B5EF4-FFF2-40B4-BE49-F238E27FC236}">
                <a16:creationId xmlns:a16="http://schemas.microsoft.com/office/drawing/2014/main" id="{1EB40B12-83CD-8441-8820-02D3D7FD20B3}"/>
              </a:ext>
            </a:extLst>
          </p:cNvPr>
          <p:cNvSpPr/>
          <p:nvPr/>
        </p:nvSpPr>
        <p:spPr>
          <a:xfrm>
            <a:off x="848573" y="1798423"/>
            <a:ext cx="1434164" cy="673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OpenDyslexicAlta" pitchFamily="2" charset="77"/>
              </a:rPr>
              <a:t>conclusion</a:t>
            </a:r>
          </a:p>
        </p:txBody>
      </p:sp>
      <p:sp>
        <p:nvSpPr>
          <p:cNvPr id="6" name="TextBox 5">
            <a:extLst>
              <a:ext uri="{FF2B5EF4-FFF2-40B4-BE49-F238E27FC236}">
                <a16:creationId xmlns:a16="http://schemas.microsoft.com/office/drawing/2014/main" id="{CA214890-2C44-3B46-ABC6-FD5A9ABC15EA}"/>
              </a:ext>
            </a:extLst>
          </p:cNvPr>
          <p:cNvSpPr txBox="1"/>
          <p:nvPr/>
        </p:nvSpPr>
        <p:spPr>
          <a:xfrm>
            <a:off x="384272" y="6270148"/>
            <a:ext cx="972574" cy="369332"/>
          </a:xfrm>
          <a:prstGeom prst="rect">
            <a:avLst/>
          </a:prstGeom>
          <a:noFill/>
        </p:spPr>
        <p:txBody>
          <a:bodyPr wrap="none" rtlCol="0">
            <a:spAutoFit/>
          </a:bodyPr>
          <a:lstStyle/>
          <a:p>
            <a:r>
              <a:rPr lang="en-GB" dirty="0">
                <a:solidFill>
                  <a:srgbClr val="FF3860"/>
                </a:solidFill>
              </a:rPr>
              <a:t>Answers</a:t>
            </a:r>
          </a:p>
        </p:txBody>
      </p:sp>
    </p:spTree>
    <p:extLst>
      <p:ext uri="{BB962C8B-B14F-4D97-AF65-F5344CB8AC3E}">
        <p14:creationId xmlns:p14="http://schemas.microsoft.com/office/powerpoint/2010/main" val="203466629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31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sion</a:t>
            </a:r>
            <a:r>
              <a:rPr lang="en-GB" dirty="0"/>
              <a:t>’ pronounced /</a:t>
            </a:r>
            <a:r>
              <a:rPr lang="en-GB" dirty="0" err="1"/>
              <a:t>ʒən</a:t>
            </a:r>
            <a:r>
              <a:rPr lang="en-GB" dirty="0"/>
              <a:t>/</a:t>
            </a:r>
          </a:p>
          <a:p>
            <a:pPr>
              <a:lnSpc>
                <a:spcPct val="100000"/>
              </a:lnSpc>
              <a:spcBef>
                <a:spcPts val="0"/>
              </a:spcBef>
              <a:defRPr/>
            </a:pPr>
            <a:endParaRPr lang="en-GB" dirty="0"/>
          </a:p>
          <a:p>
            <a:pPr>
              <a:lnSpc>
                <a:spcPct val="100000"/>
              </a:lnSpc>
              <a:spcBef>
                <a:spcPts val="0"/>
              </a:spcBef>
              <a:defRPr/>
            </a:pPr>
            <a:r>
              <a:rPr lang="en-GB" dirty="0"/>
              <a:t>Name:</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r>
              <a:rPr lang="en-GB" dirty="0"/>
              <a:t>division</a:t>
            </a:r>
          </a:p>
          <a:p>
            <a:pPr fontAlgn="t"/>
            <a:r>
              <a:rPr lang="en-GB" dirty="0"/>
              <a:t>invasion</a:t>
            </a:r>
          </a:p>
          <a:p>
            <a:pPr fontAlgn="t"/>
            <a:r>
              <a:rPr lang="en-GB" dirty="0"/>
              <a:t>confusion</a:t>
            </a:r>
          </a:p>
          <a:p>
            <a:pPr fontAlgn="t"/>
            <a:r>
              <a:rPr lang="en-GB" dirty="0"/>
              <a:t>decision</a:t>
            </a:r>
          </a:p>
          <a:p>
            <a:pPr fontAlgn="t"/>
            <a:r>
              <a:rPr lang="en-GB" dirty="0"/>
              <a:t>collision</a:t>
            </a:r>
          </a:p>
          <a:p>
            <a:pPr fontAlgn="t"/>
            <a:r>
              <a:rPr lang="en-GB" dirty="0"/>
              <a:t>television</a:t>
            </a:r>
          </a:p>
          <a:p>
            <a:pPr fontAlgn="t"/>
            <a:r>
              <a:rPr lang="en-GB" dirty="0"/>
              <a:t>erosion</a:t>
            </a:r>
          </a:p>
          <a:p>
            <a:pPr fontAlgn="t"/>
            <a:r>
              <a:rPr lang="en-GB" dirty="0"/>
              <a:t>vision</a:t>
            </a:r>
          </a:p>
          <a:p>
            <a:pPr fontAlgn="t"/>
            <a:r>
              <a:rPr lang="en-GB" dirty="0"/>
              <a:t>fusion</a:t>
            </a:r>
          </a:p>
          <a:p>
            <a:pPr fontAlgn="t"/>
            <a:r>
              <a:rPr lang="en-GB" dirty="0"/>
              <a:t>revision</a:t>
            </a:r>
          </a:p>
        </p:txBody>
      </p:sp>
      <p:graphicFrame>
        <p:nvGraphicFramePr>
          <p:cNvPr id="8" name="Table 7">
            <a:extLst>
              <a:ext uri="{FF2B5EF4-FFF2-40B4-BE49-F238E27FC236}">
                <a16:creationId xmlns:a16="http://schemas.microsoft.com/office/drawing/2014/main" id="{ED883E4A-FB4E-704F-A29C-A322D149722E}"/>
              </a:ext>
            </a:extLst>
          </p:cNvPr>
          <p:cNvGraphicFramePr>
            <a:graphicFrameLocks noGrp="1"/>
          </p:cNvGraphicFramePr>
          <p:nvPr>
            <p:extLst>
              <p:ext uri="{D42A27DB-BD31-4B8C-83A1-F6EECF244321}">
                <p14:modId xmlns:p14="http://schemas.microsoft.com/office/powerpoint/2010/main" val="90764643"/>
              </p:ext>
            </p:extLst>
          </p:nvPr>
        </p:nvGraphicFramePr>
        <p:xfrm>
          <a:off x="3556001" y="1947333"/>
          <a:ext cx="8127999" cy="45847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040528702"/>
                    </a:ext>
                  </a:extLst>
                </a:gridCol>
                <a:gridCol w="2709333">
                  <a:extLst>
                    <a:ext uri="{9D8B030D-6E8A-4147-A177-3AD203B41FA5}">
                      <a16:colId xmlns:a16="http://schemas.microsoft.com/office/drawing/2014/main" val="2439687199"/>
                    </a:ext>
                  </a:extLst>
                </a:gridCol>
                <a:gridCol w="2709333">
                  <a:extLst>
                    <a:ext uri="{9D8B030D-6E8A-4147-A177-3AD203B41FA5}">
                      <a16:colId xmlns:a16="http://schemas.microsoft.com/office/drawing/2014/main" val="81775702"/>
                    </a:ext>
                  </a:extLst>
                </a:gridCol>
              </a:tblGrid>
              <a:tr h="229235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3667858152"/>
                  </a:ext>
                </a:extLst>
              </a:tr>
              <a:tr h="2292350">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195739559"/>
                  </a:ext>
                </a:extLst>
              </a:tr>
            </a:tbl>
          </a:graphicData>
        </a:graphic>
      </p:graphicFrame>
      <p:pic>
        <p:nvPicPr>
          <p:cNvPr id="6" name="Picture 5">
            <a:extLst>
              <a:ext uri="{FF2B5EF4-FFF2-40B4-BE49-F238E27FC236}">
                <a16:creationId xmlns:a16="http://schemas.microsoft.com/office/drawing/2014/main" id="{1BE87B65-BC73-0A4B-A2B4-B79DDEBAA6D3}"/>
              </a:ext>
            </a:extLst>
          </p:cNvPr>
          <p:cNvPicPr>
            <a:picLocks noChangeAspect="1"/>
          </p:cNvPicPr>
          <p:nvPr/>
        </p:nvPicPr>
        <p:blipFill>
          <a:blip r:embed="rId3"/>
          <a:stretch>
            <a:fillRect/>
          </a:stretch>
        </p:blipFill>
        <p:spPr>
          <a:xfrm>
            <a:off x="3753853" y="2091422"/>
            <a:ext cx="2218247" cy="1575804"/>
          </a:xfrm>
          <a:prstGeom prst="rect">
            <a:avLst/>
          </a:prstGeom>
        </p:spPr>
      </p:pic>
      <p:sp>
        <p:nvSpPr>
          <p:cNvPr id="9" name="TextBox 8">
            <a:extLst>
              <a:ext uri="{FF2B5EF4-FFF2-40B4-BE49-F238E27FC236}">
                <a16:creationId xmlns:a16="http://schemas.microsoft.com/office/drawing/2014/main" id="{1BE40D77-2575-FC40-B031-E363928BB243}"/>
              </a:ext>
            </a:extLst>
          </p:cNvPr>
          <p:cNvSpPr txBox="1"/>
          <p:nvPr/>
        </p:nvSpPr>
        <p:spPr>
          <a:xfrm>
            <a:off x="4174806" y="3787541"/>
            <a:ext cx="1376339" cy="369332"/>
          </a:xfrm>
          <a:prstGeom prst="rect">
            <a:avLst/>
          </a:prstGeom>
          <a:noFill/>
        </p:spPr>
        <p:txBody>
          <a:bodyPr wrap="none" rtlCol="0">
            <a:spAutoFit/>
          </a:bodyPr>
          <a:lstStyle/>
          <a:p>
            <a:r>
              <a:rPr lang="en-GB" dirty="0">
                <a:latin typeface="OpenDyslexicAlta" pitchFamily="2" charset="77"/>
              </a:rPr>
              <a:t>television</a:t>
            </a:r>
          </a:p>
        </p:txBody>
      </p:sp>
      <p:sp>
        <p:nvSpPr>
          <p:cNvPr id="10" name="TextBox 9">
            <a:extLst>
              <a:ext uri="{FF2B5EF4-FFF2-40B4-BE49-F238E27FC236}">
                <a16:creationId xmlns:a16="http://schemas.microsoft.com/office/drawing/2014/main" id="{FEBC228E-497C-D244-B34F-B9183E091F88}"/>
              </a:ext>
            </a:extLst>
          </p:cNvPr>
          <p:cNvSpPr txBox="1"/>
          <p:nvPr/>
        </p:nvSpPr>
        <p:spPr>
          <a:xfrm>
            <a:off x="3555999" y="1307348"/>
            <a:ext cx="8263823" cy="584775"/>
          </a:xfrm>
          <a:prstGeom prst="rect">
            <a:avLst/>
          </a:prstGeom>
          <a:noFill/>
        </p:spPr>
        <p:txBody>
          <a:bodyPr wrap="square" rtlCol="0">
            <a:spAutoFit/>
          </a:bodyPr>
          <a:lstStyle/>
          <a:p>
            <a:r>
              <a:rPr lang="en-GB" sz="1600" dirty="0">
                <a:latin typeface="OpenDyslexicAlta" pitchFamily="2" charset="77"/>
              </a:rPr>
              <a:t>Choose five of your spellings, write your word then draw a picture for the </a:t>
            </a:r>
          </a:p>
          <a:p>
            <a:r>
              <a:rPr lang="en-GB" sz="1600" dirty="0">
                <a:latin typeface="OpenDyslexicAlta" pitchFamily="2" charset="77"/>
              </a:rPr>
              <a:t>word. One has been done for you.</a:t>
            </a:r>
          </a:p>
        </p:txBody>
      </p:sp>
    </p:spTree>
    <p:extLst>
      <p:ext uri="{BB962C8B-B14F-4D97-AF65-F5344CB8AC3E}">
        <p14:creationId xmlns:p14="http://schemas.microsoft.com/office/powerpoint/2010/main" val="132829999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194601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246362590"/>
                    </a:ext>
                  </a:extLst>
                </a:gridCol>
                <a:gridCol w="1858433">
                  <a:extLst>
                    <a:ext uri="{9D8B030D-6E8A-4147-A177-3AD203B41FA5}">
                      <a16:colId xmlns:a16="http://schemas.microsoft.com/office/drawing/2014/main" val="2260605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division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invasion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confusion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decision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collision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television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erosion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vision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fusion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revision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5815998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suffix ‘–</a:t>
                      </a:r>
                      <a:r>
                        <a:rPr lang="en-GB" sz="1400" b="0" i="0" baseline="0" dirty="0" err="1">
                          <a:solidFill>
                            <a:schemeClr val="tx1"/>
                          </a:solidFill>
                          <a:latin typeface="Muli" pitchFamily="2" charset="77"/>
                        </a:rPr>
                        <a:t>sion</a:t>
                      </a:r>
                      <a:r>
                        <a:rPr lang="en-GB" sz="1400" b="0" i="0" baseline="0" dirty="0">
                          <a:solidFill>
                            <a:schemeClr val="tx1"/>
                          </a:solidFill>
                          <a:latin typeface="Muli" pitchFamily="2" charset="77"/>
                        </a:rPr>
                        <a:t>’ pronounced /</a:t>
                      </a:r>
                      <a:r>
                        <a:rPr lang="en-GB" sz="1400" b="0" i="0" baseline="0" dirty="0" err="1">
                          <a:solidFill>
                            <a:schemeClr val="tx1"/>
                          </a:solidFill>
                          <a:latin typeface="Muli" pitchFamily="2" charset="77"/>
                        </a:rPr>
                        <a:t>ʒən</a:t>
                      </a:r>
                      <a:r>
                        <a:rPr lang="en-GB" sz="1400" b="0" i="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358552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6744488"/>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division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invasion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confusion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decision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collision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television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erosion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vision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fusion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revision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868535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suffix ‘–</a:t>
                      </a:r>
                      <a:r>
                        <a:rPr lang="en-GB" sz="1400" b="0" i="0" baseline="0" dirty="0" err="1">
                          <a:solidFill>
                            <a:schemeClr val="tx1"/>
                          </a:solidFill>
                          <a:latin typeface="Muli" pitchFamily="2" charset="77"/>
                        </a:rPr>
                        <a:t>sion</a:t>
                      </a:r>
                      <a:r>
                        <a:rPr lang="en-GB" sz="1400" b="0" i="0" baseline="0" dirty="0">
                          <a:solidFill>
                            <a:schemeClr val="tx1"/>
                          </a:solidFill>
                          <a:latin typeface="Muli" pitchFamily="2" charset="77"/>
                        </a:rPr>
                        <a:t>’ pronounced /</a:t>
                      </a:r>
                      <a:r>
                        <a:rPr lang="en-GB" sz="1400" b="0" i="0" baseline="0" dirty="0" err="1">
                          <a:solidFill>
                            <a:schemeClr val="tx1"/>
                          </a:solidFill>
                          <a:latin typeface="Muli" pitchFamily="2" charset="77"/>
                        </a:rPr>
                        <a:t>ʒən</a:t>
                      </a:r>
                      <a:r>
                        <a:rPr lang="en-GB" sz="1400" b="0" i="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accent6"/>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19814" y="1600196"/>
            <a:ext cx="8317282" cy="954107"/>
          </a:xfrm>
          <a:prstGeom prst="rect">
            <a:avLst/>
          </a:prstGeom>
          <a:noFill/>
        </p:spPr>
        <p:txBody>
          <a:bodyPr wrap="square" rtlCol="0">
            <a:spAutoFit/>
          </a:bodyPr>
          <a:lstStyle/>
          <a:p>
            <a:r>
              <a:rPr lang="en-GB" sz="2800" dirty="0">
                <a:latin typeface="OpenDyslexicAlta" pitchFamily="2" charset="77"/>
                <a:ea typeface="OpenDyslexic" charset="0"/>
                <a:cs typeface="OpenDyslexic" charset="0"/>
              </a:rPr>
              <a:t>Use your list of spelling words to rewrite the list in alphabetical order. </a:t>
            </a:r>
          </a:p>
        </p:txBody>
      </p:sp>
      <p:graphicFrame>
        <p:nvGraphicFramePr>
          <p:cNvPr id="6" name="Table 5"/>
          <p:cNvGraphicFramePr>
            <a:graphicFrameLocks noGrp="1"/>
          </p:cNvGraphicFramePr>
          <p:nvPr/>
        </p:nvGraphicFramePr>
        <p:xfrm>
          <a:off x="3614453" y="2757498"/>
          <a:ext cx="8222642" cy="3568145"/>
        </p:xfrm>
        <a:graphic>
          <a:graphicData uri="http://schemas.openxmlformats.org/drawingml/2006/table">
            <a:tbl>
              <a:tblPr firstRow="1" bandRow="1">
                <a:tableStyleId>{5940675A-B579-460E-94D1-54222C63F5DA}</a:tableStyleId>
              </a:tblPr>
              <a:tblGrid>
                <a:gridCol w="4111321">
                  <a:extLst>
                    <a:ext uri="{9D8B030D-6E8A-4147-A177-3AD203B41FA5}">
                      <a16:colId xmlns:a16="http://schemas.microsoft.com/office/drawing/2014/main" val="20000"/>
                    </a:ext>
                  </a:extLst>
                </a:gridCol>
                <a:gridCol w="4111321">
                  <a:extLst>
                    <a:ext uri="{9D8B030D-6E8A-4147-A177-3AD203B41FA5}">
                      <a16:colId xmlns:a16="http://schemas.microsoft.com/office/drawing/2014/main" val="20001"/>
                    </a:ext>
                  </a:extLst>
                </a:gridCol>
              </a:tblGrid>
              <a:tr h="713629">
                <a:tc>
                  <a:txBody>
                    <a:bodyPr/>
                    <a:lstStyle/>
                    <a:p>
                      <a:r>
                        <a:rPr lang="en-GB" sz="2400" b="0" i="0" dirty="0">
                          <a:latin typeface="OpenDyslexicAlta" pitchFamily="2" charset="77"/>
                          <a:ea typeface="OpenDyslexic" charset="0"/>
                          <a:cs typeface="OpenDyslexic" charset="0"/>
                        </a:rPr>
                        <a:t>1. </a:t>
                      </a:r>
                    </a:p>
                  </a:txBody>
                  <a:tcPr/>
                </a:tc>
                <a:tc>
                  <a:txBody>
                    <a:bodyPr/>
                    <a:lstStyle/>
                    <a:p>
                      <a:r>
                        <a:rPr lang="en-GB" sz="2400" b="0" i="0" dirty="0">
                          <a:latin typeface="OpenDyslexicAlta" pitchFamily="2" charset="77"/>
                          <a:ea typeface="OpenDyslexic" charset="0"/>
                          <a:cs typeface="OpenDyslexic" charset="0"/>
                        </a:rPr>
                        <a:t>6.</a:t>
                      </a:r>
                    </a:p>
                  </a:txBody>
                  <a:tcPr/>
                </a:tc>
                <a:extLst>
                  <a:ext uri="{0D108BD9-81ED-4DB2-BD59-A6C34878D82A}">
                    <a16:rowId xmlns:a16="http://schemas.microsoft.com/office/drawing/2014/main" val="10000"/>
                  </a:ext>
                </a:extLst>
              </a:tr>
              <a:tr h="713629">
                <a:tc>
                  <a:txBody>
                    <a:bodyPr/>
                    <a:lstStyle/>
                    <a:p>
                      <a:r>
                        <a:rPr lang="en-GB" sz="2400" b="0" i="0" dirty="0">
                          <a:latin typeface="OpenDyslexicAlta" pitchFamily="2" charset="77"/>
                          <a:ea typeface="OpenDyslexic" charset="0"/>
                          <a:cs typeface="OpenDyslexic" charset="0"/>
                        </a:rPr>
                        <a:t>2.</a:t>
                      </a:r>
                    </a:p>
                  </a:txBody>
                  <a:tcPr/>
                </a:tc>
                <a:tc>
                  <a:txBody>
                    <a:bodyPr/>
                    <a:lstStyle/>
                    <a:p>
                      <a:r>
                        <a:rPr lang="en-GB" sz="2400" b="0" i="0" dirty="0">
                          <a:latin typeface="OpenDyslexicAlta" pitchFamily="2" charset="77"/>
                          <a:ea typeface="OpenDyslexic" charset="0"/>
                          <a:cs typeface="OpenDyslexic" charset="0"/>
                        </a:rPr>
                        <a:t>7.</a:t>
                      </a:r>
                    </a:p>
                  </a:txBody>
                  <a:tcPr/>
                </a:tc>
                <a:extLst>
                  <a:ext uri="{0D108BD9-81ED-4DB2-BD59-A6C34878D82A}">
                    <a16:rowId xmlns:a16="http://schemas.microsoft.com/office/drawing/2014/main" val="10001"/>
                  </a:ext>
                </a:extLst>
              </a:tr>
              <a:tr h="713629">
                <a:tc>
                  <a:txBody>
                    <a:bodyPr/>
                    <a:lstStyle/>
                    <a:p>
                      <a:r>
                        <a:rPr lang="en-GB" sz="2400" b="0" i="0" dirty="0">
                          <a:latin typeface="OpenDyslexicAlta" pitchFamily="2" charset="77"/>
                          <a:ea typeface="OpenDyslexic" charset="0"/>
                          <a:cs typeface="OpenDyslexic" charset="0"/>
                        </a:rPr>
                        <a:t>3.</a:t>
                      </a:r>
                    </a:p>
                  </a:txBody>
                  <a:tcPr/>
                </a:tc>
                <a:tc>
                  <a:txBody>
                    <a:bodyPr/>
                    <a:lstStyle/>
                    <a:p>
                      <a:r>
                        <a:rPr lang="en-GB" sz="2400" b="0" i="0" dirty="0">
                          <a:latin typeface="OpenDyslexicAlta" pitchFamily="2" charset="77"/>
                          <a:ea typeface="OpenDyslexic" charset="0"/>
                          <a:cs typeface="OpenDyslexic" charset="0"/>
                        </a:rPr>
                        <a:t>8.</a:t>
                      </a:r>
                    </a:p>
                  </a:txBody>
                  <a:tcPr/>
                </a:tc>
                <a:extLst>
                  <a:ext uri="{0D108BD9-81ED-4DB2-BD59-A6C34878D82A}">
                    <a16:rowId xmlns:a16="http://schemas.microsoft.com/office/drawing/2014/main" val="10002"/>
                  </a:ext>
                </a:extLst>
              </a:tr>
              <a:tr h="713629">
                <a:tc>
                  <a:txBody>
                    <a:bodyPr/>
                    <a:lstStyle/>
                    <a:p>
                      <a:r>
                        <a:rPr lang="en-GB" sz="2400" b="0" i="0" dirty="0">
                          <a:latin typeface="OpenDyslexicAlta" pitchFamily="2" charset="77"/>
                          <a:ea typeface="OpenDyslexic" charset="0"/>
                          <a:cs typeface="OpenDyslexic" charset="0"/>
                        </a:rPr>
                        <a:t>4.</a:t>
                      </a:r>
                    </a:p>
                  </a:txBody>
                  <a:tcPr/>
                </a:tc>
                <a:tc>
                  <a:txBody>
                    <a:bodyPr/>
                    <a:lstStyle/>
                    <a:p>
                      <a:r>
                        <a:rPr lang="en-GB" sz="2400" b="0" i="0" dirty="0">
                          <a:latin typeface="OpenDyslexicAlta" pitchFamily="2" charset="77"/>
                          <a:ea typeface="OpenDyslexic" charset="0"/>
                          <a:cs typeface="OpenDyslexic" charset="0"/>
                        </a:rPr>
                        <a:t>9.</a:t>
                      </a:r>
                    </a:p>
                  </a:txBody>
                  <a:tcPr/>
                </a:tc>
                <a:extLst>
                  <a:ext uri="{0D108BD9-81ED-4DB2-BD59-A6C34878D82A}">
                    <a16:rowId xmlns:a16="http://schemas.microsoft.com/office/drawing/2014/main" val="10003"/>
                  </a:ext>
                </a:extLst>
              </a:tr>
              <a:tr h="713629">
                <a:tc>
                  <a:txBody>
                    <a:bodyPr/>
                    <a:lstStyle/>
                    <a:p>
                      <a:r>
                        <a:rPr lang="en-GB" sz="2400" b="0" i="0" dirty="0">
                          <a:latin typeface="OpenDyslexicAlta" pitchFamily="2" charset="77"/>
                          <a:ea typeface="OpenDyslexic" charset="0"/>
                          <a:cs typeface="OpenDyslexic" charset="0"/>
                        </a:rPr>
                        <a:t>5.</a:t>
                      </a:r>
                    </a:p>
                  </a:txBody>
                  <a:tcPr/>
                </a:tc>
                <a:tc>
                  <a:txBody>
                    <a:bodyPr/>
                    <a:lstStyle/>
                    <a:p>
                      <a:r>
                        <a:rPr lang="en-GB" sz="2400" b="0" i="0" dirty="0">
                          <a:latin typeface="OpenDyslexicAlta" pitchFamily="2" charset="77"/>
                          <a:ea typeface="OpenDyslexic" charset="0"/>
                          <a:cs typeface="OpenDyslexic" charset="0"/>
                        </a:rPr>
                        <a:t>10.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86378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6458868"/>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division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invasion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confusion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decision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collision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television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erosion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vision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fusion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revision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164484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suffix ‘–</a:t>
                      </a:r>
                      <a:r>
                        <a:rPr lang="en-GB" sz="1400" b="0" i="0" baseline="0" dirty="0" err="1">
                          <a:solidFill>
                            <a:schemeClr val="tx1"/>
                          </a:solidFill>
                          <a:latin typeface="Muli" pitchFamily="2" charset="77"/>
                        </a:rPr>
                        <a:t>sion</a:t>
                      </a:r>
                      <a:r>
                        <a:rPr lang="en-GB" sz="1400" b="0" i="0" baseline="0" dirty="0">
                          <a:solidFill>
                            <a:schemeClr val="tx1"/>
                          </a:solidFill>
                          <a:latin typeface="Muli" pitchFamily="2" charset="77"/>
                        </a:rPr>
                        <a:t>’ pronounced /</a:t>
                      </a:r>
                      <a:r>
                        <a:rPr lang="en-GB" sz="1400" b="0" i="0" baseline="0" dirty="0" err="1">
                          <a:solidFill>
                            <a:schemeClr val="tx1"/>
                          </a:solidFill>
                          <a:latin typeface="Muli" pitchFamily="2" charset="77"/>
                        </a:rPr>
                        <a:t>ʒən</a:t>
                      </a:r>
                      <a:r>
                        <a:rPr lang="en-GB" sz="1400" b="0" i="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accent6"/>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19814" y="1600196"/>
            <a:ext cx="8317282" cy="954107"/>
          </a:xfrm>
          <a:prstGeom prst="rect">
            <a:avLst/>
          </a:prstGeom>
          <a:noFill/>
        </p:spPr>
        <p:txBody>
          <a:bodyPr wrap="square" rtlCol="0">
            <a:spAutoFit/>
          </a:bodyPr>
          <a:lstStyle/>
          <a:p>
            <a:r>
              <a:rPr lang="en-GB" sz="2800" dirty="0">
                <a:latin typeface="OpenDyslexicAlta" pitchFamily="2" charset="77"/>
                <a:ea typeface="OpenDyslexic" charset="0"/>
                <a:cs typeface="OpenDyslexic" charset="0"/>
              </a:rPr>
              <a:t>Use your list of spelling words to rewrite the list in alphabetical order. </a:t>
            </a:r>
          </a:p>
        </p:txBody>
      </p:sp>
      <p:graphicFrame>
        <p:nvGraphicFramePr>
          <p:cNvPr id="6" name="Table 5"/>
          <p:cNvGraphicFramePr>
            <a:graphicFrameLocks noGrp="1"/>
          </p:cNvGraphicFramePr>
          <p:nvPr>
            <p:extLst>
              <p:ext uri="{D42A27DB-BD31-4B8C-83A1-F6EECF244321}">
                <p14:modId xmlns:p14="http://schemas.microsoft.com/office/powerpoint/2010/main" val="4120393199"/>
              </p:ext>
            </p:extLst>
          </p:nvPr>
        </p:nvGraphicFramePr>
        <p:xfrm>
          <a:off x="3614453" y="2757498"/>
          <a:ext cx="8222642" cy="3568145"/>
        </p:xfrm>
        <a:graphic>
          <a:graphicData uri="http://schemas.openxmlformats.org/drawingml/2006/table">
            <a:tbl>
              <a:tblPr firstRow="1" bandRow="1">
                <a:tableStyleId>{5940675A-B579-460E-94D1-54222C63F5DA}</a:tableStyleId>
              </a:tblPr>
              <a:tblGrid>
                <a:gridCol w="4111321">
                  <a:extLst>
                    <a:ext uri="{9D8B030D-6E8A-4147-A177-3AD203B41FA5}">
                      <a16:colId xmlns:a16="http://schemas.microsoft.com/office/drawing/2014/main" val="20000"/>
                    </a:ext>
                  </a:extLst>
                </a:gridCol>
                <a:gridCol w="4111321">
                  <a:extLst>
                    <a:ext uri="{9D8B030D-6E8A-4147-A177-3AD203B41FA5}">
                      <a16:colId xmlns:a16="http://schemas.microsoft.com/office/drawing/2014/main" val="20001"/>
                    </a:ext>
                  </a:extLst>
                </a:gridCol>
              </a:tblGrid>
              <a:tr h="713629">
                <a:tc>
                  <a:txBody>
                    <a:bodyPr/>
                    <a:lstStyle/>
                    <a:p>
                      <a:r>
                        <a:rPr lang="en-GB" sz="2400" b="0" i="0" dirty="0">
                          <a:solidFill>
                            <a:srgbClr val="FF3860"/>
                          </a:solidFill>
                          <a:latin typeface="OpenDyslexicAlta" pitchFamily="2" charset="77"/>
                          <a:ea typeface="OpenDyslexic" charset="0"/>
                          <a:cs typeface="OpenDyslexic" charset="0"/>
                        </a:rPr>
                        <a:t>1. collision</a:t>
                      </a:r>
                    </a:p>
                  </a:txBody>
                  <a:tcPr/>
                </a:tc>
                <a:tc>
                  <a:txBody>
                    <a:bodyPr/>
                    <a:lstStyle/>
                    <a:p>
                      <a:r>
                        <a:rPr lang="en-GB" sz="2400" b="0" i="0" dirty="0">
                          <a:solidFill>
                            <a:srgbClr val="FF3860"/>
                          </a:solidFill>
                          <a:latin typeface="OpenDyslexicAlta" pitchFamily="2" charset="77"/>
                          <a:ea typeface="OpenDyslexic" charset="0"/>
                          <a:cs typeface="OpenDyslexic" charset="0"/>
                        </a:rPr>
                        <a:t>6. fusion</a:t>
                      </a:r>
                    </a:p>
                  </a:txBody>
                  <a:tcPr/>
                </a:tc>
                <a:extLst>
                  <a:ext uri="{0D108BD9-81ED-4DB2-BD59-A6C34878D82A}">
                    <a16:rowId xmlns:a16="http://schemas.microsoft.com/office/drawing/2014/main" val="10000"/>
                  </a:ext>
                </a:extLst>
              </a:tr>
              <a:tr h="713629">
                <a:tc>
                  <a:txBody>
                    <a:bodyPr/>
                    <a:lstStyle/>
                    <a:p>
                      <a:r>
                        <a:rPr lang="en-GB" sz="2400" b="0" i="0" dirty="0">
                          <a:solidFill>
                            <a:srgbClr val="FF3860"/>
                          </a:solidFill>
                          <a:latin typeface="OpenDyslexicAlta" pitchFamily="2" charset="77"/>
                          <a:ea typeface="OpenDyslexic" charset="0"/>
                          <a:cs typeface="OpenDyslexic" charset="0"/>
                        </a:rPr>
                        <a:t>2. confusion</a:t>
                      </a:r>
                    </a:p>
                  </a:txBody>
                  <a:tcPr/>
                </a:tc>
                <a:tc>
                  <a:txBody>
                    <a:bodyPr/>
                    <a:lstStyle/>
                    <a:p>
                      <a:r>
                        <a:rPr lang="en-GB" sz="2400" b="0" i="0" dirty="0">
                          <a:solidFill>
                            <a:srgbClr val="FF3860"/>
                          </a:solidFill>
                          <a:latin typeface="OpenDyslexicAlta" pitchFamily="2" charset="77"/>
                          <a:ea typeface="OpenDyslexic" charset="0"/>
                          <a:cs typeface="OpenDyslexic" charset="0"/>
                        </a:rPr>
                        <a:t>7. invasion</a:t>
                      </a:r>
                    </a:p>
                  </a:txBody>
                  <a:tcPr/>
                </a:tc>
                <a:extLst>
                  <a:ext uri="{0D108BD9-81ED-4DB2-BD59-A6C34878D82A}">
                    <a16:rowId xmlns:a16="http://schemas.microsoft.com/office/drawing/2014/main" val="10001"/>
                  </a:ext>
                </a:extLst>
              </a:tr>
              <a:tr h="713629">
                <a:tc>
                  <a:txBody>
                    <a:bodyPr/>
                    <a:lstStyle/>
                    <a:p>
                      <a:r>
                        <a:rPr lang="en-GB" sz="2400" b="0" i="0" dirty="0">
                          <a:solidFill>
                            <a:srgbClr val="FF3860"/>
                          </a:solidFill>
                          <a:latin typeface="OpenDyslexicAlta" pitchFamily="2" charset="77"/>
                          <a:ea typeface="OpenDyslexic" charset="0"/>
                          <a:cs typeface="OpenDyslexic" charset="0"/>
                        </a:rPr>
                        <a:t>3. decision</a:t>
                      </a:r>
                    </a:p>
                  </a:txBody>
                  <a:tcPr/>
                </a:tc>
                <a:tc>
                  <a:txBody>
                    <a:bodyPr/>
                    <a:lstStyle/>
                    <a:p>
                      <a:r>
                        <a:rPr lang="en-GB" sz="2400" b="0" i="0" dirty="0">
                          <a:solidFill>
                            <a:srgbClr val="FF3860"/>
                          </a:solidFill>
                          <a:latin typeface="OpenDyslexicAlta" pitchFamily="2" charset="77"/>
                          <a:ea typeface="OpenDyslexic" charset="0"/>
                          <a:cs typeface="OpenDyslexic" charset="0"/>
                        </a:rPr>
                        <a:t>8. revision</a:t>
                      </a:r>
                    </a:p>
                  </a:txBody>
                  <a:tcPr/>
                </a:tc>
                <a:extLst>
                  <a:ext uri="{0D108BD9-81ED-4DB2-BD59-A6C34878D82A}">
                    <a16:rowId xmlns:a16="http://schemas.microsoft.com/office/drawing/2014/main" val="10002"/>
                  </a:ext>
                </a:extLst>
              </a:tr>
              <a:tr h="713629">
                <a:tc>
                  <a:txBody>
                    <a:bodyPr/>
                    <a:lstStyle/>
                    <a:p>
                      <a:r>
                        <a:rPr lang="en-GB" sz="2400" b="0" i="0" dirty="0">
                          <a:solidFill>
                            <a:srgbClr val="FF3860"/>
                          </a:solidFill>
                          <a:latin typeface="OpenDyslexicAlta" pitchFamily="2" charset="77"/>
                          <a:ea typeface="OpenDyslexic" charset="0"/>
                          <a:cs typeface="OpenDyslexic" charset="0"/>
                        </a:rPr>
                        <a:t>4. division</a:t>
                      </a:r>
                    </a:p>
                  </a:txBody>
                  <a:tcPr/>
                </a:tc>
                <a:tc>
                  <a:txBody>
                    <a:bodyPr/>
                    <a:lstStyle/>
                    <a:p>
                      <a:r>
                        <a:rPr lang="en-GB" sz="2400" b="0" i="0" dirty="0">
                          <a:solidFill>
                            <a:srgbClr val="FF3860"/>
                          </a:solidFill>
                          <a:latin typeface="OpenDyslexicAlta" pitchFamily="2" charset="77"/>
                          <a:ea typeface="OpenDyslexic" charset="0"/>
                          <a:cs typeface="OpenDyslexic" charset="0"/>
                        </a:rPr>
                        <a:t>9. television</a:t>
                      </a:r>
                    </a:p>
                  </a:txBody>
                  <a:tcPr/>
                </a:tc>
                <a:extLst>
                  <a:ext uri="{0D108BD9-81ED-4DB2-BD59-A6C34878D82A}">
                    <a16:rowId xmlns:a16="http://schemas.microsoft.com/office/drawing/2014/main" val="10003"/>
                  </a:ext>
                </a:extLst>
              </a:tr>
              <a:tr h="713629">
                <a:tc>
                  <a:txBody>
                    <a:bodyPr/>
                    <a:lstStyle/>
                    <a:p>
                      <a:r>
                        <a:rPr lang="en-GB" sz="2400" b="0" i="0" dirty="0">
                          <a:solidFill>
                            <a:srgbClr val="FF3860"/>
                          </a:solidFill>
                          <a:latin typeface="OpenDyslexicAlta" pitchFamily="2" charset="77"/>
                          <a:ea typeface="OpenDyslexic" charset="0"/>
                          <a:cs typeface="OpenDyslexic" charset="0"/>
                        </a:rPr>
                        <a:t>5. erosion</a:t>
                      </a:r>
                    </a:p>
                  </a:txBody>
                  <a:tcPr/>
                </a:tc>
                <a:tc>
                  <a:txBody>
                    <a:bodyPr/>
                    <a:lstStyle/>
                    <a:p>
                      <a:r>
                        <a:rPr lang="en-GB" sz="2400" b="0" i="0" dirty="0">
                          <a:solidFill>
                            <a:srgbClr val="FF3860"/>
                          </a:solidFill>
                          <a:latin typeface="OpenDyslexicAlta" pitchFamily="2" charset="77"/>
                          <a:ea typeface="OpenDyslexic" charset="0"/>
                          <a:cs typeface="OpenDyslexic" charset="0"/>
                        </a:rPr>
                        <a:t>10. vision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321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2041144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a:t>
                      </a:r>
                      <a:r>
                        <a:rPr lang="en-GB" sz="1400" b="0" i="0" baseline="0" dirty="0" err="1">
                          <a:latin typeface="Muli" pitchFamily="2" charset="77"/>
                        </a:rPr>
                        <a:t>i</a:t>
                      </a:r>
                      <a:r>
                        <a:rPr lang="en-GB" sz="1400" b="0" i="0" baseline="0" dirty="0">
                          <a:latin typeface="Muli" pitchFamily="2" charset="77"/>
                        </a:rPr>
                        <a:t>/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7644669"/>
              </p:ext>
            </p:extLst>
          </p:nvPr>
        </p:nvGraphicFramePr>
        <p:xfrm>
          <a:off x="3614477" y="1396998"/>
          <a:ext cx="5529523" cy="5165930"/>
        </p:xfrm>
        <a:graphic>
          <a:graphicData uri="http://schemas.openxmlformats.org/drawingml/2006/table">
            <a:tbl>
              <a:tblPr firstRow="1" bandRow="1">
                <a:tableStyleId>{5940675A-B579-460E-94D1-54222C63F5DA}</a:tableStyleId>
              </a:tblPr>
              <a:tblGrid>
                <a:gridCol w="423029">
                  <a:extLst>
                    <a:ext uri="{9D8B030D-6E8A-4147-A177-3AD203B41FA5}">
                      <a16:colId xmlns:a16="http://schemas.microsoft.com/office/drawing/2014/main" val="20000"/>
                    </a:ext>
                  </a:extLst>
                </a:gridCol>
                <a:gridCol w="423029">
                  <a:extLst>
                    <a:ext uri="{9D8B030D-6E8A-4147-A177-3AD203B41FA5}">
                      <a16:colId xmlns:a16="http://schemas.microsoft.com/office/drawing/2014/main" val="20001"/>
                    </a:ext>
                  </a:extLst>
                </a:gridCol>
                <a:gridCol w="423029">
                  <a:extLst>
                    <a:ext uri="{9D8B030D-6E8A-4147-A177-3AD203B41FA5}">
                      <a16:colId xmlns:a16="http://schemas.microsoft.com/office/drawing/2014/main" val="20002"/>
                    </a:ext>
                  </a:extLst>
                </a:gridCol>
                <a:gridCol w="423029">
                  <a:extLst>
                    <a:ext uri="{9D8B030D-6E8A-4147-A177-3AD203B41FA5}">
                      <a16:colId xmlns:a16="http://schemas.microsoft.com/office/drawing/2014/main" val="20003"/>
                    </a:ext>
                  </a:extLst>
                </a:gridCol>
                <a:gridCol w="423029">
                  <a:extLst>
                    <a:ext uri="{9D8B030D-6E8A-4147-A177-3AD203B41FA5}">
                      <a16:colId xmlns:a16="http://schemas.microsoft.com/office/drawing/2014/main" val="20004"/>
                    </a:ext>
                  </a:extLst>
                </a:gridCol>
                <a:gridCol w="423029">
                  <a:extLst>
                    <a:ext uri="{9D8B030D-6E8A-4147-A177-3AD203B41FA5}">
                      <a16:colId xmlns:a16="http://schemas.microsoft.com/office/drawing/2014/main" val="20005"/>
                    </a:ext>
                  </a:extLst>
                </a:gridCol>
                <a:gridCol w="423029">
                  <a:extLst>
                    <a:ext uri="{9D8B030D-6E8A-4147-A177-3AD203B41FA5}">
                      <a16:colId xmlns:a16="http://schemas.microsoft.com/office/drawing/2014/main" val="20006"/>
                    </a:ext>
                  </a:extLst>
                </a:gridCol>
                <a:gridCol w="423029">
                  <a:extLst>
                    <a:ext uri="{9D8B030D-6E8A-4147-A177-3AD203B41FA5}">
                      <a16:colId xmlns:a16="http://schemas.microsoft.com/office/drawing/2014/main" val="20007"/>
                    </a:ext>
                  </a:extLst>
                </a:gridCol>
                <a:gridCol w="423029">
                  <a:extLst>
                    <a:ext uri="{9D8B030D-6E8A-4147-A177-3AD203B41FA5}">
                      <a16:colId xmlns:a16="http://schemas.microsoft.com/office/drawing/2014/main" val="20008"/>
                    </a:ext>
                  </a:extLst>
                </a:gridCol>
                <a:gridCol w="423029">
                  <a:extLst>
                    <a:ext uri="{9D8B030D-6E8A-4147-A177-3AD203B41FA5}">
                      <a16:colId xmlns:a16="http://schemas.microsoft.com/office/drawing/2014/main" val="20009"/>
                    </a:ext>
                  </a:extLst>
                </a:gridCol>
                <a:gridCol w="423029">
                  <a:extLst>
                    <a:ext uri="{9D8B030D-6E8A-4147-A177-3AD203B41FA5}">
                      <a16:colId xmlns:a16="http://schemas.microsoft.com/office/drawing/2014/main" val="20010"/>
                    </a:ext>
                  </a:extLst>
                </a:gridCol>
                <a:gridCol w="423029">
                  <a:extLst>
                    <a:ext uri="{9D8B030D-6E8A-4147-A177-3AD203B41FA5}">
                      <a16:colId xmlns:a16="http://schemas.microsoft.com/office/drawing/2014/main" val="20011"/>
                    </a:ext>
                  </a:extLst>
                </a:gridCol>
                <a:gridCol w="453175">
                  <a:extLst>
                    <a:ext uri="{9D8B030D-6E8A-4147-A177-3AD203B41FA5}">
                      <a16:colId xmlns:a16="http://schemas.microsoft.com/office/drawing/2014/main" val="20012"/>
                    </a:ext>
                  </a:extLst>
                </a:gridCol>
              </a:tblGrid>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g</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0"/>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a</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r>
                        <a:rPr lang="en-GB" sz="2400" b="0" i="0" err="1">
                          <a:solidFill>
                            <a:srgbClr val="FF3860"/>
                          </a:solidFill>
                          <a:latin typeface="OpenDyslexicAlta" pitchFamily="2" charset="77"/>
                          <a:ea typeface="OpenDyslexic" charset="0"/>
                          <a:cs typeface="OpenDyslexic" charset="0"/>
                        </a:rPr>
                        <a:t>i</a:t>
                      </a:r>
                      <a:endParaRPr lang="en-GB" sz="2400" b="0" i="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d</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g</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1"/>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2"/>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3"/>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a</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latin typeface="OpenDyslexicAlta" pitchFamily="2" charset="77"/>
                          <a:ea typeface="OpenDyslexic" charset="0"/>
                          <a:cs typeface="OpenDyslexic" charset="0"/>
                        </a:rPr>
                        <a:t>t</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4"/>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extLst>
                  <a:ext uri="{0D108BD9-81ED-4DB2-BD59-A6C34878D82A}">
                    <a16:rowId xmlns:a16="http://schemas.microsoft.com/office/drawing/2014/main" val="10005"/>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b</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extLst>
                  <a:ext uri="{0D108BD9-81ED-4DB2-BD59-A6C34878D82A}">
                    <a16:rowId xmlns:a16="http://schemas.microsoft.com/office/drawing/2014/main" val="10006"/>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i</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extLst>
                  <a:ext uri="{0D108BD9-81ED-4DB2-BD59-A6C34878D82A}">
                    <a16:rowId xmlns:a16="http://schemas.microsoft.com/office/drawing/2014/main" val="10007"/>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8"/>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err="1">
                          <a:solidFill>
                            <a:srgbClr val="FF3860"/>
                          </a:solidFill>
                          <a:latin typeface="OpenDyslexicAlta" pitchFamily="2" charset="77"/>
                          <a:ea typeface="OpenDyslexic" charset="0"/>
                          <a:cs typeface="OpenDyslexic" charset="0"/>
                        </a:rPr>
                        <a:t>i</a:t>
                      </a:r>
                      <a:endParaRPr lang="en-GB" sz="2400" b="0" i="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9"/>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9324869" y="1961936"/>
            <a:ext cx="2411605" cy="1938992"/>
          </a:xfrm>
          <a:prstGeom prst="rect">
            <a:avLst/>
          </a:prstGeom>
          <a:no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Use your spellings, and the letters in the crossword, to work out the missing words. </a:t>
            </a:r>
          </a:p>
        </p:txBody>
      </p:sp>
    </p:spTree>
    <p:extLst>
      <p:ext uri="{BB962C8B-B14F-4D97-AF65-F5344CB8AC3E}">
        <p14:creationId xmlns:p14="http://schemas.microsoft.com/office/powerpoint/2010/main" val="42627447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32</a:t>
            </a:r>
          </a:p>
        </p:txBody>
      </p:sp>
    </p:spTree>
    <p:extLst>
      <p:ext uri="{BB962C8B-B14F-4D97-AF65-F5344CB8AC3E}">
        <p14:creationId xmlns:p14="http://schemas.microsoft.com/office/powerpoint/2010/main" val="325150864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32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Challenge Words.</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r>
              <a:rPr lang="en-GB" dirty="0"/>
              <a:t>difficult </a:t>
            </a:r>
          </a:p>
          <a:p>
            <a:pPr fontAlgn="t"/>
            <a:r>
              <a:rPr lang="en-GB" dirty="0"/>
              <a:t>important</a:t>
            </a:r>
          </a:p>
          <a:p>
            <a:pPr fontAlgn="t"/>
            <a:r>
              <a:rPr lang="en-GB" dirty="0"/>
              <a:t>length</a:t>
            </a:r>
          </a:p>
          <a:p>
            <a:pPr fontAlgn="t"/>
            <a:r>
              <a:rPr lang="en-GB" dirty="0"/>
              <a:t>perhaps</a:t>
            </a:r>
          </a:p>
          <a:p>
            <a:pPr fontAlgn="t"/>
            <a:r>
              <a:rPr lang="en-GB" dirty="0"/>
              <a:t>position</a:t>
            </a:r>
          </a:p>
          <a:p>
            <a:pPr fontAlgn="t"/>
            <a:r>
              <a:rPr lang="en-GB" dirty="0"/>
              <a:t>pressure</a:t>
            </a:r>
          </a:p>
          <a:p>
            <a:pPr fontAlgn="t"/>
            <a:r>
              <a:rPr lang="en-GB" dirty="0"/>
              <a:t>question</a:t>
            </a:r>
          </a:p>
          <a:p>
            <a:pPr fontAlgn="t"/>
            <a:r>
              <a:rPr lang="en-GB" dirty="0"/>
              <a:t>strange</a:t>
            </a:r>
          </a:p>
          <a:p>
            <a:pPr fontAlgn="t"/>
            <a:r>
              <a:rPr lang="en-GB" dirty="0"/>
              <a:t>special</a:t>
            </a:r>
          </a:p>
          <a:p>
            <a:pPr fontAlgn="t"/>
            <a:r>
              <a:rPr lang="en-GB" dirty="0"/>
              <a:t>purpose</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dirty="0">
                <a:latin typeface="OpenDyslexicAlta" pitchFamily="2" charset="77"/>
                <a:ea typeface="OpenDyslexic" charset="0"/>
                <a:cs typeface="OpenDyslexic" charset="0"/>
              </a:rPr>
              <a:t>Revision</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112922826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difficult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important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length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perhaps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position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pressure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question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special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purpose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1072210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Challenge Words</a:t>
                      </a:r>
                      <a:r>
                        <a:rPr lang="en-GB" sz="140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014358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difficult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important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length</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perhaps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position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pressure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question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strange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special</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purpose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572171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Challenge Words</a:t>
                      </a:r>
                      <a:r>
                        <a:rPr lang="en-GB" sz="140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accent6"/>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19814" y="1600196"/>
            <a:ext cx="8317282" cy="954107"/>
          </a:xfrm>
          <a:prstGeom prst="rect">
            <a:avLst/>
          </a:prstGeom>
          <a:noFill/>
        </p:spPr>
        <p:txBody>
          <a:bodyPr wrap="square" rtlCol="0">
            <a:spAutoFit/>
          </a:bodyPr>
          <a:lstStyle/>
          <a:p>
            <a:r>
              <a:rPr lang="en-GB" sz="2800" dirty="0">
                <a:latin typeface="OpenDyslexicAlta" pitchFamily="2" charset="77"/>
                <a:ea typeface="OpenDyslexic" charset="0"/>
                <a:cs typeface="OpenDyslexic" charset="0"/>
              </a:rPr>
              <a:t>Use your list of spelling words to rewrite the list in alphabetical order. </a:t>
            </a:r>
          </a:p>
        </p:txBody>
      </p:sp>
      <p:graphicFrame>
        <p:nvGraphicFramePr>
          <p:cNvPr id="6" name="Table 5"/>
          <p:cNvGraphicFramePr>
            <a:graphicFrameLocks noGrp="1"/>
          </p:cNvGraphicFramePr>
          <p:nvPr/>
        </p:nvGraphicFramePr>
        <p:xfrm>
          <a:off x="3614453" y="2757498"/>
          <a:ext cx="8222642" cy="3568145"/>
        </p:xfrm>
        <a:graphic>
          <a:graphicData uri="http://schemas.openxmlformats.org/drawingml/2006/table">
            <a:tbl>
              <a:tblPr firstRow="1" bandRow="1">
                <a:tableStyleId>{5940675A-B579-460E-94D1-54222C63F5DA}</a:tableStyleId>
              </a:tblPr>
              <a:tblGrid>
                <a:gridCol w="4111321">
                  <a:extLst>
                    <a:ext uri="{9D8B030D-6E8A-4147-A177-3AD203B41FA5}">
                      <a16:colId xmlns:a16="http://schemas.microsoft.com/office/drawing/2014/main" val="20000"/>
                    </a:ext>
                  </a:extLst>
                </a:gridCol>
                <a:gridCol w="4111321">
                  <a:extLst>
                    <a:ext uri="{9D8B030D-6E8A-4147-A177-3AD203B41FA5}">
                      <a16:colId xmlns:a16="http://schemas.microsoft.com/office/drawing/2014/main" val="20001"/>
                    </a:ext>
                  </a:extLst>
                </a:gridCol>
              </a:tblGrid>
              <a:tr h="713629">
                <a:tc>
                  <a:txBody>
                    <a:bodyPr/>
                    <a:lstStyle/>
                    <a:p>
                      <a:r>
                        <a:rPr lang="en-GB" sz="2400" b="0" i="0" dirty="0">
                          <a:latin typeface="OpenDyslexicAlta" pitchFamily="2" charset="77"/>
                          <a:ea typeface="OpenDyslexic" charset="0"/>
                          <a:cs typeface="OpenDyslexic" charset="0"/>
                        </a:rPr>
                        <a:t>1. </a:t>
                      </a:r>
                    </a:p>
                  </a:txBody>
                  <a:tcPr/>
                </a:tc>
                <a:tc>
                  <a:txBody>
                    <a:bodyPr/>
                    <a:lstStyle/>
                    <a:p>
                      <a:r>
                        <a:rPr lang="en-GB" sz="2400" b="0" i="0" dirty="0">
                          <a:latin typeface="OpenDyslexicAlta" pitchFamily="2" charset="77"/>
                          <a:ea typeface="OpenDyslexic" charset="0"/>
                          <a:cs typeface="OpenDyslexic" charset="0"/>
                        </a:rPr>
                        <a:t>6.</a:t>
                      </a:r>
                    </a:p>
                  </a:txBody>
                  <a:tcPr/>
                </a:tc>
                <a:extLst>
                  <a:ext uri="{0D108BD9-81ED-4DB2-BD59-A6C34878D82A}">
                    <a16:rowId xmlns:a16="http://schemas.microsoft.com/office/drawing/2014/main" val="10000"/>
                  </a:ext>
                </a:extLst>
              </a:tr>
              <a:tr h="713629">
                <a:tc>
                  <a:txBody>
                    <a:bodyPr/>
                    <a:lstStyle/>
                    <a:p>
                      <a:r>
                        <a:rPr lang="en-GB" sz="2400" b="0" i="0" dirty="0">
                          <a:latin typeface="OpenDyslexicAlta" pitchFamily="2" charset="77"/>
                          <a:ea typeface="OpenDyslexic" charset="0"/>
                          <a:cs typeface="OpenDyslexic" charset="0"/>
                        </a:rPr>
                        <a:t>2.</a:t>
                      </a:r>
                    </a:p>
                  </a:txBody>
                  <a:tcPr/>
                </a:tc>
                <a:tc>
                  <a:txBody>
                    <a:bodyPr/>
                    <a:lstStyle/>
                    <a:p>
                      <a:r>
                        <a:rPr lang="en-GB" sz="2400" b="0" i="0" dirty="0">
                          <a:latin typeface="OpenDyslexicAlta" pitchFamily="2" charset="77"/>
                          <a:ea typeface="OpenDyslexic" charset="0"/>
                          <a:cs typeface="OpenDyslexic" charset="0"/>
                        </a:rPr>
                        <a:t>7.</a:t>
                      </a:r>
                    </a:p>
                  </a:txBody>
                  <a:tcPr/>
                </a:tc>
                <a:extLst>
                  <a:ext uri="{0D108BD9-81ED-4DB2-BD59-A6C34878D82A}">
                    <a16:rowId xmlns:a16="http://schemas.microsoft.com/office/drawing/2014/main" val="10001"/>
                  </a:ext>
                </a:extLst>
              </a:tr>
              <a:tr h="713629">
                <a:tc>
                  <a:txBody>
                    <a:bodyPr/>
                    <a:lstStyle/>
                    <a:p>
                      <a:r>
                        <a:rPr lang="en-GB" sz="2400" b="0" i="0" dirty="0">
                          <a:latin typeface="OpenDyslexicAlta" pitchFamily="2" charset="77"/>
                          <a:ea typeface="OpenDyslexic" charset="0"/>
                          <a:cs typeface="OpenDyslexic" charset="0"/>
                        </a:rPr>
                        <a:t>3.</a:t>
                      </a:r>
                    </a:p>
                  </a:txBody>
                  <a:tcPr/>
                </a:tc>
                <a:tc>
                  <a:txBody>
                    <a:bodyPr/>
                    <a:lstStyle/>
                    <a:p>
                      <a:r>
                        <a:rPr lang="en-GB" sz="2400" b="0" i="0" dirty="0">
                          <a:latin typeface="OpenDyslexicAlta" pitchFamily="2" charset="77"/>
                          <a:ea typeface="OpenDyslexic" charset="0"/>
                          <a:cs typeface="OpenDyslexic" charset="0"/>
                        </a:rPr>
                        <a:t>8.</a:t>
                      </a:r>
                    </a:p>
                  </a:txBody>
                  <a:tcPr/>
                </a:tc>
                <a:extLst>
                  <a:ext uri="{0D108BD9-81ED-4DB2-BD59-A6C34878D82A}">
                    <a16:rowId xmlns:a16="http://schemas.microsoft.com/office/drawing/2014/main" val="10002"/>
                  </a:ext>
                </a:extLst>
              </a:tr>
              <a:tr h="713629">
                <a:tc>
                  <a:txBody>
                    <a:bodyPr/>
                    <a:lstStyle/>
                    <a:p>
                      <a:r>
                        <a:rPr lang="en-GB" sz="2400" b="0" i="0" dirty="0">
                          <a:latin typeface="OpenDyslexicAlta" pitchFamily="2" charset="77"/>
                          <a:ea typeface="OpenDyslexic" charset="0"/>
                          <a:cs typeface="OpenDyslexic" charset="0"/>
                        </a:rPr>
                        <a:t>4.</a:t>
                      </a:r>
                    </a:p>
                  </a:txBody>
                  <a:tcPr/>
                </a:tc>
                <a:tc>
                  <a:txBody>
                    <a:bodyPr/>
                    <a:lstStyle/>
                    <a:p>
                      <a:r>
                        <a:rPr lang="en-GB" sz="2400" b="0" i="0" dirty="0">
                          <a:latin typeface="OpenDyslexicAlta" pitchFamily="2" charset="77"/>
                          <a:ea typeface="OpenDyslexic" charset="0"/>
                          <a:cs typeface="OpenDyslexic" charset="0"/>
                        </a:rPr>
                        <a:t>9.</a:t>
                      </a:r>
                    </a:p>
                  </a:txBody>
                  <a:tcPr/>
                </a:tc>
                <a:extLst>
                  <a:ext uri="{0D108BD9-81ED-4DB2-BD59-A6C34878D82A}">
                    <a16:rowId xmlns:a16="http://schemas.microsoft.com/office/drawing/2014/main" val="10003"/>
                  </a:ext>
                </a:extLst>
              </a:tr>
              <a:tr h="713629">
                <a:tc>
                  <a:txBody>
                    <a:bodyPr/>
                    <a:lstStyle/>
                    <a:p>
                      <a:r>
                        <a:rPr lang="en-GB" sz="2400" b="0" i="0" dirty="0">
                          <a:latin typeface="OpenDyslexicAlta" pitchFamily="2" charset="77"/>
                          <a:ea typeface="OpenDyslexic" charset="0"/>
                          <a:cs typeface="OpenDyslexic" charset="0"/>
                        </a:rPr>
                        <a:t>5.</a:t>
                      </a:r>
                    </a:p>
                  </a:txBody>
                  <a:tcPr/>
                </a:tc>
                <a:tc>
                  <a:txBody>
                    <a:bodyPr/>
                    <a:lstStyle/>
                    <a:p>
                      <a:r>
                        <a:rPr lang="en-GB" sz="2400" b="0" i="0" dirty="0">
                          <a:latin typeface="OpenDyslexicAlta" pitchFamily="2" charset="77"/>
                          <a:ea typeface="OpenDyslexic" charset="0"/>
                          <a:cs typeface="OpenDyslexic" charset="0"/>
                        </a:rPr>
                        <a:t>10.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297674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difficult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important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length</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perhaps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position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pressure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question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strange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special</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purpose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6167928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Challenge Words</a:t>
                      </a:r>
                      <a:r>
                        <a:rPr lang="en-GB" sz="140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accent6"/>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19814" y="1600196"/>
            <a:ext cx="8317282" cy="954107"/>
          </a:xfrm>
          <a:prstGeom prst="rect">
            <a:avLst/>
          </a:prstGeom>
          <a:noFill/>
        </p:spPr>
        <p:txBody>
          <a:bodyPr wrap="square" rtlCol="0">
            <a:spAutoFit/>
          </a:bodyPr>
          <a:lstStyle/>
          <a:p>
            <a:r>
              <a:rPr lang="en-GB" sz="2800" dirty="0">
                <a:latin typeface="OpenDyslexicAlta" pitchFamily="2" charset="77"/>
                <a:ea typeface="OpenDyslexic" charset="0"/>
                <a:cs typeface="OpenDyslexic" charset="0"/>
              </a:rPr>
              <a:t>Use your list of spelling words to rewrite the list in alphabetical order. </a:t>
            </a:r>
          </a:p>
        </p:txBody>
      </p:sp>
      <p:graphicFrame>
        <p:nvGraphicFramePr>
          <p:cNvPr id="6" name="Table 5"/>
          <p:cNvGraphicFramePr>
            <a:graphicFrameLocks noGrp="1"/>
          </p:cNvGraphicFramePr>
          <p:nvPr/>
        </p:nvGraphicFramePr>
        <p:xfrm>
          <a:off x="3614453" y="2757498"/>
          <a:ext cx="8222642" cy="3568145"/>
        </p:xfrm>
        <a:graphic>
          <a:graphicData uri="http://schemas.openxmlformats.org/drawingml/2006/table">
            <a:tbl>
              <a:tblPr firstRow="1" bandRow="1">
                <a:tableStyleId>{5940675A-B579-460E-94D1-54222C63F5DA}</a:tableStyleId>
              </a:tblPr>
              <a:tblGrid>
                <a:gridCol w="4111321">
                  <a:extLst>
                    <a:ext uri="{9D8B030D-6E8A-4147-A177-3AD203B41FA5}">
                      <a16:colId xmlns:a16="http://schemas.microsoft.com/office/drawing/2014/main" val="20000"/>
                    </a:ext>
                  </a:extLst>
                </a:gridCol>
                <a:gridCol w="4111321">
                  <a:extLst>
                    <a:ext uri="{9D8B030D-6E8A-4147-A177-3AD203B41FA5}">
                      <a16:colId xmlns:a16="http://schemas.microsoft.com/office/drawing/2014/main" val="20001"/>
                    </a:ext>
                  </a:extLst>
                </a:gridCol>
              </a:tblGrid>
              <a:tr h="713629">
                <a:tc>
                  <a:txBody>
                    <a:bodyPr/>
                    <a:lstStyle/>
                    <a:p>
                      <a:r>
                        <a:rPr lang="en-GB" sz="2400" b="0" i="0" dirty="0">
                          <a:solidFill>
                            <a:srgbClr val="FF3860"/>
                          </a:solidFill>
                          <a:latin typeface="OpenDyslexicAlta" pitchFamily="2" charset="77"/>
                          <a:ea typeface="OpenDyslexic" charset="0"/>
                          <a:cs typeface="OpenDyslexic" charset="0"/>
                        </a:rPr>
                        <a:t>1. difficult</a:t>
                      </a:r>
                    </a:p>
                  </a:txBody>
                  <a:tcPr/>
                </a:tc>
                <a:tc>
                  <a:txBody>
                    <a:bodyPr/>
                    <a:lstStyle/>
                    <a:p>
                      <a:r>
                        <a:rPr lang="en-GB" sz="2400" b="0" i="0" dirty="0">
                          <a:solidFill>
                            <a:srgbClr val="FF3860"/>
                          </a:solidFill>
                          <a:latin typeface="OpenDyslexicAlta" pitchFamily="2" charset="77"/>
                          <a:ea typeface="OpenDyslexic" charset="0"/>
                          <a:cs typeface="OpenDyslexic" charset="0"/>
                        </a:rPr>
                        <a:t>6. pressure</a:t>
                      </a:r>
                    </a:p>
                  </a:txBody>
                  <a:tcPr/>
                </a:tc>
                <a:extLst>
                  <a:ext uri="{0D108BD9-81ED-4DB2-BD59-A6C34878D82A}">
                    <a16:rowId xmlns:a16="http://schemas.microsoft.com/office/drawing/2014/main" val="10000"/>
                  </a:ext>
                </a:extLst>
              </a:tr>
              <a:tr h="713629">
                <a:tc>
                  <a:txBody>
                    <a:bodyPr/>
                    <a:lstStyle/>
                    <a:p>
                      <a:r>
                        <a:rPr lang="en-GB" sz="2400" b="0" i="0" dirty="0">
                          <a:solidFill>
                            <a:srgbClr val="FF3860"/>
                          </a:solidFill>
                          <a:latin typeface="OpenDyslexicAlta" pitchFamily="2" charset="77"/>
                          <a:ea typeface="OpenDyslexic" charset="0"/>
                          <a:cs typeface="OpenDyslexic" charset="0"/>
                        </a:rPr>
                        <a:t>2. important</a:t>
                      </a:r>
                    </a:p>
                  </a:txBody>
                  <a:tcPr/>
                </a:tc>
                <a:tc>
                  <a:txBody>
                    <a:bodyPr/>
                    <a:lstStyle/>
                    <a:p>
                      <a:r>
                        <a:rPr lang="en-GB" sz="2400" b="0" i="0" dirty="0">
                          <a:solidFill>
                            <a:srgbClr val="FF3860"/>
                          </a:solidFill>
                          <a:latin typeface="OpenDyslexicAlta" pitchFamily="2" charset="77"/>
                          <a:ea typeface="OpenDyslexic" charset="0"/>
                          <a:cs typeface="OpenDyslexic" charset="0"/>
                        </a:rPr>
                        <a:t>7. purpose</a:t>
                      </a:r>
                    </a:p>
                  </a:txBody>
                  <a:tcPr/>
                </a:tc>
                <a:extLst>
                  <a:ext uri="{0D108BD9-81ED-4DB2-BD59-A6C34878D82A}">
                    <a16:rowId xmlns:a16="http://schemas.microsoft.com/office/drawing/2014/main" val="10001"/>
                  </a:ext>
                </a:extLst>
              </a:tr>
              <a:tr h="713629">
                <a:tc>
                  <a:txBody>
                    <a:bodyPr/>
                    <a:lstStyle/>
                    <a:p>
                      <a:r>
                        <a:rPr lang="en-GB" sz="2400" b="0" i="0" dirty="0">
                          <a:solidFill>
                            <a:srgbClr val="FF3860"/>
                          </a:solidFill>
                          <a:latin typeface="OpenDyslexicAlta" pitchFamily="2" charset="77"/>
                          <a:ea typeface="OpenDyslexic" charset="0"/>
                          <a:cs typeface="OpenDyslexic" charset="0"/>
                        </a:rPr>
                        <a:t>3. length</a:t>
                      </a:r>
                    </a:p>
                  </a:txBody>
                  <a:tcPr/>
                </a:tc>
                <a:tc>
                  <a:txBody>
                    <a:bodyPr/>
                    <a:lstStyle/>
                    <a:p>
                      <a:r>
                        <a:rPr lang="en-GB" sz="2400" b="0" i="0" dirty="0">
                          <a:solidFill>
                            <a:srgbClr val="FF3860"/>
                          </a:solidFill>
                          <a:latin typeface="OpenDyslexicAlta" pitchFamily="2" charset="77"/>
                          <a:ea typeface="OpenDyslexic" charset="0"/>
                          <a:cs typeface="OpenDyslexic" charset="0"/>
                        </a:rPr>
                        <a:t>8. question</a:t>
                      </a:r>
                    </a:p>
                  </a:txBody>
                  <a:tcPr/>
                </a:tc>
                <a:extLst>
                  <a:ext uri="{0D108BD9-81ED-4DB2-BD59-A6C34878D82A}">
                    <a16:rowId xmlns:a16="http://schemas.microsoft.com/office/drawing/2014/main" val="10002"/>
                  </a:ext>
                </a:extLst>
              </a:tr>
              <a:tr h="713629">
                <a:tc>
                  <a:txBody>
                    <a:bodyPr/>
                    <a:lstStyle/>
                    <a:p>
                      <a:r>
                        <a:rPr lang="en-GB" sz="2400" b="0" i="0" dirty="0">
                          <a:solidFill>
                            <a:srgbClr val="FF3860"/>
                          </a:solidFill>
                          <a:latin typeface="OpenDyslexicAlta" pitchFamily="2" charset="77"/>
                          <a:ea typeface="OpenDyslexic" charset="0"/>
                          <a:cs typeface="OpenDyslexic" charset="0"/>
                        </a:rPr>
                        <a:t>4. perhaps</a:t>
                      </a:r>
                    </a:p>
                  </a:txBody>
                  <a:tcPr/>
                </a:tc>
                <a:tc>
                  <a:txBody>
                    <a:bodyPr/>
                    <a:lstStyle/>
                    <a:p>
                      <a:r>
                        <a:rPr lang="en-GB" sz="2400" b="0" i="0" dirty="0">
                          <a:solidFill>
                            <a:srgbClr val="FF3860"/>
                          </a:solidFill>
                          <a:latin typeface="OpenDyslexicAlta" pitchFamily="2" charset="77"/>
                          <a:ea typeface="OpenDyslexic" charset="0"/>
                          <a:cs typeface="OpenDyslexic" charset="0"/>
                        </a:rPr>
                        <a:t>9. special</a:t>
                      </a:r>
                    </a:p>
                  </a:txBody>
                  <a:tcPr/>
                </a:tc>
                <a:extLst>
                  <a:ext uri="{0D108BD9-81ED-4DB2-BD59-A6C34878D82A}">
                    <a16:rowId xmlns:a16="http://schemas.microsoft.com/office/drawing/2014/main" val="10003"/>
                  </a:ext>
                </a:extLst>
              </a:tr>
              <a:tr h="713629">
                <a:tc>
                  <a:txBody>
                    <a:bodyPr/>
                    <a:lstStyle/>
                    <a:p>
                      <a:r>
                        <a:rPr lang="en-GB" sz="2400" b="0" i="0" dirty="0">
                          <a:solidFill>
                            <a:srgbClr val="FF3860"/>
                          </a:solidFill>
                          <a:latin typeface="OpenDyslexicAlta" pitchFamily="2" charset="77"/>
                          <a:ea typeface="OpenDyslexic" charset="0"/>
                          <a:cs typeface="OpenDyslexic" charset="0"/>
                        </a:rPr>
                        <a:t>5. position </a:t>
                      </a:r>
                    </a:p>
                  </a:txBody>
                  <a:tcPr/>
                </a:tc>
                <a:tc>
                  <a:txBody>
                    <a:bodyPr/>
                    <a:lstStyle/>
                    <a:p>
                      <a:r>
                        <a:rPr lang="en-GB" sz="2400" b="0" i="0" dirty="0">
                          <a:solidFill>
                            <a:srgbClr val="FF3860"/>
                          </a:solidFill>
                          <a:latin typeface="OpenDyslexicAlta" pitchFamily="2" charset="77"/>
                          <a:ea typeface="OpenDyslexic" charset="0"/>
                          <a:cs typeface="OpenDyslexic" charset="0"/>
                        </a:rPr>
                        <a:t>10. strange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643082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Revision </a:t>
            </a:r>
            <a:r>
              <a:rPr lang="mr-IN" dirty="0"/>
              <a:t>–</a:t>
            </a:r>
            <a:r>
              <a:rPr lang="en-GB" dirty="0"/>
              <a:t> spelling rules we have learned in Stage 3.</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33</a:t>
            </a:r>
          </a:p>
        </p:txBody>
      </p:sp>
    </p:spTree>
    <p:extLst>
      <p:ext uri="{BB962C8B-B14F-4D97-AF65-F5344CB8AC3E}">
        <p14:creationId xmlns:p14="http://schemas.microsoft.com/office/powerpoint/2010/main" val="172777025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33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Revision </a:t>
            </a:r>
            <a:r>
              <a:rPr lang="mr-IN" dirty="0"/>
              <a:t>–</a:t>
            </a:r>
            <a:r>
              <a:rPr lang="en-GB" dirty="0"/>
              <a:t> spelling rules we have learned in Stage 3.</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pleasure</a:t>
            </a:r>
          </a:p>
          <a:p>
            <a:pPr fontAlgn="t"/>
            <a:r>
              <a:rPr lang="en-GB" dirty="0"/>
              <a:t>island</a:t>
            </a:r>
          </a:p>
          <a:p>
            <a:pPr fontAlgn="t"/>
            <a:r>
              <a:rPr lang="en-GB" dirty="0"/>
              <a:t>dislocate</a:t>
            </a:r>
          </a:p>
          <a:p>
            <a:pPr fontAlgn="t"/>
            <a:r>
              <a:rPr lang="en-GB" dirty="0"/>
              <a:t>disadvantage</a:t>
            </a:r>
          </a:p>
          <a:p>
            <a:pPr fontAlgn="t"/>
            <a:r>
              <a:rPr lang="en-GB" dirty="0"/>
              <a:t>decide</a:t>
            </a:r>
          </a:p>
          <a:p>
            <a:pPr fontAlgn="t"/>
            <a:r>
              <a:rPr lang="en-GB" dirty="0"/>
              <a:t>survey</a:t>
            </a:r>
          </a:p>
          <a:p>
            <a:pPr fontAlgn="t"/>
            <a:r>
              <a:rPr lang="en-GB" dirty="0"/>
              <a:t>exactly</a:t>
            </a:r>
          </a:p>
          <a:p>
            <a:pPr fontAlgn="t"/>
            <a:r>
              <a:rPr lang="en-GB" dirty="0"/>
              <a:t>bravely</a:t>
            </a:r>
          </a:p>
          <a:p>
            <a:pPr fontAlgn="t"/>
            <a:r>
              <a:rPr lang="en-GB" dirty="0"/>
              <a:t>ordinary</a:t>
            </a:r>
          </a:p>
          <a:p>
            <a:pPr fontAlgn="t"/>
            <a:r>
              <a:rPr lang="en-GB" dirty="0"/>
              <a:t>promise</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dirty="0">
                <a:latin typeface="OpenDyslexicAlta" pitchFamily="2" charset="77"/>
                <a:ea typeface="OpenDyslexic" charset="0"/>
                <a:cs typeface="OpenDyslexic" charset="0"/>
              </a:rPr>
              <a:t>Revision</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240913871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787458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114156301"/>
                    </a:ext>
                  </a:extLst>
                </a:gridCol>
                <a:gridCol w="1858433">
                  <a:extLst>
                    <a:ext uri="{9D8B030D-6E8A-4147-A177-3AD203B41FA5}">
                      <a16:colId xmlns:a16="http://schemas.microsoft.com/office/drawing/2014/main" val="375914236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pleasure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island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dislocate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disadvantage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decide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survey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exactly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bravely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ordinary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promise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1580786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Revision </a:t>
                      </a:r>
                      <a:r>
                        <a:rPr lang="mr-IN" sz="1400" b="0" i="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3.</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506825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island</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dislocate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disadvantage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decide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survey</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exactly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bravely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ordinary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440944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Revision </a:t>
                      </a:r>
                      <a:r>
                        <a:rPr lang="mr-IN" sz="1400" b="0" i="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3.</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3543557" y="1701983"/>
          <a:ext cx="8403515" cy="4927412"/>
        </p:xfrm>
        <a:graphic>
          <a:graphicData uri="http://schemas.openxmlformats.org/drawingml/2006/table">
            <a:tbl>
              <a:tblPr firstRow="1">
                <a:tableStyleId>{5940675A-B579-460E-94D1-54222C63F5DA}</a:tableStyleId>
              </a:tblPr>
              <a:tblGrid>
                <a:gridCol w="1680703">
                  <a:extLst>
                    <a:ext uri="{9D8B030D-6E8A-4147-A177-3AD203B41FA5}">
                      <a16:colId xmlns:a16="http://schemas.microsoft.com/office/drawing/2014/main" val="20000"/>
                    </a:ext>
                  </a:extLst>
                </a:gridCol>
                <a:gridCol w="1680703">
                  <a:extLst>
                    <a:ext uri="{9D8B030D-6E8A-4147-A177-3AD203B41FA5}">
                      <a16:colId xmlns:a16="http://schemas.microsoft.com/office/drawing/2014/main" val="20001"/>
                    </a:ext>
                  </a:extLst>
                </a:gridCol>
                <a:gridCol w="1680703">
                  <a:extLst>
                    <a:ext uri="{9D8B030D-6E8A-4147-A177-3AD203B41FA5}">
                      <a16:colId xmlns:a16="http://schemas.microsoft.com/office/drawing/2014/main" val="20002"/>
                    </a:ext>
                  </a:extLst>
                </a:gridCol>
                <a:gridCol w="1680703">
                  <a:extLst>
                    <a:ext uri="{9D8B030D-6E8A-4147-A177-3AD203B41FA5}">
                      <a16:colId xmlns:a16="http://schemas.microsoft.com/office/drawing/2014/main" val="20003"/>
                    </a:ext>
                  </a:extLst>
                </a:gridCol>
                <a:gridCol w="1680703">
                  <a:extLst>
                    <a:ext uri="{9D8B030D-6E8A-4147-A177-3AD203B41FA5}">
                      <a16:colId xmlns:a16="http://schemas.microsoft.com/office/drawing/2014/main" val="20004"/>
                    </a:ext>
                  </a:extLst>
                </a:gridCol>
              </a:tblGrid>
              <a:tr h="1872417">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492741">
                <a:tc>
                  <a:txBody>
                    <a:bodyPr/>
                    <a:lstStyle/>
                    <a:p>
                      <a:pPr algn="ctr"/>
                      <a:r>
                        <a:rPr lang="en-GB" sz="2400" b="0" i="0" dirty="0">
                          <a:latin typeface="OpenDyslexicAlta" pitchFamily="2" charset="77"/>
                          <a:ea typeface="OpenDyslexic" charset="0"/>
                          <a:cs typeface="OpenDyslexic" charset="0"/>
                        </a:rPr>
                        <a:t>decide</a:t>
                      </a: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2069513">
                <a:tc>
                  <a:txBody>
                    <a:bodyPr/>
                    <a:lstStyle/>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92741">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5284261"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dirty="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l</a:t>
                      </a:r>
                    </a:p>
                  </a:txBody>
                  <a:tcPr>
                    <a:solidFill>
                      <a:schemeClr val="accent6">
                        <a:lumMod val="40000"/>
                        <a:lumOff val="6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s</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n</a:t>
                      </a: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597024"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a:latin typeface="OpenDyslexicAlta" pitchFamily="2" charset="77"/>
                          <a:ea typeface="OpenDyslexic" charset="0"/>
                          <a:cs typeface="OpenDyslexic" charset="0"/>
                        </a:rPr>
                        <a:t>e</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c</a:t>
                      </a:r>
                    </a:p>
                  </a:txBody>
                  <a:tcPr>
                    <a:solidFill>
                      <a:schemeClr val="accent1">
                        <a:lumMod val="20000"/>
                        <a:lumOff val="80000"/>
                      </a:schemeClr>
                    </a:solidFill>
                  </a:tcPr>
                </a:tc>
                <a:tc>
                  <a:txBody>
                    <a:bodyPr/>
                    <a:lstStyle/>
                    <a:p>
                      <a:pPr algn="ctr"/>
                      <a:r>
                        <a:rPr lang="en-GB" sz="2800" b="0" i="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e</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d</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d</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964738" y="197696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s</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l</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p</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u</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2">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88417570"/>
              </p:ext>
            </p:extLst>
          </p:nvPr>
        </p:nvGraphicFramePr>
        <p:xfrm>
          <a:off x="10339212" y="4147006"/>
          <a:ext cx="1566786" cy="188976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41140">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6">
                        <a:lumMod val="40000"/>
                        <a:lumOff val="60000"/>
                      </a:schemeClr>
                    </a:solidFill>
                  </a:tcPr>
                </a:tc>
                <a:extLst>
                  <a:ext uri="{0D108BD9-81ED-4DB2-BD59-A6C34878D82A}">
                    <a16:rowId xmlns:a16="http://schemas.microsoft.com/office/drawing/2014/main" val="10000"/>
                  </a:ext>
                </a:extLst>
              </a:tr>
              <a:tr h="341140">
                <a:tc>
                  <a:txBody>
                    <a:bodyPr/>
                    <a:lstStyle/>
                    <a:p>
                      <a:pPr algn="ctr"/>
                      <a:r>
                        <a:rPr lang="en-GB" sz="25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500" b="0" i="0" dirty="0" err="1">
                          <a:latin typeface="OpenDyslexicAlta" pitchFamily="2" charset="77"/>
                          <a:ea typeface="OpenDyslexic" charset="0"/>
                          <a:cs typeface="OpenDyslexic" charset="0"/>
                        </a:rPr>
                        <a:t>i</a:t>
                      </a:r>
                      <a:endParaRPr lang="en-GB" sz="2500"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v</a:t>
                      </a:r>
                    </a:p>
                  </a:txBody>
                  <a:tcPr>
                    <a:solidFill>
                      <a:schemeClr val="accent6">
                        <a:lumMod val="40000"/>
                        <a:lumOff val="60000"/>
                      </a:schemeClr>
                    </a:solidFill>
                  </a:tcPr>
                </a:tc>
                <a:extLst>
                  <a:ext uri="{0D108BD9-81ED-4DB2-BD59-A6C34878D82A}">
                    <a16:rowId xmlns:a16="http://schemas.microsoft.com/office/drawing/2014/main" val="10001"/>
                  </a:ext>
                </a:extLst>
              </a:tr>
              <a:tr h="341140">
                <a:tc>
                  <a:txBody>
                    <a:bodyPr/>
                    <a:lstStyle/>
                    <a:p>
                      <a:pPr algn="ctr"/>
                      <a:r>
                        <a:rPr lang="en-GB" sz="2500" b="0" i="0">
                          <a:latin typeface="OpenDyslexicAlta" pitchFamily="2" charset="77"/>
                          <a:ea typeface="OpenDyslexic" charset="0"/>
                          <a:cs typeface="OpenDyslexic" charset="0"/>
                        </a:rPr>
                        <a:t>t</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extLst>
                  <a:ext uri="{0D108BD9-81ED-4DB2-BD59-A6C34878D82A}">
                    <a16:rowId xmlns:a16="http://schemas.microsoft.com/office/drawing/2014/main" val="10002"/>
                  </a:ext>
                </a:extLst>
              </a:tr>
              <a:tr h="341140">
                <a:tc>
                  <a:txBody>
                    <a:bodyPr/>
                    <a:lstStyle/>
                    <a:p>
                      <a:pPr algn="ctr"/>
                      <a:r>
                        <a:rPr lang="en-GB" sz="2500" b="0" i="0">
                          <a:latin typeface="OpenDyslexicAlta" pitchFamily="2" charset="77"/>
                          <a:ea typeface="OpenDyslexic" charset="0"/>
                          <a:cs typeface="OpenDyslexic" charset="0"/>
                        </a:rPr>
                        <a:t>g</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6">
                        <a:lumMod val="40000"/>
                        <a:lumOff val="60000"/>
                      </a:schemeClr>
                    </a:solidFill>
                  </a:tcPr>
                </a:tc>
                <a:tc>
                  <a:txBody>
                    <a:bodyPr/>
                    <a:lstStyle/>
                    <a:p>
                      <a:pPr algn="ctr"/>
                      <a:r>
                        <a:rPr lang="en-GB" sz="2500" b="0" i="0" dirty="0">
                          <a:latin typeface="OpenDyslexicAlta" pitchFamily="2" charset="77"/>
                          <a:ea typeface="OpenDyslexic" charset="0"/>
                          <a:cs typeface="OpenDyslexic" charset="0"/>
                        </a:rPr>
                        <a:t>e</a:t>
                      </a:r>
                    </a:p>
                  </a:txBody>
                  <a:tcP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nvGraphicFramePr>
        <p:xfrm>
          <a:off x="8651975" y="1973611"/>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t</a:t>
                      </a:r>
                    </a:p>
                  </a:txBody>
                  <a:tcPr>
                    <a:solidFill>
                      <a:srgbClr val="F5DBF6"/>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x</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l</a:t>
                      </a:r>
                    </a:p>
                  </a:txBody>
                  <a:tcPr>
                    <a:solidFill>
                      <a:srgbClr val="F5DBF6"/>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y</a:t>
                      </a: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nvGraphicFramePr>
        <p:xfrm>
          <a:off x="6964738"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l</a:t>
                      </a:r>
                    </a:p>
                  </a:txBody>
                  <a:tcPr>
                    <a:solidFill>
                      <a:srgbClr val="F5DBF6"/>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d</a:t>
                      </a:r>
                    </a:p>
                  </a:txBody>
                  <a:tcPr>
                    <a:solidFill>
                      <a:srgbClr val="F5DBF6"/>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s</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o</a:t>
                      </a:r>
                    </a:p>
                  </a:txBody>
                  <a:tcPr>
                    <a:solidFill>
                      <a:srgbClr val="F5DBF6"/>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t</a:t>
                      </a: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nvGraphicFramePr>
        <p:xfrm>
          <a:off x="8652293" y="4147006"/>
          <a:ext cx="1566786" cy="94488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s</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y</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u</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v</a:t>
                      </a:r>
                    </a:p>
                  </a:txBody>
                  <a:tcPr>
                    <a:solidFill>
                      <a:srgbClr val="FBFFAF"/>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5280881" y="4166789"/>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o</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p</a:t>
                      </a:r>
                    </a:p>
                  </a:txBody>
                  <a:tcPr>
                    <a:solidFill>
                      <a:schemeClr val="accent5">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m</a:t>
                      </a:r>
                    </a:p>
                  </a:txBody>
                  <a:tcPr>
                    <a:solidFill>
                      <a:schemeClr val="accent5">
                        <a:lumMod val="20000"/>
                        <a:lumOff val="80000"/>
                      </a:schemeClr>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5">
                        <a:lumMod val="20000"/>
                        <a:lumOff val="80000"/>
                      </a:schemeClr>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nvGraphicFramePr>
        <p:xfrm>
          <a:off x="3597024"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d</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o</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y</a:t>
                      </a:r>
                    </a:p>
                  </a:txBody>
                  <a:tcPr>
                    <a:solidFill>
                      <a:schemeClr val="accent2">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nvGraphicFramePr>
        <p:xfrm>
          <a:off x="10339212" y="1941642"/>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b</a:t>
                      </a:r>
                    </a:p>
                  </a:txBody>
                  <a:tcPr>
                    <a:solidFill>
                      <a:srgbClr val="FBFFAF"/>
                    </a:solidFill>
                  </a:tcPr>
                </a:tc>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v</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l</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y</a:t>
                      </a:r>
                    </a:p>
                  </a:txBody>
                  <a:tcPr>
                    <a:solidFill>
                      <a:srgbClr val="FBFFAF"/>
                    </a:solid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3786960" y="1285477"/>
            <a:ext cx="7916708" cy="369332"/>
          </a:xfrm>
          <a:prstGeom prst="rect">
            <a:avLst/>
          </a:prstGeom>
          <a:solidFill>
            <a:schemeClr val="accent5">
              <a:lumMod val="60000"/>
              <a:lumOff val="40000"/>
            </a:schemeClr>
          </a:solidFill>
          <a:ln>
            <a:solidFill>
              <a:schemeClr val="tx1"/>
            </a:solidFill>
          </a:ln>
        </p:spPr>
        <p:txBody>
          <a:bodyPr wrap="square" rtlCol="0">
            <a:spAutoFit/>
          </a:bodyPr>
          <a:lstStyle/>
          <a:p>
            <a:r>
              <a:rPr lang="en-GB">
                <a:latin typeface="OpenDyslexicAlta" pitchFamily="2" charset="77"/>
                <a:ea typeface="OpenDyslexic" charset="0"/>
                <a:cs typeface="OpenDyslexic" charset="0"/>
              </a:rPr>
              <a:t>Unscramble each block to find your hidden spelling words.</a:t>
            </a:r>
          </a:p>
        </p:txBody>
      </p:sp>
    </p:spTree>
    <p:extLst>
      <p:ext uri="{BB962C8B-B14F-4D97-AF65-F5344CB8AC3E}">
        <p14:creationId xmlns:p14="http://schemas.microsoft.com/office/powerpoint/2010/main" val="389950663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island</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dislocate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disadvantage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decide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survey</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exactly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bravely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ordinary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promise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6242666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Revision </a:t>
                      </a:r>
                      <a:r>
                        <a:rPr lang="mr-IN" sz="1400" b="0" i="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3.</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10746935"/>
              </p:ext>
            </p:extLst>
          </p:nvPr>
        </p:nvGraphicFramePr>
        <p:xfrm>
          <a:off x="3543557" y="1701983"/>
          <a:ext cx="8403515" cy="4927412"/>
        </p:xfrm>
        <a:graphic>
          <a:graphicData uri="http://schemas.openxmlformats.org/drawingml/2006/table">
            <a:tbl>
              <a:tblPr firstRow="1">
                <a:tableStyleId>{5940675A-B579-460E-94D1-54222C63F5DA}</a:tableStyleId>
              </a:tblPr>
              <a:tblGrid>
                <a:gridCol w="1680703">
                  <a:extLst>
                    <a:ext uri="{9D8B030D-6E8A-4147-A177-3AD203B41FA5}">
                      <a16:colId xmlns:a16="http://schemas.microsoft.com/office/drawing/2014/main" val="20000"/>
                    </a:ext>
                  </a:extLst>
                </a:gridCol>
                <a:gridCol w="1680703">
                  <a:extLst>
                    <a:ext uri="{9D8B030D-6E8A-4147-A177-3AD203B41FA5}">
                      <a16:colId xmlns:a16="http://schemas.microsoft.com/office/drawing/2014/main" val="20001"/>
                    </a:ext>
                  </a:extLst>
                </a:gridCol>
                <a:gridCol w="1680703">
                  <a:extLst>
                    <a:ext uri="{9D8B030D-6E8A-4147-A177-3AD203B41FA5}">
                      <a16:colId xmlns:a16="http://schemas.microsoft.com/office/drawing/2014/main" val="20002"/>
                    </a:ext>
                  </a:extLst>
                </a:gridCol>
                <a:gridCol w="1680703">
                  <a:extLst>
                    <a:ext uri="{9D8B030D-6E8A-4147-A177-3AD203B41FA5}">
                      <a16:colId xmlns:a16="http://schemas.microsoft.com/office/drawing/2014/main" val="20003"/>
                    </a:ext>
                  </a:extLst>
                </a:gridCol>
                <a:gridCol w="1680703">
                  <a:extLst>
                    <a:ext uri="{9D8B030D-6E8A-4147-A177-3AD203B41FA5}">
                      <a16:colId xmlns:a16="http://schemas.microsoft.com/office/drawing/2014/main" val="20004"/>
                    </a:ext>
                  </a:extLst>
                </a:gridCol>
              </a:tblGrid>
              <a:tr h="1872417">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492741">
                <a:tc>
                  <a:txBody>
                    <a:bodyPr/>
                    <a:lstStyle/>
                    <a:p>
                      <a:pPr algn="ctr"/>
                      <a:r>
                        <a:rPr lang="en-GB" sz="1600" b="0" i="0" dirty="0">
                          <a:latin typeface="OpenDyslexicAlta" pitchFamily="2" charset="77"/>
                          <a:ea typeface="OpenDyslexic" charset="0"/>
                          <a:cs typeface="OpenDyslexic" charset="0"/>
                        </a:rPr>
                        <a:t>decide</a:t>
                      </a:r>
                    </a:p>
                  </a:txBody>
                  <a:tcPr anchor="ctr"/>
                </a:tc>
                <a:tc>
                  <a:txBody>
                    <a:bodyPr/>
                    <a:lstStyle/>
                    <a:p>
                      <a:pPr algn="ctr"/>
                      <a:r>
                        <a:rPr lang="en-GB" sz="1600" b="0" i="0" dirty="0">
                          <a:latin typeface="OpenDyslexicAlta" pitchFamily="2" charset="77"/>
                          <a:ea typeface="OpenDyslexic" charset="0"/>
                          <a:cs typeface="OpenDyslexic" charset="0"/>
                        </a:rPr>
                        <a:t>island</a:t>
                      </a:r>
                    </a:p>
                  </a:txBody>
                  <a:tcPr anchor="ctr"/>
                </a:tc>
                <a:tc>
                  <a:txBody>
                    <a:bodyPr/>
                    <a:lstStyle/>
                    <a:p>
                      <a:pPr algn="ctr"/>
                      <a:r>
                        <a:rPr lang="en-GB" sz="1600" b="0" i="0" dirty="0">
                          <a:latin typeface="OpenDyslexicAlta" pitchFamily="2" charset="77"/>
                          <a:ea typeface="OpenDyslexic" charset="0"/>
                          <a:cs typeface="OpenDyslexic" charset="0"/>
                        </a:rPr>
                        <a:t>pleasure</a:t>
                      </a:r>
                    </a:p>
                  </a:txBody>
                  <a:tcPr anchor="ctr"/>
                </a:tc>
                <a:tc>
                  <a:txBody>
                    <a:bodyPr/>
                    <a:lstStyle/>
                    <a:p>
                      <a:pPr algn="ctr"/>
                      <a:r>
                        <a:rPr lang="en-GB" sz="1600" b="0" i="0" dirty="0">
                          <a:latin typeface="OpenDyslexicAlta" pitchFamily="2" charset="77"/>
                          <a:ea typeface="OpenDyslexic" charset="0"/>
                          <a:cs typeface="OpenDyslexic" charset="0"/>
                        </a:rPr>
                        <a:t>exactly</a:t>
                      </a:r>
                    </a:p>
                  </a:txBody>
                  <a:tcPr anchor="ctr"/>
                </a:tc>
                <a:tc>
                  <a:txBody>
                    <a:bodyPr/>
                    <a:lstStyle/>
                    <a:p>
                      <a:pPr algn="ctr"/>
                      <a:r>
                        <a:rPr lang="en-GB" sz="1600" b="0" i="0" dirty="0">
                          <a:latin typeface="OpenDyslexicAlta" pitchFamily="2" charset="77"/>
                          <a:ea typeface="OpenDyslexic" charset="0"/>
                          <a:cs typeface="OpenDyslexic" charset="0"/>
                        </a:rPr>
                        <a:t>bravely</a:t>
                      </a:r>
                    </a:p>
                  </a:txBody>
                  <a:tcPr anchor="ctr"/>
                </a:tc>
                <a:extLst>
                  <a:ext uri="{0D108BD9-81ED-4DB2-BD59-A6C34878D82A}">
                    <a16:rowId xmlns:a16="http://schemas.microsoft.com/office/drawing/2014/main" val="10001"/>
                  </a:ext>
                </a:extLst>
              </a:tr>
              <a:tr h="2069513">
                <a:tc>
                  <a:txBody>
                    <a:bodyPr/>
                    <a:lstStyle/>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92741">
                <a:tc>
                  <a:txBody>
                    <a:bodyPr/>
                    <a:lstStyle/>
                    <a:p>
                      <a:pPr algn="ctr"/>
                      <a:r>
                        <a:rPr lang="en-GB" sz="1600" b="0" i="0" dirty="0">
                          <a:latin typeface="OpenDyslexicAlta" pitchFamily="2" charset="77"/>
                          <a:ea typeface="OpenDyslexic" charset="0"/>
                          <a:cs typeface="OpenDyslexic" charset="0"/>
                        </a:rPr>
                        <a:t>ordinary</a:t>
                      </a:r>
                    </a:p>
                  </a:txBody>
                  <a:tcPr anchor="ctr"/>
                </a:tc>
                <a:tc>
                  <a:txBody>
                    <a:bodyPr/>
                    <a:lstStyle/>
                    <a:p>
                      <a:pPr algn="ctr"/>
                      <a:r>
                        <a:rPr lang="en-GB" sz="1600" b="0" i="0" dirty="0">
                          <a:latin typeface="OpenDyslexicAlta" pitchFamily="2" charset="77"/>
                          <a:ea typeface="OpenDyslexic" charset="0"/>
                          <a:cs typeface="OpenDyslexic" charset="0"/>
                        </a:rPr>
                        <a:t>promise</a:t>
                      </a:r>
                    </a:p>
                  </a:txBody>
                  <a:tcPr anchor="ctr"/>
                </a:tc>
                <a:tc>
                  <a:txBody>
                    <a:bodyPr/>
                    <a:lstStyle/>
                    <a:p>
                      <a:pPr algn="ctr"/>
                      <a:r>
                        <a:rPr lang="en-GB" sz="1600" b="0" i="0" dirty="0">
                          <a:latin typeface="OpenDyslexicAlta" pitchFamily="2" charset="77"/>
                          <a:ea typeface="OpenDyslexic" charset="0"/>
                          <a:cs typeface="OpenDyslexic" charset="0"/>
                        </a:rPr>
                        <a:t>dislocate</a:t>
                      </a:r>
                    </a:p>
                  </a:txBody>
                  <a:tcPr anchor="ctr"/>
                </a:tc>
                <a:tc>
                  <a:txBody>
                    <a:bodyPr/>
                    <a:lstStyle/>
                    <a:p>
                      <a:pPr algn="ctr"/>
                      <a:r>
                        <a:rPr lang="en-GB" sz="1600" b="0" i="0" dirty="0">
                          <a:latin typeface="OpenDyslexicAlta" pitchFamily="2" charset="77"/>
                          <a:ea typeface="OpenDyslexic" charset="0"/>
                          <a:cs typeface="OpenDyslexic" charset="0"/>
                        </a:rPr>
                        <a:t>survey</a:t>
                      </a:r>
                    </a:p>
                  </a:txBody>
                  <a:tcPr anchor="ctr"/>
                </a:tc>
                <a:tc>
                  <a:txBody>
                    <a:bodyPr/>
                    <a:lstStyle/>
                    <a:p>
                      <a:pPr algn="ctr">
                        <a:lnSpc>
                          <a:spcPct val="150000"/>
                        </a:lnSpc>
                      </a:pPr>
                      <a:r>
                        <a:rPr lang="en-GB" sz="1600" b="0" i="0" dirty="0">
                          <a:latin typeface="OpenDyslexicAlta" pitchFamily="2" charset="77"/>
                          <a:ea typeface="OpenDyslexic" charset="0"/>
                          <a:cs typeface="OpenDyslexic" charset="0"/>
                        </a:rPr>
                        <a:t>disadvantage</a:t>
                      </a:r>
                    </a:p>
                  </a:txBody>
                  <a:tcPr anchor="ct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5284261"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dirty="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l</a:t>
                      </a:r>
                    </a:p>
                  </a:txBody>
                  <a:tcPr>
                    <a:solidFill>
                      <a:schemeClr val="accent6">
                        <a:lumMod val="40000"/>
                        <a:lumOff val="6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s</a:t>
                      </a:r>
                    </a:p>
                  </a:txBody>
                  <a:tcPr>
                    <a:solidFill>
                      <a:schemeClr val="accent6">
                        <a:lumMod val="40000"/>
                        <a:lumOff val="60000"/>
                      </a:schemeClr>
                    </a:solidFill>
                  </a:tcPr>
                </a:tc>
                <a:tc>
                  <a:txBody>
                    <a:bodyPr/>
                    <a:lstStyle/>
                    <a:p>
                      <a:pPr algn="ctr"/>
                      <a:r>
                        <a:rPr lang="en-GB" sz="2800" b="0" i="0">
                          <a:latin typeface="OpenDyslexicAlta" pitchFamily="2" charset="77"/>
                          <a:ea typeface="OpenDyslexic" charset="0"/>
                          <a:cs typeface="OpenDyslexic" charset="0"/>
                        </a:rPr>
                        <a:t>n</a:t>
                      </a: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597024" y="1976966"/>
          <a:ext cx="1511556" cy="1180572"/>
        </p:xfrm>
        <a:graphic>
          <a:graphicData uri="http://schemas.openxmlformats.org/drawingml/2006/table">
            <a:tbl>
              <a:tblPr firstRow="1" bandRow="1">
                <a:tableStyleId>{5940675A-B579-460E-94D1-54222C63F5DA}</a:tableStyleId>
              </a:tblPr>
              <a:tblGrid>
                <a:gridCol w="503852">
                  <a:extLst>
                    <a:ext uri="{9D8B030D-6E8A-4147-A177-3AD203B41FA5}">
                      <a16:colId xmlns:a16="http://schemas.microsoft.com/office/drawing/2014/main" val="20000"/>
                    </a:ext>
                  </a:extLst>
                </a:gridCol>
                <a:gridCol w="503852">
                  <a:extLst>
                    <a:ext uri="{9D8B030D-6E8A-4147-A177-3AD203B41FA5}">
                      <a16:colId xmlns:a16="http://schemas.microsoft.com/office/drawing/2014/main" val="20001"/>
                    </a:ext>
                  </a:extLst>
                </a:gridCol>
                <a:gridCol w="503852">
                  <a:extLst>
                    <a:ext uri="{9D8B030D-6E8A-4147-A177-3AD203B41FA5}">
                      <a16:colId xmlns:a16="http://schemas.microsoft.com/office/drawing/2014/main" val="20002"/>
                    </a:ext>
                  </a:extLst>
                </a:gridCol>
              </a:tblGrid>
              <a:tr h="590286">
                <a:tc>
                  <a:txBody>
                    <a:bodyPr/>
                    <a:lstStyle/>
                    <a:p>
                      <a:pPr algn="ctr"/>
                      <a:r>
                        <a:rPr lang="en-GB" sz="2800" b="0" i="0">
                          <a:latin typeface="OpenDyslexicAlta" pitchFamily="2" charset="77"/>
                          <a:ea typeface="OpenDyslexic" charset="0"/>
                          <a:cs typeface="OpenDyslexic" charset="0"/>
                        </a:rPr>
                        <a:t>e</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c</a:t>
                      </a:r>
                    </a:p>
                  </a:txBody>
                  <a:tcPr>
                    <a:solidFill>
                      <a:schemeClr val="accent1">
                        <a:lumMod val="20000"/>
                        <a:lumOff val="80000"/>
                      </a:schemeClr>
                    </a:solidFill>
                  </a:tcPr>
                </a:tc>
                <a:tc>
                  <a:txBody>
                    <a:bodyPr/>
                    <a:lstStyle/>
                    <a:p>
                      <a:pPr algn="ctr"/>
                      <a:r>
                        <a:rPr lang="en-GB" sz="2800" b="0" i="0" err="1">
                          <a:latin typeface="OpenDyslexicAlta" pitchFamily="2" charset="77"/>
                          <a:ea typeface="OpenDyslexic" charset="0"/>
                          <a:cs typeface="OpenDyslexic" charset="0"/>
                        </a:rPr>
                        <a:t>i</a:t>
                      </a:r>
                      <a:endParaRPr lang="en-GB" sz="2800" b="0" i="0">
                        <a:latin typeface="OpenDyslexicAlta" pitchFamily="2" charset="77"/>
                        <a:ea typeface="OpenDyslexic" charset="0"/>
                        <a:cs typeface="OpenDyslexic"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590286">
                <a:tc>
                  <a:txBody>
                    <a:bodyPr/>
                    <a:lstStyle/>
                    <a:p>
                      <a:pPr algn="ctr"/>
                      <a:r>
                        <a:rPr lang="en-GB" sz="2800" b="0" i="0">
                          <a:latin typeface="OpenDyslexicAlta" pitchFamily="2" charset="77"/>
                          <a:ea typeface="OpenDyslexic" charset="0"/>
                          <a:cs typeface="OpenDyslexic" charset="0"/>
                        </a:rPr>
                        <a:t>e</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d</a:t>
                      </a:r>
                    </a:p>
                  </a:txBody>
                  <a:tcPr>
                    <a:solidFill>
                      <a:schemeClr val="accent1">
                        <a:lumMod val="20000"/>
                        <a:lumOff val="80000"/>
                      </a:schemeClr>
                    </a:solidFill>
                  </a:tcPr>
                </a:tc>
                <a:tc>
                  <a:txBody>
                    <a:bodyPr/>
                    <a:lstStyle/>
                    <a:p>
                      <a:pPr algn="ctr"/>
                      <a:r>
                        <a:rPr lang="en-GB" sz="2800" b="0" i="0">
                          <a:latin typeface="OpenDyslexicAlta" pitchFamily="2" charset="77"/>
                          <a:ea typeface="OpenDyslexic" charset="0"/>
                          <a:cs typeface="OpenDyslexic" charset="0"/>
                        </a:rPr>
                        <a:t>d</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964738" y="197696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s</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l</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p</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u</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2">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99072538"/>
              </p:ext>
            </p:extLst>
          </p:nvPr>
        </p:nvGraphicFramePr>
        <p:xfrm>
          <a:off x="10339212" y="4147006"/>
          <a:ext cx="1566786" cy="188976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41140">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500" b="0" i="0" dirty="0">
                          <a:latin typeface="OpenDyslexicAlta" pitchFamily="2" charset="77"/>
                          <a:ea typeface="OpenDyslexic" charset="0"/>
                          <a:cs typeface="OpenDyslexic" charset="0"/>
                        </a:rPr>
                        <a:t>s</a:t>
                      </a:r>
                    </a:p>
                  </a:txBody>
                  <a:tcPr>
                    <a:solidFill>
                      <a:schemeClr val="accent6">
                        <a:lumMod val="40000"/>
                        <a:lumOff val="60000"/>
                      </a:schemeClr>
                    </a:solidFill>
                  </a:tcPr>
                </a:tc>
                <a:extLst>
                  <a:ext uri="{0D108BD9-81ED-4DB2-BD59-A6C34878D82A}">
                    <a16:rowId xmlns:a16="http://schemas.microsoft.com/office/drawing/2014/main" val="10000"/>
                  </a:ext>
                </a:extLst>
              </a:tr>
              <a:tr h="341140">
                <a:tc>
                  <a:txBody>
                    <a:bodyPr/>
                    <a:lstStyle/>
                    <a:p>
                      <a:pPr algn="ctr"/>
                      <a:r>
                        <a:rPr lang="en-GB" sz="2500" b="0" i="0">
                          <a:latin typeface="OpenDyslexicAlta" pitchFamily="2" charset="77"/>
                          <a:ea typeface="OpenDyslexic" charset="0"/>
                          <a:cs typeface="OpenDyslexic" charset="0"/>
                        </a:rPr>
                        <a:t>d</a:t>
                      </a:r>
                    </a:p>
                  </a:txBody>
                  <a:tcPr>
                    <a:solidFill>
                      <a:schemeClr val="accent6">
                        <a:lumMod val="40000"/>
                        <a:lumOff val="60000"/>
                      </a:schemeClr>
                    </a:solidFill>
                  </a:tcPr>
                </a:tc>
                <a:tc>
                  <a:txBody>
                    <a:bodyPr/>
                    <a:lstStyle/>
                    <a:p>
                      <a:pPr algn="ctr"/>
                      <a:r>
                        <a:rPr lang="en-GB" sz="2500" b="0" i="0" dirty="0" err="1">
                          <a:latin typeface="OpenDyslexicAlta" pitchFamily="2" charset="77"/>
                          <a:ea typeface="OpenDyslexic" charset="0"/>
                          <a:cs typeface="OpenDyslexic" charset="0"/>
                        </a:rPr>
                        <a:t>i</a:t>
                      </a:r>
                      <a:endParaRPr lang="en-GB" sz="2500"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v</a:t>
                      </a:r>
                    </a:p>
                  </a:txBody>
                  <a:tcPr>
                    <a:solidFill>
                      <a:schemeClr val="accent6">
                        <a:lumMod val="40000"/>
                        <a:lumOff val="60000"/>
                      </a:schemeClr>
                    </a:solidFill>
                  </a:tcPr>
                </a:tc>
                <a:extLst>
                  <a:ext uri="{0D108BD9-81ED-4DB2-BD59-A6C34878D82A}">
                    <a16:rowId xmlns:a16="http://schemas.microsoft.com/office/drawing/2014/main" val="10001"/>
                  </a:ext>
                </a:extLst>
              </a:tr>
              <a:tr h="341140">
                <a:tc>
                  <a:txBody>
                    <a:bodyPr/>
                    <a:lstStyle/>
                    <a:p>
                      <a:pPr algn="ctr"/>
                      <a:r>
                        <a:rPr lang="en-GB" sz="2500" b="0" i="0">
                          <a:latin typeface="OpenDyslexicAlta" pitchFamily="2" charset="77"/>
                          <a:ea typeface="OpenDyslexic" charset="0"/>
                          <a:cs typeface="OpenDyslexic" charset="0"/>
                        </a:rPr>
                        <a:t>t</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a</a:t>
                      </a:r>
                    </a:p>
                  </a:txBody>
                  <a:tcPr>
                    <a:solidFill>
                      <a:schemeClr val="accent6">
                        <a:lumMod val="40000"/>
                        <a:lumOff val="60000"/>
                      </a:schemeClr>
                    </a:solidFill>
                  </a:tcPr>
                </a:tc>
                <a:extLst>
                  <a:ext uri="{0D108BD9-81ED-4DB2-BD59-A6C34878D82A}">
                    <a16:rowId xmlns:a16="http://schemas.microsoft.com/office/drawing/2014/main" val="10002"/>
                  </a:ext>
                </a:extLst>
              </a:tr>
              <a:tr h="341140">
                <a:tc>
                  <a:txBody>
                    <a:bodyPr/>
                    <a:lstStyle/>
                    <a:p>
                      <a:pPr algn="ctr"/>
                      <a:r>
                        <a:rPr lang="en-GB" sz="2500" b="0" i="0">
                          <a:latin typeface="OpenDyslexicAlta" pitchFamily="2" charset="77"/>
                          <a:ea typeface="OpenDyslexic" charset="0"/>
                          <a:cs typeface="OpenDyslexic" charset="0"/>
                        </a:rPr>
                        <a:t>g</a:t>
                      </a:r>
                    </a:p>
                  </a:txBody>
                  <a:tcPr>
                    <a:solidFill>
                      <a:schemeClr val="accent6">
                        <a:lumMod val="40000"/>
                        <a:lumOff val="6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6">
                        <a:lumMod val="40000"/>
                        <a:lumOff val="60000"/>
                      </a:schemeClr>
                    </a:solidFill>
                  </a:tcPr>
                </a:tc>
                <a:tc>
                  <a:txBody>
                    <a:bodyPr/>
                    <a:lstStyle/>
                    <a:p>
                      <a:pPr algn="ctr"/>
                      <a:r>
                        <a:rPr lang="en-GB" sz="2500" b="0" i="0" dirty="0">
                          <a:latin typeface="OpenDyslexicAlta" pitchFamily="2" charset="77"/>
                          <a:ea typeface="OpenDyslexic" charset="0"/>
                          <a:cs typeface="OpenDyslexic" charset="0"/>
                        </a:rPr>
                        <a:t>e</a:t>
                      </a:r>
                    </a:p>
                  </a:txBody>
                  <a:tcP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nvGraphicFramePr>
        <p:xfrm>
          <a:off x="8651975" y="1973611"/>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t</a:t>
                      </a:r>
                    </a:p>
                  </a:txBody>
                  <a:tcPr>
                    <a:solidFill>
                      <a:srgbClr val="F5DBF6"/>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x</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l</a:t>
                      </a:r>
                    </a:p>
                  </a:txBody>
                  <a:tcPr>
                    <a:solidFill>
                      <a:srgbClr val="F5DBF6"/>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y</a:t>
                      </a: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nvGraphicFramePr>
        <p:xfrm>
          <a:off x="6964738"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l</a:t>
                      </a:r>
                    </a:p>
                  </a:txBody>
                  <a:tcPr>
                    <a:solidFill>
                      <a:srgbClr val="F5DBF6"/>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rgbClr val="F5DBF6"/>
                    </a:solidFill>
                  </a:tcPr>
                </a:tc>
                <a:tc>
                  <a:txBody>
                    <a:bodyPr/>
                    <a:lstStyle/>
                    <a:p>
                      <a:pPr algn="ctr"/>
                      <a:r>
                        <a:rPr lang="en-GB" sz="2500" b="0" i="0">
                          <a:latin typeface="OpenDyslexicAlta" pitchFamily="2" charset="77"/>
                          <a:ea typeface="OpenDyslexic" charset="0"/>
                          <a:cs typeface="OpenDyslexic" charset="0"/>
                        </a:rPr>
                        <a:t>d</a:t>
                      </a:r>
                    </a:p>
                  </a:txBody>
                  <a:tcPr>
                    <a:solidFill>
                      <a:srgbClr val="F5DBF6"/>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c</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s</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o</a:t>
                      </a:r>
                    </a:p>
                  </a:txBody>
                  <a:tcPr>
                    <a:solidFill>
                      <a:srgbClr val="F5DBF6"/>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a</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e</a:t>
                      </a:r>
                    </a:p>
                  </a:txBody>
                  <a:tcPr>
                    <a:solidFill>
                      <a:srgbClr val="F5DBF6"/>
                    </a:solidFill>
                  </a:tcPr>
                </a:tc>
                <a:tc>
                  <a:txBody>
                    <a:bodyPr/>
                    <a:lstStyle/>
                    <a:p>
                      <a:pPr algn="ctr"/>
                      <a:r>
                        <a:rPr lang="en-GB" sz="2500" b="0" i="0">
                          <a:latin typeface="OpenDyslexicAlta" pitchFamily="2" charset="77"/>
                          <a:ea typeface="OpenDyslexic" charset="0"/>
                          <a:cs typeface="OpenDyslexic" charset="0"/>
                        </a:rPr>
                        <a:t>t</a:t>
                      </a:r>
                    </a:p>
                  </a:txBody>
                  <a:tcPr>
                    <a:solidFill>
                      <a:srgbClr val="F5DBF6"/>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nvGraphicFramePr>
        <p:xfrm>
          <a:off x="8652293" y="4147006"/>
          <a:ext cx="1566786" cy="94488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s</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y</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u</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v</a:t>
                      </a:r>
                    </a:p>
                  </a:txBody>
                  <a:tcPr>
                    <a:solidFill>
                      <a:srgbClr val="FBFFAF"/>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5280881" y="4166789"/>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o</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p</a:t>
                      </a:r>
                    </a:p>
                  </a:txBody>
                  <a:tcPr>
                    <a:solidFill>
                      <a:schemeClr val="accent5">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m</a:t>
                      </a:r>
                    </a:p>
                  </a:txBody>
                  <a:tcPr>
                    <a:solidFill>
                      <a:schemeClr val="accent5">
                        <a:lumMod val="20000"/>
                        <a:lumOff val="80000"/>
                      </a:schemeClr>
                    </a:solidFill>
                  </a:tcPr>
                </a:tc>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s</a:t>
                      </a:r>
                    </a:p>
                  </a:txBody>
                  <a:tcPr>
                    <a:solidFill>
                      <a:schemeClr val="accent5">
                        <a:lumMod val="20000"/>
                        <a:lumOff val="80000"/>
                      </a:schemeClr>
                    </a:solidFill>
                  </a:tcPr>
                </a:tc>
                <a:extLst>
                  <a:ext uri="{0D108BD9-81ED-4DB2-BD59-A6C34878D82A}">
                    <a16:rowId xmlns:a16="http://schemas.microsoft.com/office/drawing/2014/main" val="10001"/>
                  </a:ext>
                </a:extLst>
              </a:tr>
              <a:tr h="393524">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5">
                        <a:lumMod val="20000"/>
                        <a:lumOff val="80000"/>
                      </a:schemeClr>
                    </a:solidFill>
                  </a:tcPr>
                </a:tc>
                <a:tc>
                  <a:txBody>
                    <a:bodyPr/>
                    <a:lstStyle/>
                    <a:p>
                      <a:pPr algn="ctr"/>
                      <a:r>
                        <a:rPr lang="en-GB" sz="2500" b="0" i="0">
                          <a:latin typeface="OpenDyslexicAlta" pitchFamily="2" charset="77"/>
                          <a:ea typeface="OpenDyslexic" charset="0"/>
                          <a:cs typeface="OpenDyslexic" charset="0"/>
                        </a:rPr>
                        <a:t>e</a:t>
                      </a: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nvGraphicFramePr>
        <p:xfrm>
          <a:off x="3597024" y="4147006"/>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err="1">
                          <a:latin typeface="OpenDyslexicAlta" pitchFamily="2" charset="77"/>
                          <a:ea typeface="OpenDyslexic" charset="0"/>
                          <a:cs typeface="OpenDyslexic" charset="0"/>
                        </a:rPr>
                        <a:t>i</a:t>
                      </a: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d</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o</a:t>
                      </a:r>
                    </a:p>
                  </a:txBody>
                  <a:tcPr>
                    <a:solidFill>
                      <a:schemeClr val="accent2">
                        <a:lumMod val="20000"/>
                        <a:lumOff val="80000"/>
                      </a:schemeClr>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n</a:t>
                      </a:r>
                    </a:p>
                  </a:txBody>
                  <a:tcPr>
                    <a:solidFill>
                      <a:schemeClr val="accent2">
                        <a:lumMod val="20000"/>
                        <a:lumOff val="80000"/>
                      </a:schemeClr>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r</a:t>
                      </a:r>
                    </a:p>
                  </a:txBody>
                  <a:tcPr>
                    <a:solidFill>
                      <a:schemeClr val="accent2">
                        <a:lumMod val="20000"/>
                        <a:lumOff val="80000"/>
                      </a:schemeClr>
                    </a:solidFill>
                  </a:tcPr>
                </a:tc>
                <a:tc>
                  <a:txBody>
                    <a:bodyPr/>
                    <a:lstStyle/>
                    <a:p>
                      <a:pPr algn="ctr"/>
                      <a:r>
                        <a:rPr lang="en-GB" sz="2500" b="0" i="0">
                          <a:latin typeface="OpenDyslexicAlta" pitchFamily="2" charset="77"/>
                          <a:ea typeface="OpenDyslexic" charset="0"/>
                          <a:cs typeface="OpenDyslexic" charset="0"/>
                        </a:rPr>
                        <a:t>y</a:t>
                      </a:r>
                    </a:p>
                  </a:txBody>
                  <a:tcPr>
                    <a:solidFill>
                      <a:schemeClr val="accent2">
                        <a:lumMod val="20000"/>
                        <a:lumOff val="80000"/>
                      </a:schemeClr>
                    </a:solidFill>
                  </a:tcPr>
                </a:tc>
                <a:tc>
                  <a:txBody>
                    <a:bodyPr/>
                    <a:lstStyle/>
                    <a:p>
                      <a:pPr algn="ctr"/>
                      <a:endParaRPr lang="en-GB" sz="2500" b="0" i="0">
                        <a:latin typeface="OpenDyslexicAlta" pitchFamily="2" charset="77"/>
                        <a:ea typeface="OpenDyslexic" charset="0"/>
                        <a:cs typeface="OpenDyslexic"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nvGraphicFramePr>
        <p:xfrm>
          <a:off x="10339212" y="1941642"/>
          <a:ext cx="1566786" cy="1417320"/>
        </p:xfrm>
        <a:graphic>
          <a:graphicData uri="http://schemas.openxmlformats.org/drawingml/2006/table">
            <a:tbl>
              <a:tblPr firstRow="1" bandRow="1">
                <a:tableStyleId>{5940675A-B579-460E-94D1-54222C63F5DA}</a:tableStyleId>
              </a:tblPr>
              <a:tblGrid>
                <a:gridCol w="522262">
                  <a:extLst>
                    <a:ext uri="{9D8B030D-6E8A-4147-A177-3AD203B41FA5}">
                      <a16:colId xmlns:a16="http://schemas.microsoft.com/office/drawing/2014/main" val="20000"/>
                    </a:ext>
                  </a:extLst>
                </a:gridCol>
                <a:gridCol w="522262">
                  <a:extLst>
                    <a:ext uri="{9D8B030D-6E8A-4147-A177-3AD203B41FA5}">
                      <a16:colId xmlns:a16="http://schemas.microsoft.com/office/drawing/2014/main" val="20001"/>
                    </a:ext>
                  </a:extLst>
                </a:gridCol>
                <a:gridCol w="522262">
                  <a:extLst>
                    <a:ext uri="{9D8B030D-6E8A-4147-A177-3AD203B41FA5}">
                      <a16:colId xmlns:a16="http://schemas.microsoft.com/office/drawing/2014/main" val="20002"/>
                    </a:ext>
                  </a:extLst>
                </a:gridCol>
              </a:tblGrid>
              <a:tr h="393524">
                <a:tc>
                  <a:txBody>
                    <a:bodyPr/>
                    <a:lstStyle/>
                    <a:p>
                      <a:pPr algn="ctr"/>
                      <a:r>
                        <a:rPr lang="en-GB" sz="2500" b="0" i="0">
                          <a:latin typeface="OpenDyslexicAlta" pitchFamily="2" charset="77"/>
                          <a:ea typeface="OpenDyslexic" charset="0"/>
                          <a:cs typeface="OpenDyslexic" charset="0"/>
                        </a:rPr>
                        <a:t>r</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b</a:t>
                      </a:r>
                    </a:p>
                  </a:txBody>
                  <a:tcPr>
                    <a:solidFill>
                      <a:srgbClr val="FBFFAF"/>
                    </a:solidFill>
                  </a:tcPr>
                </a:tc>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extLst>
                  <a:ext uri="{0D108BD9-81ED-4DB2-BD59-A6C34878D82A}">
                    <a16:rowId xmlns:a16="http://schemas.microsoft.com/office/drawing/2014/main" val="10000"/>
                  </a:ext>
                </a:extLst>
              </a:tr>
              <a:tr h="393524">
                <a:tc>
                  <a:txBody>
                    <a:bodyPr/>
                    <a:lstStyle/>
                    <a:p>
                      <a:pPr algn="ctr"/>
                      <a:r>
                        <a:rPr lang="en-GB" sz="2500" b="0" i="0">
                          <a:latin typeface="OpenDyslexicAlta" pitchFamily="2" charset="77"/>
                          <a:ea typeface="OpenDyslexic" charset="0"/>
                          <a:cs typeface="OpenDyslexic" charset="0"/>
                        </a:rPr>
                        <a:t>a</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e</a:t>
                      </a:r>
                    </a:p>
                  </a:txBody>
                  <a:tcPr>
                    <a:solidFill>
                      <a:srgbClr val="FBFFAF"/>
                    </a:solidFill>
                  </a:tcPr>
                </a:tc>
                <a:tc>
                  <a:txBody>
                    <a:bodyPr/>
                    <a:lstStyle/>
                    <a:p>
                      <a:pPr algn="ctr"/>
                      <a:endParaRPr lang="en-GB" sz="2500" b="0" i="0">
                        <a:latin typeface="OpenDyslexicAlta" pitchFamily="2" charset="77"/>
                        <a:ea typeface="OpenDyslexic" charset="0"/>
                        <a:cs typeface="OpenDyslexic" charset="0"/>
                      </a:endParaRPr>
                    </a:p>
                  </a:txBody>
                  <a:tcPr>
                    <a:solidFill>
                      <a:srgbClr val="FBFFAF"/>
                    </a:solidFill>
                  </a:tcPr>
                </a:tc>
                <a:extLst>
                  <a:ext uri="{0D108BD9-81ED-4DB2-BD59-A6C34878D82A}">
                    <a16:rowId xmlns:a16="http://schemas.microsoft.com/office/drawing/2014/main" val="10001"/>
                  </a:ext>
                </a:extLst>
              </a:tr>
              <a:tr h="393524">
                <a:tc>
                  <a:txBody>
                    <a:bodyPr/>
                    <a:lstStyle/>
                    <a:p>
                      <a:pPr algn="ctr"/>
                      <a:r>
                        <a:rPr lang="en-GB" sz="2500" b="0" i="0">
                          <a:latin typeface="OpenDyslexicAlta" pitchFamily="2" charset="77"/>
                          <a:ea typeface="OpenDyslexic" charset="0"/>
                          <a:cs typeface="OpenDyslexic" charset="0"/>
                        </a:rPr>
                        <a:t>v</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l</a:t>
                      </a:r>
                    </a:p>
                  </a:txBody>
                  <a:tcPr>
                    <a:solidFill>
                      <a:srgbClr val="FBFFAF"/>
                    </a:solidFill>
                  </a:tcPr>
                </a:tc>
                <a:tc>
                  <a:txBody>
                    <a:bodyPr/>
                    <a:lstStyle/>
                    <a:p>
                      <a:pPr algn="ctr"/>
                      <a:r>
                        <a:rPr lang="en-GB" sz="2500" b="0" i="0">
                          <a:latin typeface="OpenDyslexicAlta" pitchFamily="2" charset="77"/>
                          <a:ea typeface="OpenDyslexic" charset="0"/>
                          <a:cs typeface="OpenDyslexic" charset="0"/>
                        </a:rPr>
                        <a:t>y</a:t>
                      </a:r>
                    </a:p>
                  </a:txBody>
                  <a:tcPr>
                    <a:solidFill>
                      <a:srgbClr val="FBFFAF"/>
                    </a:solid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3786960" y="1285477"/>
            <a:ext cx="7916708" cy="369332"/>
          </a:xfrm>
          <a:prstGeom prst="rect">
            <a:avLst/>
          </a:prstGeom>
          <a:solidFill>
            <a:schemeClr val="accent5">
              <a:lumMod val="60000"/>
              <a:lumOff val="40000"/>
            </a:schemeClr>
          </a:solidFill>
          <a:ln>
            <a:solidFill>
              <a:schemeClr val="tx1"/>
            </a:solidFill>
          </a:ln>
        </p:spPr>
        <p:txBody>
          <a:bodyPr wrap="square" rtlCol="0">
            <a:spAutoFit/>
          </a:bodyPr>
          <a:lstStyle/>
          <a:p>
            <a:r>
              <a:rPr lang="en-GB">
                <a:latin typeface="OpenDyslexicAlta" pitchFamily="2" charset="77"/>
                <a:ea typeface="OpenDyslexic" charset="0"/>
                <a:cs typeface="OpenDyslexic" charset="0"/>
              </a:rPr>
              <a:t>Unscramble each block to find your hidden spelling words.</a:t>
            </a:r>
          </a:p>
        </p:txBody>
      </p:sp>
    </p:spTree>
    <p:extLst>
      <p:ext uri="{BB962C8B-B14F-4D97-AF65-F5344CB8AC3E}">
        <p14:creationId xmlns:p14="http://schemas.microsoft.com/office/powerpoint/2010/main" val="278681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Words with endings that sound like /</a:t>
            </a:r>
            <a:r>
              <a:rPr lang="en-GB" err="1"/>
              <a:t>ze</a:t>
            </a:r>
            <a:r>
              <a:rPr lang="en-GB"/>
              <a:t>/, as in measure, are always spelled with  ‘-sure’.</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4</a:t>
            </a:r>
          </a:p>
        </p:txBody>
      </p:sp>
    </p:spTree>
    <p:extLst>
      <p:ext uri="{BB962C8B-B14F-4D97-AF65-F5344CB8AC3E}">
        <p14:creationId xmlns:p14="http://schemas.microsoft.com/office/powerpoint/2010/main" val="40836475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a:t>Revision </a:t>
            </a:r>
            <a:r>
              <a:rPr lang="mr-IN"/>
              <a:t>–</a:t>
            </a:r>
            <a:r>
              <a:rPr lang="en-GB"/>
              <a:t> spelling rules we have learned in Stage 3.</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34</a:t>
            </a:r>
          </a:p>
        </p:txBody>
      </p:sp>
    </p:spTree>
    <p:extLst>
      <p:ext uri="{BB962C8B-B14F-4D97-AF65-F5344CB8AC3E}">
        <p14:creationId xmlns:p14="http://schemas.microsoft.com/office/powerpoint/2010/main" val="345032704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a:t> 34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a:t>Revision </a:t>
            </a:r>
            <a:r>
              <a:rPr lang="mr-IN"/>
              <a:t>–</a:t>
            </a:r>
            <a:r>
              <a:rPr lang="en-GB"/>
              <a:t> spelling rules we have learned in Stage 3.</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a:latin typeface="OpenDyslexicAlta" pitchFamily="2" charset="77"/>
                <a:ea typeface="OpenDyslexic" charset="0"/>
                <a:cs typeface="OpenDyslexic" charset="0"/>
              </a:rPr>
              <a:t>Revision</a:t>
            </a:r>
          </a:p>
          <a:p>
            <a:pPr algn="ctr"/>
            <a:endParaRPr lang="en-GB">
              <a:latin typeface="OpenDyslexicAlta" pitchFamily="2" charset="77"/>
              <a:ea typeface="OpenDyslexic" charset="0"/>
              <a:cs typeface="OpenDyslexic" charset="0"/>
            </a:endParaRPr>
          </a:p>
          <a:p>
            <a:pPr algn="ctr"/>
            <a:r>
              <a:rPr lang="en-GB">
                <a:latin typeface="OpenDyslexicAlta" pitchFamily="2" charset="77"/>
                <a:ea typeface="OpenDyslexic" charset="0"/>
                <a:cs typeface="OpenDyslexic" charset="0"/>
              </a:rPr>
              <a:t>Choose an activity from the Challenge Activity Pack. </a:t>
            </a:r>
          </a:p>
        </p:txBody>
      </p:sp>
      <p:graphicFrame>
        <p:nvGraphicFramePr>
          <p:cNvPr id="11" name="Table 10">
            <a:extLst>
              <a:ext uri="{FF2B5EF4-FFF2-40B4-BE49-F238E27FC236}">
                <a16:creationId xmlns:a16="http://schemas.microsoft.com/office/drawing/2014/main" id="{AD7E67F0-6603-7447-BC40-10E2DDF46648}"/>
              </a:ext>
            </a:extLst>
          </p:cNvPr>
          <p:cNvGraphicFramePr>
            <a:graphicFrameLocks noGrp="1"/>
          </p:cNvGraphicFramePr>
          <p:nvPr>
            <p:extLst>
              <p:ext uri="{D42A27DB-BD31-4B8C-83A1-F6EECF244321}">
                <p14:modId xmlns:p14="http://schemas.microsoft.com/office/powerpoint/2010/main" val="2438447288"/>
              </p:ext>
            </p:extLst>
          </p:nvPr>
        </p:nvGraphicFramePr>
        <p:xfrm>
          <a:off x="508000" y="1551113"/>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hourly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missed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plaque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descend</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grotesque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scented</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2272366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416082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75290131"/>
                    </a:ext>
                  </a:extLst>
                </a:gridCol>
                <a:gridCol w="1858433">
                  <a:extLst>
                    <a:ext uri="{9D8B030D-6E8A-4147-A177-3AD203B41FA5}">
                      <a16:colId xmlns:a16="http://schemas.microsoft.com/office/drawing/2014/main" val="2785636592"/>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freight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hourly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missed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suppose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plaque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descend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grotesque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automatically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daily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scented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6196193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Revision </a:t>
                      </a:r>
                      <a:r>
                        <a:rPr lang="mr-IN" sz="1400" b="0" i="0" baseline="0">
                          <a:solidFill>
                            <a:schemeClr val="tx1"/>
                          </a:solidFill>
                          <a:latin typeface="Muli" pitchFamily="2" charset="77"/>
                        </a:rPr>
                        <a:t>–</a:t>
                      </a:r>
                      <a:r>
                        <a:rPr lang="en-GB" sz="1400" baseline="0">
                          <a:solidFill>
                            <a:schemeClr val="tx1"/>
                          </a:solidFill>
                          <a:latin typeface="Muli" pitchFamily="2" charset="77"/>
                        </a:rPr>
                        <a:t> spelling rules we have learned in Stage 3.</a:t>
                      </a:r>
                    </a:p>
                    <a:p>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1242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freight</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hourly</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missed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suppose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plaque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descend</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grotesque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automatically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daily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scented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519262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Revision </a:t>
                      </a:r>
                      <a:r>
                        <a:rPr lang="mr-IN" sz="1400" b="0" i="0" baseline="0">
                          <a:solidFill>
                            <a:schemeClr val="tx1"/>
                          </a:solidFill>
                          <a:latin typeface="Muli" pitchFamily="2" charset="77"/>
                        </a:rPr>
                        <a:t>–</a:t>
                      </a:r>
                      <a:r>
                        <a:rPr lang="en-GB" sz="1400" baseline="0">
                          <a:solidFill>
                            <a:schemeClr val="tx1"/>
                          </a:solidFill>
                          <a:latin typeface="Muli" pitchFamily="2" charset="77"/>
                        </a:rPr>
                        <a:t> spelling rules we have learned in Stage 3.</a:t>
                      </a:r>
                    </a:p>
                    <a:p>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503702" y="1485197"/>
            <a:ext cx="8556493" cy="535531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select 8 of your spellings to write into sentences?</a:t>
            </a:r>
          </a:p>
          <a:p>
            <a:endParaRPr lang="en-GB">
              <a:latin typeface="OpenDyslexicAlta" pitchFamily="2" charset="77"/>
              <a:ea typeface="OpenDyslexic" charset="0"/>
              <a:cs typeface="OpenDyslexic" charset="0"/>
            </a:endParaRP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endParaRPr lang="en-GB" u="sng">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391693117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a:t>Revision </a:t>
            </a:r>
            <a:r>
              <a:rPr lang="mr-IN"/>
              <a:t>–</a:t>
            </a:r>
            <a:r>
              <a:rPr lang="en-GB"/>
              <a:t> spelling rules we have learned in Stage 3.</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35</a:t>
            </a:r>
          </a:p>
        </p:txBody>
      </p:sp>
    </p:spTree>
    <p:extLst>
      <p:ext uri="{BB962C8B-B14F-4D97-AF65-F5344CB8AC3E}">
        <p14:creationId xmlns:p14="http://schemas.microsoft.com/office/powerpoint/2010/main" val="262864767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a:t> 35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a:t>Revision </a:t>
            </a:r>
            <a:r>
              <a:rPr lang="mr-IN"/>
              <a:t>–</a:t>
            </a:r>
            <a:r>
              <a:rPr lang="en-GB"/>
              <a:t> spelling rules we have learned in Stage 3.</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teacher</a:t>
            </a:r>
          </a:p>
          <a:p>
            <a:pPr fontAlgn="t"/>
            <a:r>
              <a:rPr lang="en-GB" dirty="0"/>
              <a:t>scheme</a:t>
            </a:r>
          </a:p>
          <a:p>
            <a:pPr fontAlgn="t"/>
            <a:r>
              <a:rPr lang="en-GB" dirty="0"/>
              <a:t>history</a:t>
            </a:r>
          </a:p>
          <a:p>
            <a:pPr fontAlgn="t"/>
            <a:r>
              <a:rPr lang="en-GB" dirty="0"/>
              <a:t>mention</a:t>
            </a:r>
          </a:p>
          <a:p>
            <a:pPr fontAlgn="t"/>
            <a:r>
              <a:rPr lang="en-GB" dirty="0"/>
              <a:t>bawl</a:t>
            </a:r>
          </a:p>
          <a:p>
            <a:pPr fontAlgn="t"/>
            <a:r>
              <a:rPr lang="en-GB" dirty="0"/>
              <a:t>crescent</a:t>
            </a:r>
          </a:p>
          <a:p>
            <a:pPr fontAlgn="t"/>
            <a:r>
              <a:rPr lang="en-GB" dirty="0"/>
              <a:t>eighteen</a:t>
            </a:r>
          </a:p>
          <a:p>
            <a:pPr fontAlgn="t"/>
            <a:r>
              <a:rPr lang="en-GB" dirty="0"/>
              <a:t>regular</a:t>
            </a:r>
          </a:p>
          <a:p>
            <a:pPr fontAlgn="t"/>
            <a:r>
              <a:rPr lang="en-GB" dirty="0"/>
              <a:t>disable</a:t>
            </a:r>
          </a:p>
          <a:p>
            <a:pPr fontAlgn="t"/>
            <a:r>
              <a:rPr lang="en-GB" dirty="0"/>
              <a:t>mane</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a:latin typeface="OpenDyslexicAlta" pitchFamily="2" charset="77"/>
                <a:ea typeface="OpenDyslexic" charset="0"/>
                <a:cs typeface="OpenDyslexic" charset="0"/>
              </a:rPr>
              <a:t>Revision</a:t>
            </a:r>
          </a:p>
          <a:p>
            <a:pPr algn="ctr"/>
            <a:endParaRPr lang="en-GB">
              <a:latin typeface="OpenDyslexicAlta" pitchFamily="2" charset="77"/>
              <a:ea typeface="OpenDyslexic" charset="0"/>
              <a:cs typeface="OpenDyslexic" charset="0"/>
            </a:endParaRPr>
          </a:p>
          <a:p>
            <a:pPr algn="ctr"/>
            <a:r>
              <a:rPr lang="en-GB">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146979668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435619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853648386"/>
                    </a:ext>
                  </a:extLst>
                </a:gridCol>
                <a:gridCol w="1858433">
                  <a:extLst>
                    <a:ext uri="{9D8B030D-6E8A-4147-A177-3AD203B41FA5}">
                      <a16:colId xmlns:a16="http://schemas.microsoft.com/office/drawing/2014/main" val="386755455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teacher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scheme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history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mention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bawl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crescent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eighteen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regular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disable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mane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0238995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Revision </a:t>
                      </a:r>
                      <a:r>
                        <a:rPr lang="mr-IN" sz="1400" b="0" i="0" baseline="0">
                          <a:solidFill>
                            <a:schemeClr val="tx1"/>
                          </a:solidFill>
                          <a:latin typeface="Muli" pitchFamily="2" charset="77"/>
                        </a:rPr>
                        <a:t>–</a:t>
                      </a:r>
                      <a:r>
                        <a:rPr lang="en-GB" sz="1400" baseline="0">
                          <a:solidFill>
                            <a:schemeClr val="tx1"/>
                          </a:solidFill>
                          <a:latin typeface="Muli" pitchFamily="2" charset="77"/>
                        </a:rPr>
                        <a:t> spelling rules we have learned in Stage 3.</a:t>
                      </a:r>
                    </a:p>
                    <a:p>
                      <a:endParaRPr lang="en-GB" sz="1400" baseline="0">
                        <a:solidFill>
                          <a:schemeClr val="tx1"/>
                        </a:solidFill>
                        <a:latin typeface="Muli" pitchFamily="2" charset="77"/>
                      </a:endParaRPr>
                    </a:p>
                    <a:p>
                      <a:r>
                        <a:rPr lang="en-GB" sz="1400" baseline="0">
                          <a:solidFill>
                            <a:schemeClr val="tx1"/>
                          </a:solidFill>
                          <a:latin typeface="Muli" pitchFamily="2" charset="77"/>
                        </a:rPr>
                        <a:t>Name:</a:t>
                      </a:r>
                      <a:endParaRPr lang="en-GB" sz="1400">
                        <a:solidFill>
                          <a:schemeClr val="tx1"/>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351136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teacher</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history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mention</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bawl</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crescent</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disable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mane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7702774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Revision </a:t>
                      </a:r>
                      <a:r>
                        <a:rPr lang="mr-IN" sz="1400" b="0" i="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3.</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12458" y="2449726"/>
          <a:ext cx="8434614" cy="4179670"/>
        </p:xfrm>
        <a:graphic>
          <a:graphicData uri="http://schemas.openxmlformats.org/drawingml/2006/table">
            <a:tbl>
              <a:tblPr firstRow="1" bandRow="1">
                <a:tableStyleId>{5940675A-B579-460E-94D1-54222C63F5DA}</a:tableStyleId>
              </a:tblPr>
              <a:tblGrid>
                <a:gridCol w="2811538">
                  <a:extLst>
                    <a:ext uri="{9D8B030D-6E8A-4147-A177-3AD203B41FA5}">
                      <a16:colId xmlns:a16="http://schemas.microsoft.com/office/drawing/2014/main" val="20000"/>
                    </a:ext>
                  </a:extLst>
                </a:gridCol>
                <a:gridCol w="2811538">
                  <a:extLst>
                    <a:ext uri="{9D8B030D-6E8A-4147-A177-3AD203B41FA5}">
                      <a16:colId xmlns:a16="http://schemas.microsoft.com/office/drawing/2014/main" val="20001"/>
                    </a:ext>
                  </a:extLst>
                </a:gridCol>
                <a:gridCol w="2811538">
                  <a:extLst>
                    <a:ext uri="{9D8B030D-6E8A-4147-A177-3AD203B41FA5}">
                      <a16:colId xmlns:a16="http://schemas.microsoft.com/office/drawing/2014/main" val="20002"/>
                    </a:ext>
                  </a:extLst>
                </a:gridCol>
              </a:tblGrid>
              <a:tr h="417967">
                <a:tc>
                  <a:txBody>
                    <a:bodyPr/>
                    <a:lstStyle/>
                    <a:p>
                      <a:pPr algn="ctr"/>
                      <a:r>
                        <a:rPr lang="en-GB" sz="2000" b="0" i="0" dirty="0">
                          <a:latin typeface="OpenDyslexicAlta" pitchFamily="2" charset="77"/>
                          <a:ea typeface="OpenDyslexic" charset="0"/>
                          <a:cs typeface="OpenDyslexic" charset="0"/>
                        </a:rPr>
                        <a:t>teacher</a:t>
                      </a:r>
                    </a:p>
                  </a:txBody>
                  <a:tcPr/>
                </a:tc>
                <a:tc>
                  <a:txBody>
                    <a:bodyPr/>
                    <a:lstStyle/>
                    <a:p>
                      <a:pPr algn="ctr"/>
                      <a:r>
                        <a:rPr lang="en-GB" sz="2000" b="0" i="0" err="1">
                          <a:latin typeface="OpenDyslexicAlta" pitchFamily="2" charset="77"/>
                          <a:ea typeface="OpenDyslexic" charset="0"/>
                          <a:cs typeface="OpenDyslexic" charset="0"/>
                        </a:rPr>
                        <a:t>teecher</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teatcher</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17967">
                <a:tc>
                  <a:txBody>
                    <a:bodyPr/>
                    <a:lstStyle/>
                    <a:p>
                      <a:pPr algn="ctr"/>
                      <a:r>
                        <a:rPr lang="en-GB" sz="2000" b="0" i="0" dirty="0">
                          <a:latin typeface="OpenDyslexicAlta" pitchFamily="2" charset="77"/>
                          <a:ea typeface="OpenDyslexic" charset="0"/>
                          <a:cs typeface="OpenDyslexic" charset="0"/>
                        </a:rPr>
                        <a:t>history</a:t>
                      </a:r>
                    </a:p>
                  </a:txBody>
                  <a:tcPr/>
                </a:tc>
                <a:tc>
                  <a:txBody>
                    <a:bodyPr/>
                    <a:lstStyle/>
                    <a:p>
                      <a:pPr algn="ctr"/>
                      <a:r>
                        <a:rPr lang="en-GB" sz="2000" b="0" i="0" err="1">
                          <a:latin typeface="OpenDyslexicAlta" pitchFamily="2" charset="77"/>
                          <a:ea typeface="OpenDyslexic" charset="0"/>
                          <a:cs typeface="OpenDyslexic" charset="0"/>
                        </a:rPr>
                        <a:t>histry</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histoary</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17967">
                <a:tc>
                  <a:txBody>
                    <a:bodyPr/>
                    <a:lstStyle/>
                    <a:p>
                      <a:pPr algn="ctr"/>
                      <a:r>
                        <a:rPr lang="en-GB" sz="2000" b="0" i="0" err="1">
                          <a:latin typeface="OpenDyslexicAlta" pitchFamily="2" charset="77"/>
                          <a:ea typeface="OpenDyslexic" charset="0"/>
                          <a:cs typeface="OpenDyslexic" charset="0"/>
                        </a:rPr>
                        <a:t>sckeme</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scheam</a:t>
                      </a:r>
                      <a:endParaRPr lang="en-GB" sz="2000" b="0" i="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02"/>
                  </a:ext>
                </a:extLst>
              </a:tr>
              <a:tr h="417967">
                <a:tc>
                  <a:txBody>
                    <a:bodyPr/>
                    <a:lstStyle/>
                    <a:p>
                      <a:pPr algn="ctr"/>
                      <a:r>
                        <a:rPr lang="en-GB" sz="2000" b="0" i="0" dirty="0">
                          <a:latin typeface="OpenDyslexicAlta" pitchFamily="2" charset="77"/>
                          <a:ea typeface="OpenDyslexic" charset="0"/>
                          <a:cs typeface="OpenDyslexic" charset="0"/>
                        </a:rPr>
                        <a:t>bawl</a:t>
                      </a:r>
                    </a:p>
                  </a:txBody>
                  <a:tcPr/>
                </a:tc>
                <a:tc>
                  <a:txBody>
                    <a:bodyPr/>
                    <a:lstStyle/>
                    <a:p>
                      <a:pPr algn="ctr"/>
                      <a:r>
                        <a:rPr lang="en-GB" sz="2000" b="0" i="0" err="1">
                          <a:latin typeface="OpenDyslexicAlta" pitchFamily="2" charset="77"/>
                          <a:ea typeface="OpenDyslexic" charset="0"/>
                          <a:cs typeface="OpenDyslexic" charset="0"/>
                        </a:rPr>
                        <a:t>barl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baal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17967">
                <a:tc>
                  <a:txBody>
                    <a:bodyPr/>
                    <a:lstStyle/>
                    <a:p>
                      <a:pPr algn="ctr"/>
                      <a:r>
                        <a:rPr lang="en-GB" sz="2000" b="0" i="0" err="1">
                          <a:latin typeface="OpenDyslexicAlta" pitchFamily="2" charset="77"/>
                          <a:ea typeface="OpenDyslexic" charset="0"/>
                          <a:cs typeface="OpenDyslexic" charset="0"/>
                        </a:rPr>
                        <a:t>eightteen</a:t>
                      </a:r>
                      <a:endParaRPr lang="en-GB" sz="2000" b="0" i="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eighteen</a:t>
                      </a:r>
                    </a:p>
                  </a:txBody>
                  <a:tcPr/>
                </a:tc>
                <a:tc>
                  <a:txBody>
                    <a:bodyPr/>
                    <a:lstStyle/>
                    <a:p>
                      <a:pPr algn="ctr"/>
                      <a:r>
                        <a:rPr lang="en-GB" sz="2000" b="0" i="0" err="1">
                          <a:latin typeface="OpenDyslexicAlta" pitchFamily="2" charset="77"/>
                          <a:ea typeface="OpenDyslexic" charset="0"/>
                          <a:cs typeface="OpenDyslexic" charset="0"/>
                        </a:rPr>
                        <a:t>eigteen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17967">
                <a:tc>
                  <a:txBody>
                    <a:bodyPr/>
                    <a:lstStyle/>
                    <a:p>
                      <a:pPr algn="ctr"/>
                      <a:r>
                        <a:rPr lang="en-GB" sz="2000" b="0" i="0" dirty="0">
                          <a:latin typeface="OpenDyslexicAlta" pitchFamily="2" charset="77"/>
                          <a:ea typeface="OpenDyslexic" charset="0"/>
                          <a:cs typeface="OpenDyslexic" charset="0"/>
                        </a:rPr>
                        <a:t>mention</a:t>
                      </a:r>
                    </a:p>
                  </a:txBody>
                  <a:tcPr/>
                </a:tc>
                <a:tc>
                  <a:txBody>
                    <a:bodyPr/>
                    <a:lstStyle/>
                    <a:p>
                      <a:pPr algn="ctr"/>
                      <a:r>
                        <a:rPr lang="en-GB" sz="2000" b="0" i="0" dirty="0" err="1">
                          <a:latin typeface="OpenDyslexicAlta" pitchFamily="2" charset="77"/>
                          <a:ea typeface="OpenDyslexic" charset="0"/>
                          <a:cs typeface="OpenDyslexic" charset="0"/>
                        </a:rPr>
                        <a:t>menchon</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err="1">
                          <a:latin typeface="OpenDyslexicAlta" pitchFamily="2" charset="77"/>
                          <a:ea typeface="OpenDyslexic" charset="0"/>
                          <a:cs typeface="OpenDyslexic" charset="0"/>
                        </a:rPr>
                        <a:t>menchion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17967">
                <a:tc>
                  <a:txBody>
                    <a:bodyPr/>
                    <a:lstStyle/>
                    <a:p>
                      <a:pPr algn="ctr"/>
                      <a:r>
                        <a:rPr lang="en-GB" sz="2000" b="0" i="0" err="1">
                          <a:latin typeface="OpenDyslexicAlta" pitchFamily="2" charset="77"/>
                          <a:ea typeface="OpenDyslexic" charset="0"/>
                          <a:cs typeface="OpenDyslexic" charset="0"/>
                        </a:rPr>
                        <a:t>disabul</a:t>
                      </a:r>
                      <a:endParaRPr lang="en-GB" sz="2000" b="0" i="0">
                        <a:latin typeface="OpenDyslexicAlta" pitchFamily="2" charset="77"/>
                        <a:ea typeface="OpenDyslexic" charset="0"/>
                        <a:cs typeface="OpenDyslexic" charset="0"/>
                      </a:endParaRPr>
                    </a:p>
                  </a:txBody>
                  <a:tcPr/>
                </a:tc>
                <a:tc>
                  <a:txBody>
                    <a:bodyPr/>
                    <a:lstStyle/>
                    <a:p>
                      <a:pPr algn="ctr"/>
                      <a:r>
                        <a:rPr lang="en-GB" sz="2000" b="0" i="0" dirty="0" err="1">
                          <a:latin typeface="OpenDyslexicAlta" pitchFamily="2" charset="77"/>
                          <a:ea typeface="OpenDyslexic" charset="0"/>
                          <a:cs typeface="OpenDyslexic" charset="0"/>
                        </a:rPr>
                        <a:t>dissable</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disable</a:t>
                      </a:r>
                    </a:p>
                  </a:txBody>
                  <a:tcPr/>
                </a:tc>
                <a:extLst>
                  <a:ext uri="{0D108BD9-81ED-4DB2-BD59-A6C34878D82A}">
                    <a16:rowId xmlns:a16="http://schemas.microsoft.com/office/drawing/2014/main" val="10006"/>
                  </a:ext>
                </a:extLst>
              </a:tr>
              <a:tr h="417967">
                <a:tc>
                  <a:txBody>
                    <a:bodyPr/>
                    <a:lstStyle/>
                    <a:p>
                      <a:pPr algn="ctr"/>
                      <a:r>
                        <a:rPr lang="en-GB" sz="2000" b="0" i="0" dirty="0">
                          <a:latin typeface="OpenDyslexicAlta" pitchFamily="2" charset="77"/>
                          <a:ea typeface="OpenDyslexic" charset="0"/>
                          <a:cs typeface="OpenDyslexic" charset="0"/>
                        </a:rPr>
                        <a:t>crescent</a:t>
                      </a:r>
                    </a:p>
                  </a:txBody>
                  <a:tcPr/>
                </a:tc>
                <a:tc>
                  <a:txBody>
                    <a:bodyPr/>
                    <a:lstStyle/>
                    <a:p>
                      <a:pPr algn="ctr"/>
                      <a:r>
                        <a:rPr lang="en-GB" sz="2000" b="0" i="0" dirty="0" err="1">
                          <a:latin typeface="OpenDyslexicAlta" pitchFamily="2" charset="77"/>
                          <a:ea typeface="OpenDyslexic" charset="0"/>
                          <a:cs typeface="OpenDyslexic" charset="0"/>
                        </a:rPr>
                        <a:t>cresent</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crezent</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17967">
                <a:tc>
                  <a:txBody>
                    <a:bodyPr/>
                    <a:lstStyle/>
                    <a:p>
                      <a:pPr algn="ctr"/>
                      <a:r>
                        <a:rPr lang="en-GB" sz="2000" b="0" i="0" err="1">
                          <a:latin typeface="OpenDyslexicAlta" pitchFamily="2" charset="77"/>
                          <a:ea typeface="OpenDyslexic" charset="0"/>
                          <a:cs typeface="OpenDyslexic" charset="0"/>
                        </a:rPr>
                        <a:t>mayne</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mane</a:t>
                      </a:r>
                    </a:p>
                  </a:txBody>
                  <a:tcPr/>
                </a:tc>
                <a:tc>
                  <a:txBody>
                    <a:bodyPr/>
                    <a:lstStyle/>
                    <a:p>
                      <a:pPr algn="ctr"/>
                      <a:r>
                        <a:rPr lang="en-GB" sz="2000" b="0" i="0" err="1">
                          <a:latin typeface="OpenDyslexicAlta" pitchFamily="2" charset="77"/>
                          <a:ea typeface="OpenDyslexic" charset="0"/>
                          <a:cs typeface="OpenDyslexic" charset="0"/>
                        </a:rPr>
                        <a:t>manne</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17967">
                <a:tc>
                  <a:txBody>
                    <a:bodyPr/>
                    <a:lstStyle/>
                    <a:p>
                      <a:pPr algn="ctr"/>
                      <a:r>
                        <a:rPr lang="en-GB" sz="2000" b="0" i="0" dirty="0" err="1">
                          <a:latin typeface="OpenDyslexicAlta" pitchFamily="2" charset="77"/>
                          <a:ea typeface="OpenDyslexic" charset="0"/>
                          <a:cs typeface="OpenDyslexic" charset="0"/>
                        </a:rPr>
                        <a:t>reglar</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err="1">
                          <a:latin typeface="OpenDyslexicAlta" pitchFamily="2" charset="77"/>
                          <a:ea typeface="OpenDyslexic" charset="0"/>
                          <a:cs typeface="OpenDyslexic" charset="0"/>
                        </a:rPr>
                        <a:t>reguler</a:t>
                      </a:r>
                      <a:endParaRPr lang="en-GB" sz="2000" b="0" i="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3512458" y="1600196"/>
            <a:ext cx="8434614" cy="646331"/>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atin typeface="OpenDyslexicAlta" pitchFamily="2" charset="77"/>
                <a:ea typeface="OpenDyslexic" charset="0"/>
                <a:cs typeface="OpenDyslexic" charset="0"/>
              </a:rPr>
              <a:t>Read through your spellings. Then cover them up. </a:t>
            </a:r>
          </a:p>
          <a:p>
            <a:pPr algn="ctr"/>
            <a:r>
              <a:rPr lang="en-GB">
                <a:latin typeface="OpenDyslexicAlta" pitchFamily="2" charset="77"/>
                <a:ea typeface="OpenDyslexic" charset="0"/>
                <a:cs typeface="OpenDyslexic" charset="0"/>
              </a:rPr>
              <a:t>Circle the correct spelling in each row of the grid below. </a:t>
            </a:r>
          </a:p>
        </p:txBody>
      </p:sp>
    </p:spTree>
    <p:extLst>
      <p:ext uri="{BB962C8B-B14F-4D97-AF65-F5344CB8AC3E}">
        <p14:creationId xmlns:p14="http://schemas.microsoft.com/office/powerpoint/2010/main" val="144073799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teacher</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history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mention</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bawl</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crescent</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eighteen</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disable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mane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8364518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Revision </a:t>
                      </a:r>
                      <a:r>
                        <a:rPr lang="mr-IN" sz="1400" b="0" i="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3.</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12458" y="2449726"/>
          <a:ext cx="8434614" cy="4179670"/>
        </p:xfrm>
        <a:graphic>
          <a:graphicData uri="http://schemas.openxmlformats.org/drawingml/2006/table">
            <a:tbl>
              <a:tblPr firstRow="1" bandRow="1">
                <a:tableStyleId>{5940675A-B579-460E-94D1-54222C63F5DA}</a:tableStyleId>
              </a:tblPr>
              <a:tblGrid>
                <a:gridCol w="2811538">
                  <a:extLst>
                    <a:ext uri="{9D8B030D-6E8A-4147-A177-3AD203B41FA5}">
                      <a16:colId xmlns:a16="http://schemas.microsoft.com/office/drawing/2014/main" val="20000"/>
                    </a:ext>
                  </a:extLst>
                </a:gridCol>
                <a:gridCol w="2811538">
                  <a:extLst>
                    <a:ext uri="{9D8B030D-6E8A-4147-A177-3AD203B41FA5}">
                      <a16:colId xmlns:a16="http://schemas.microsoft.com/office/drawing/2014/main" val="20001"/>
                    </a:ext>
                  </a:extLst>
                </a:gridCol>
                <a:gridCol w="2811538">
                  <a:extLst>
                    <a:ext uri="{9D8B030D-6E8A-4147-A177-3AD203B41FA5}">
                      <a16:colId xmlns:a16="http://schemas.microsoft.com/office/drawing/2014/main" val="20002"/>
                    </a:ext>
                  </a:extLst>
                </a:gridCol>
              </a:tblGrid>
              <a:tr h="417967">
                <a:tc>
                  <a:txBody>
                    <a:bodyPr/>
                    <a:lstStyle/>
                    <a:p>
                      <a:pPr algn="ctr"/>
                      <a:r>
                        <a:rPr lang="en-GB" sz="2000" b="0" i="0">
                          <a:latin typeface="OpenDyslexicAlta" pitchFamily="2" charset="77"/>
                          <a:ea typeface="OpenDyslexic" charset="0"/>
                          <a:cs typeface="OpenDyslexic" charset="0"/>
                        </a:rPr>
                        <a:t>teacher</a:t>
                      </a:r>
                    </a:p>
                  </a:txBody>
                  <a:tcPr/>
                </a:tc>
                <a:tc>
                  <a:txBody>
                    <a:bodyPr/>
                    <a:lstStyle/>
                    <a:p>
                      <a:pPr algn="ctr"/>
                      <a:r>
                        <a:rPr lang="en-GB" sz="2000" b="0" i="0" err="1">
                          <a:latin typeface="OpenDyslexicAlta" pitchFamily="2" charset="77"/>
                          <a:ea typeface="OpenDyslexic" charset="0"/>
                          <a:cs typeface="OpenDyslexic" charset="0"/>
                        </a:rPr>
                        <a:t>teecher</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teatcher</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17967">
                <a:tc>
                  <a:txBody>
                    <a:bodyPr/>
                    <a:lstStyle/>
                    <a:p>
                      <a:pPr algn="ctr"/>
                      <a:r>
                        <a:rPr lang="en-GB" sz="2000" b="0" i="0" dirty="0">
                          <a:latin typeface="OpenDyslexicAlta" pitchFamily="2" charset="77"/>
                          <a:ea typeface="OpenDyslexic" charset="0"/>
                          <a:cs typeface="OpenDyslexic" charset="0"/>
                        </a:rPr>
                        <a:t>history</a:t>
                      </a:r>
                    </a:p>
                  </a:txBody>
                  <a:tcPr/>
                </a:tc>
                <a:tc>
                  <a:txBody>
                    <a:bodyPr/>
                    <a:lstStyle/>
                    <a:p>
                      <a:pPr algn="ctr"/>
                      <a:r>
                        <a:rPr lang="en-GB" sz="2000" b="0" i="0" err="1">
                          <a:latin typeface="OpenDyslexicAlta" pitchFamily="2" charset="77"/>
                          <a:ea typeface="OpenDyslexic" charset="0"/>
                          <a:cs typeface="OpenDyslexic" charset="0"/>
                        </a:rPr>
                        <a:t>histry</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histoary</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17967">
                <a:tc>
                  <a:txBody>
                    <a:bodyPr/>
                    <a:lstStyle/>
                    <a:p>
                      <a:pPr algn="ctr"/>
                      <a:r>
                        <a:rPr lang="en-GB" sz="2000" b="0" i="0" err="1">
                          <a:latin typeface="OpenDyslexicAlta" pitchFamily="2" charset="77"/>
                          <a:ea typeface="OpenDyslexic" charset="0"/>
                          <a:cs typeface="OpenDyslexic" charset="0"/>
                        </a:rPr>
                        <a:t>sckeme</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scheam</a:t>
                      </a:r>
                      <a:endParaRPr lang="en-GB" sz="2000" b="0" i="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scheme</a:t>
                      </a:r>
                    </a:p>
                  </a:txBody>
                  <a:tcPr/>
                </a:tc>
                <a:extLst>
                  <a:ext uri="{0D108BD9-81ED-4DB2-BD59-A6C34878D82A}">
                    <a16:rowId xmlns:a16="http://schemas.microsoft.com/office/drawing/2014/main" val="10002"/>
                  </a:ext>
                </a:extLst>
              </a:tr>
              <a:tr h="417967">
                <a:tc>
                  <a:txBody>
                    <a:bodyPr/>
                    <a:lstStyle/>
                    <a:p>
                      <a:pPr algn="ctr"/>
                      <a:r>
                        <a:rPr lang="en-GB" sz="2000" b="0" i="0" dirty="0">
                          <a:latin typeface="OpenDyslexicAlta" pitchFamily="2" charset="77"/>
                          <a:ea typeface="OpenDyslexic" charset="0"/>
                          <a:cs typeface="OpenDyslexic" charset="0"/>
                        </a:rPr>
                        <a:t>bawl</a:t>
                      </a:r>
                    </a:p>
                  </a:txBody>
                  <a:tcPr/>
                </a:tc>
                <a:tc>
                  <a:txBody>
                    <a:bodyPr/>
                    <a:lstStyle/>
                    <a:p>
                      <a:pPr algn="ctr"/>
                      <a:r>
                        <a:rPr lang="en-GB" sz="2000" b="0" i="0" err="1">
                          <a:latin typeface="OpenDyslexicAlta" pitchFamily="2" charset="77"/>
                          <a:ea typeface="OpenDyslexic" charset="0"/>
                          <a:cs typeface="OpenDyslexic" charset="0"/>
                        </a:rPr>
                        <a:t>barl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baal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17967">
                <a:tc>
                  <a:txBody>
                    <a:bodyPr/>
                    <a:lstStyle/>
                    <a:p>
                      <a:pPr algn="ctr"/>
                      <a:r>
                        <a:rPr lang="en-GB" sz="2000" b="0" i="0" err="1">
                          <a:latin typeface="OpenDyslexicAlta" pitchFamily="2" charset="77"/>
                          <a:ea typeface="OpenDyslexic" charset="0"/>
                          <a:cs typeface="OpenDyslexic" charset="0"/>
                        </a:rPr>
                        <a:t>eightteen</a:t>
                      </a:r>
                      <a:endParaRPr lang="en-GB" sz="2000" b="0" i="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eighteen</a:t>
                      </a:r>
                    </a:p>
                  </a:txBody>
                  <a:tcPr/>
                </a:tc>
                <a:tc>
                  <a:txBody>
                    <a:bodyPr/>
                    <a:lstStyle/>
                    <a:p>
                      <a:pPr algn="ctr"/>
                      <a:r>
                        <a:rPr lang="en-GB" sz="2000" b="0" i="0" err="1">
                          <a:latin typeface="OpenDyslexicAlta" pitchFamily="2" charset="77"/>
                          <a:ea typeface="OpenDyslexic" charset="0"/>
                          <a:cs typeface="OpenDyslexic" charset="0"/>
                        </a:rPr>
                        <a:t>eigteen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17967">
                <a:tc>
                  <a:txBody>
                    <a:bodyPr/>
                    <a:lstStyle/>
                    <a:p>
                      <a:pPr algn="ctr"/>
                      <a:r>
                        <a:rPr lang="en-GB" sz="2000" b="0" i="0" dirty="0">
                          <a:latin typeface="OpenDyslexicAlta" pitchFamily="2" charset="77"/>
                          <a:ea typeface="OpenDyslexic" charset="0"/>
                          <a:cs typeface="OpenDyslexic" charset="0"/>
                        </a:rPr>
                        <a:t>mention</a:t>
                      </a:r>
                    </a:p>
                  </a:txBody>
                  <a:tcPr/>
                </a:tc>
                <a:tc>
                  <a:txBody>
                    <a:bodyPr/>
                    <a:lstStyle/>
                    <a:p>
                      <a:pPr algn="ctr"/>
                      <a:r>
                        <a:rPr lang="en-GB" sz="2000" b="0" i="0" dirty="0" err="1">
                          <a:latin typeface="OpenDyslexicAlta" pitchFamily="2" charset="77"/>
                          <a:ea typeface="OpenDyslexic" charset="0"/>
                          <a:cs typeface="OpenDyslexic" charset="0"/>
                        </a:rPr>
                        <a:t>menchon</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err="1">
                          <a:latin typeface="OpenDyslexicAlta" pitchFamily="2" charset="77"/>
                          <a:ea typeface="OpenDyslexic" charset="0"/>
                          <a:cs typeface="OpenDyslexic" charset="0"/>
                        </a:rPr>
                        <a:t>menchion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17967">
                <a:tc>
                  <a:txBody>
                    <a:bodyPr/>
                    <a:lstStyle/>
                    <a:p>
                      <a:pPr algn="ctr"/>
                      <a:r>
                        <a:rPr lang="en-GB" sz="2000" b="0" i="0" err="1">
                          <a:latin typeface="OpenDyslexicAlta" pitchFamily="2" charset="77"/>
                          <a:ea typeface="OpenDyslexic" charset="0"/>
                          <a:cs typeface="OpenDyslexic" charset="0"/>
                        </a:rPr>
                        <a:t>disabul</a:t>
                      </a:r>
                      <a:endParaRPr lang="en-GB" sz="2000" b="0" i="0">
                        <a:latin typeface="OpenDyslexicAlta" pitchFamily="2" charset="77"/>
                        <a:ea typeface="OpenDyslexic" charset="0"/>
                        <a:cs typeface="OpenDyslexic" charset="0"/>
                      </a:endParaRPr>
                    </a:p>
                  </a:txBody>
                  <a:tcPr/>
                </a:tc>
                <a:tc>
                  <a:txBody>
                    <a:bodyPr/>
                    <a:lstStyle/>
                    <a:p>
                      <a:pPr algn="ctr"/>
                      <a:r>
                        <a:rPr lang="en-GB" sz="2000" b="0" i="0" dirty="0" err="1">
                          <a:latin typeface="OpenDyslexicAlta" pitchFamily="2" charset="77"/>
                          <a:ea typeface="OpenDyslexic" charset="0"/>
                          <a:cs typeface="OpenDyslexic" charset="0"/>
                        </a:rPr>
                        <a:t>dissable</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disable</a:t>
                      </a:r>
                    </a:p>
                  </a:txBody>
                  <a:tcPr/>
                </a:tc>
                <a:extLst>
                  <a:ext uri="{0D108BD9-81ED-4DB2-BD59-A6C34878D82A}">
                    <a16:rowId xmlns:a16="http://schemas.microsoft.com/office/drawing/2014/main" val="10006"/>
                  </a:ext>
                </a:extLst>
              </a:tr>
              <a:tr h="417967">
                <a:tc>
                  <a:txBody>
                    <a:bodyPr/>
                    <a:lstStyle/>
                    <a:p>
                      <a:pPr algn="ctr"/>
                      <a:r>
                        <a:rPr lang="en-GB" sz="2000" b="0" i="0" dirty="0">
                          <a:latin typeface="OpenDyslexicAlta" pitchFamily="2" charset="77"/>
                          <a:ea typeface="OpenDyslexic" charset="0"/>
                          <a:cs typeface="OpenDyslexic" charset="0"/>
                        </a:rPr>
                        <a:t>crescent</a:t>
                      </a:r>
                    </a:p>
                  </a:txBody>
                  <a:tcPr/>
                </a:tc>
                <a:tc>
                  <a:txBody>
                    <a:bodyPr/>
                    <a:lstStyle/>
                    <a:p>
                      <a:pPr algn="ctr"/>
                      <a:r>
                        <a:rPr lang="en-GB" sz="2000" b="0" i="0" dirty="0" err="1">
                          <a:latin typeface="OpenDyslexicAlta" pitchFamily="2" charset="77"/>
                          <a:ea typeface="OpenDyslexic" charset="0"/>
                          <a:cs typeface="OpenDyslexic" charset="0"/>
                        </a:rPr>
                        <a:t>cresent</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crezent</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17967">
                <a:tc>
                  <a:txBody>
                    <a:bodyPr/>
                    <a:lstStyle/>
                    <a:p>
                      <a:pPr algn="ctr"/>
                      <a:r>
                        <a:rPr lang="en-GB" sz="2000" b="0" i="0" err="1">
                          <a:latin typeface="OpenDyslexicAlta" pitchFamily="2" charset="77"/>
                          <a:ea typeface="OpenDyslexic" charset="0"/>
                          <a:cs typeface="OpenDyslexic" charset="0"/>
                        </a:rPr>
                        <a:t>mayne</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mane</a:t>
                      </a:r>
                    </a:p>
                  </a:txBody>
                  <a:tcPr/>
                </a:tc>
                <a:tc>
                  <a:txBody>
                    <a:bodyPr/>
                    <a:lstStyle/>
                    <a:p>
                      <a:pPr algn="ctr"/>
                      <a:r>
                        <a:rPr lang="en-GB" sz="2000" b="0" i="0" err="1">
                          <a:latin typeface="OpenDyslexicAlta" pitchFamily="2" charset="77"/>
                          <a:ea typeface="OpenDyslexic" charset="0"/>
                          <a:cs typeface="OpenDyslexic" charset="0"/>
                        </a:rPr>
                        <a:t>manne</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17967">
                <a:tc>
                  <a:txBody>
                    <a:bodyPr/>
                    <a:lstStyle/>
                    <a:p>
                      <a:pPr algn="ctr"/>
                      <a:r>
                        <a:rPr lang="en-GB" sz="2000" b="0" i="0" dirty="0" err="1">
                          <a:latin typeface="OpenDyslexicAlta" pitchFamily="2" charset="77"/>
                          <a:ea typeface="OpenDyslexic" charset="0"/>
                          <a:cs typeface="OpenDyslexic" charset="0"/>
                        </a:rPr>
                        <a:t>reglar</a:t>
                      </a:r>
                      <a:endParaRPr lang="en-GB" sz="2000" b="0" i="0" dirty="0">
                        <a:latin typeface="OpenDyslexicAlta" pitchFamily="2" charset="77"/>
                        <a:ea typeface="OpenDyslexic" charset="0"/>
                        <a:cs typeface="OpenDyslexic" charset="0"/>
                      </a:endParaRPr>
                    </a:p>
                  </a:txBody>
                  <a:tcPr/>
                </a:tc>
                <a:tc>
                  <a:txBody>
                    <a:bodyPr/>
                    <a:lstStyle/>
                    <a:p>
                      <a:pPr algn="ctr"/>
                      <a:r>
                        <a:rPr lang="en-GB" sz="2000" b="0" i="0" dirty="0" err="1">
                          <a:latin typeface="OpenDyslexicAlta" pitchFamily="2" charset="77"/>
                          <a:ea typeface="OpenDyslexic" charset="0"/>
                          <a:cs typeface="OpenDyslexic" charset="0"/>
                        </a:rPr>
                        <a:t>reguler</a:t>
                      </a:r>
                      <a:endParaRPr lang="en-GB" sz="2000" b="0" i="0">
                        <a:latin typeface="OpenDyslexicAlta" pitchFamily="2" charset="77"/>
                        <a:ea typeface="OpenDyslexic" charset="0"/>
                        <a:cs typeface="OpenDyslexic" charset="0"/>
                      </a:endParaRPr>
                    </a:p>
                  </a:txBody>
                  <a:tcPr/>
                </a:tc>
                <a:tc>
                  <a:txBody>
                    <a:bodyPr/>
                    <a:lstStyle/>
                    <a:p>
                      <a:pPr algn="ctr"/>
                      <a:r>
                        <a:rPr lang="en-GB" sz="2000" b="0" i="0" dirty="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3512458" y="1600196"/>
            <a:ext cx="8434614" cy="646331"/>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atin typeface="OpenDyslexicAlta" pitchFamily="2" charset="77"/>
                <a:ea typeface="OpenDyslexic" charset="0"/>
                <a:cs typeface="OpenDyslexic" charset="0"/>
              </a:rPr>
              <a:t>Read through your spellings. Then cover them up. </a:t>
            </a:r>
          </a:p>
          <a:p>
            <a:pPr algn="ctr"/>
            <a:r>
              <a:rPr lang="en-GB">
                <a:latin typeface="OpenDyslexicAlta" pitchFamily="2" charset="77"/>
                <a:ea typeface="OpenDyslexic" charset="0"/>
                <a:cs typeface="OpenDyslexic" charset="0"/>
              </a:rPr>
              <a:t>Circle the correct spelling in each row of the grid below. </a:t>
            </a:r>
          </a:p>
        </p:txBody>
      </p:sp>
      <p:sp>
        <p:nvSpPr>
          <p:cNvPr id="2" name="Oval 1">
            <a:extLst>
              <a:ext uri="{FF2B5EF4-FFF2-40B4-BE49-F238E27FC236}">
                <a16:creationId xmlns:a16="http://schemas.microsoft.com/office/drawing/2014/main" id="{CFFEE360-FA8C-5A49-9786-1F3D5CD30FCF}"/>
              </a:ext>
            </a:extLst>
          </p:cNvPr>
          <p:cNvSpPr/>
          <p:nvPr/>
        </p:nvSpPr>
        <p:spPr>
          <a:xfrm>
            <a:off x="4308764" y="2449726"/>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6355A1-E49A-D34C-860A-BC1173C840FD}"/>
              </a:ext>
            </a:extLst>
          </p:cNvPr>
          <p:cNvSpPr/>
          <p:nvPr/>
        </p:nvSpPr>
        <p:spPr>
          <a:xfrm>
            <a:off x="4211782" y="2837761"/>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4EB3873-1CA1-0F43-AE29-2FA4C2FFB8FD}"/>
              </a:ext>
            </a:extLst>
          </p:cNvPr>
          <p:cNvSpPr/>
          <p:nvPr/>
        </p:nvSpPr>
        <p:spPr>
          <a:xfrm>
            <a:off x="9836728" y="3283635"/>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835FA27-B057-FF4D-BBCC-9F59C3DEA962}"/>
              </a:ext>
            </a:extLst>
          </p:cNvPr>
          <p:cNvSpPr/>
          <p:nvPr/>
        </p:nvSpPr>
        <p:spPr>
          <a:xfrm>
            <a:off x="4349750" y="3681620"/>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C361B3F-5875-FC41-862A-6E3266619204}"/>
              </a:ext>
            </a:extLst>
          </p:cNvPr>
          <p:cNvSpPr/>
          <p:nvPr/>
        </p:nvSpPr>
        <p:spPr>
          <a:xfrm>
            <a:off x="7043965" y="4140192"/>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4E41166-1477-BE42-9BD3-30AABBFF8187}"/>
              </a:ext>
            </a:extLst>
          </p:cNvPr>
          <p:cNvSpPr/>
          <p:nvPr/>
        </p:nvSpPr>
        <p:spPr>
          <a:xfrm>
            <a:off x="4211782" y="4525479"/>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C0EB0E-4884-A844-A431-36D0B82C6B0D}"/>
              </a:ext>
            </a:extLst>
          </p:cNvPr>
          <p:cNvSpPr/>
          <p:nvPr/>
        </p:nvSpPr>
        <p:spPr>
          <a:xfrm>
            <a:off x="9822874" y="4956515"/>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A62B52-AC41-F242-BA25-8204B2CE5195}"/>
              </a:ext>
            </a:extLst>
          </p:cNvPr>
          <p:cNvSpPr/>
          <p:nvPr/>
        </p:nvSpPr>
        <p:spPr>
          <a:xfrm>
            <a:off x="4211782" y="5354500"/>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ECE3CA3-B8A9-BF4F-B2DC-639D4357B6EE}"/>
              </a:ext>
            </a:extLst>
          </p:cNvPr>
          <p:cNvSpPr/>
          <p:nvPr/>
        </p:nvSpPr>
        <p:spPr>
          <a:xfrm>
            <a:off x="7043965" y="5800374"/>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F7A64E5-5FEC-F94F-9891-4A2D2E74ECC2}"/>
              </a:ext>
            </a:extLst>
          </p:cNvPr>
          <p:cNvSpPr/>
          <p:nvPr/>
        </p:nvSpPr>
        <p:spPr>
          <a:xfrm>
            <a:off x="9822874" y="6246248"/>
            <a:ext cx="137160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5811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a:t>Revision </a:t>
            </a:r>
            <a:r>
              <a:rPr lang="mr-IN"/>
              <a:t>–</a:t>
            </a:r>
            <a:r>
              <a:rPr lang="en-GB"/>
              <a:t> spelling rules we have learned in Stage 3.</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36</a:t>
            </a:r>
          </a:p>
        </p:txBody>
      </p:sp>
    </p:spTree>
    <p:extLst>
      <p:ext uri="{BB962C8B-B14F-4D97-AF65-F5344CB8AC3E}">
        <p14:creationId xmlns:p14="http://schemas.microsoft.com/office/powerpoint/2010/main" val="2662924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Words with endings that sound like /ze/, as in measure, are always spelled with  ‘-sure’. </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825903249"/>
              </p:ext>
            </p:extLst>
          </p:nvPr>
        </p:nvGraphicFramePr>
        <p:xfrm>
          <a:off x="3429000" y="1311275"/>
          <a:ext cx="8363607" cy="505680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Words that end with a /ze/ sound are always spelled with ‘sure’ at the end. Ask children if they can think of any words that end with this sound.</a:t>
                      </a:r>
                    </a:p>
                  </a:txBody>
                  <a:tcPr/>
                </a:tc>
                <a:extLst>
                  <a:ext uri="{0D108BD9-81ED-4DB2-BD59-A6C34878D82A}">
                    <a16:rowId xmlns:a16="http://schemas.microsoft.com/office/drawing/2014/main" val="10000"/>
                  </a:ext>
                </a:extLst>
              </a:tr>
              <a:tr h="1929237">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Use the power point slide and select children to come up and draw the line between the beginning and the ending of the word. The words have been split and scrambled. A few of the words have similar endings (closure) so tell them to double check their choice!</a:t>
                      </a:r>
                    </a:p>
                    <a:p>
                      <a:endParaRPr lang="en-GB" sz="1700" b="0" i="0" baseline="0">
                        <a:latin typeface="Muli" pitchFamily="2" charset="77"/>
                      </a:endParaRPr>
                    </a:p>
                    <a:p>
                      <a:r>
                        <a:rPr lang="en-GB" sz="1700" b="0" i="0" baseline="0">
                          <a:latin typeface="Muli" pitchFamily="2" charset="77"/>
                        </a:rPr>
                        <a:t>Discuss the spelling list words and any misconceptions or errors.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Children play spelling noughts and crosses (tic tac toe). On a mini whiteboard draw a nought and crosses grid (see </a:t>
                      </a:r>
                      <a:r>
                        <a:rPr lang="en-GB" sz="1700" b="0" i="0" err="1">
                          <a:latin typeface="Muli" pitchFamily="2" charset="77"/>
                        </a:rPr>
                        <a:t>powerpoint</a:t>
                      </a:r>
                      <a:r>
                        <a:rPr lang="en-GB" sz="1700" b="0" i="0">
                          <a:latin typeface="Muli" pitchFamily="2" charset="77"/>
                        </a:rPr>
                        <a:t> slide). Each child chooses a target word from the list and has to write it in one of the squares next child writes their word in another, play like noughts and crosses. First to get three words in a row wins that round. Begin again with a new word from the list. </a:t>
                      </a:r>
                    </a:p>
                    <a:p>
                      <a:endParaRPr lang="en-GB" sz="17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443598615"/>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measure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treasure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enclosure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displeasure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composure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leisure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exposure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closure</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disclosure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419087841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a:t> 36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a:t>Revision </a:t>
            </a:r>
            <a:r>
              <a:rPr lang="mr-IN"/>
              <a:t>–</a:t>
            </a:r>
            <a:r>
              <a:rPr lang="en-GB"/>
              <a:t> spelling rules we have learned in Stage 3.</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fontScale="92500" lnSpcReduction="10000"/>
          </a:bodyPr>
          <a:lstStyle/>
          <a:p>
            <a:pPr fontAlgn="t">
              <a:lnSpc>
                <a:spcPct val="120000"/>
              </a:lnSpc>
            </a:pPr>
            <a:r>
              <a:rPr lang="en-GB" sz="2000"/>
              <a:t>disappear</a:t>
            </a:r>
          </a:p>
          <a:p>
            <a:pPr fontAlgn="t">
              <a:lnSpc>
                <a:spcPct val="120000"/>
              </a:lnSpc>
            </a:pPr>
            <a:r>
              <a:rPr lang="en-GB" sz="2000"/>
              <a:t>reaction</a:t>
            </a:r>
          </a:p>
          <a:p>
            <a:pPr fontAlgn="t">
              <a:lnSpc>
                <a:spcPct val="120000"/>
              </a:lnSpc>
            </a:pPr>
            <a:r>
              <a:rPr lang="en-GB" sz="2000"/>
              <a:t>capable</a:t>
            </a:r>
          </a:p>
          <a:p>
            <a:pPr fontAlgn="t">
              <a:lnSpc>
                <a:spcPct val="120000"/>
              </a:lnSpc>
            </a:pPr>
            <a:r>
              <a:rPr lang="en-GB" sz="2000"/>
              <a:t>personal</a:t>
            </a:r>
          </a:p>
          <a:p>
            <a:pPr fontAlgn="t">
              <a:lnSpc>
                <a:spcPct val="120000"/>
              </a:lnSpc>
            </a:pPr>
            <a:r>
              <a:rPr lang="en-GB" sz="2000"/>
              <a:t>specifically</a:t>
            </a:r>
          </a:p>
          <a:p>
            <a:pPr fontAlgn="t">
              <a:lnSpc>
                <a:spcPct val="120000"/>
              </a:lnSpc>
            </a:pPr>
            <a:r>
              <a:rPr lang="en-GB" sz="2000"/>
              <a:t>misunderstanding</a:t>
            </a:r>
          </a:p>
          <a:p>
            <a:pPr fontAlgn="t">
              <a:lnSpc>
                <a:spcPct val="120000"/>
              </a:lnSpc>
            </a:pPr>
            <a:r>
              <a:rPr lang="en-GB" sz="2000"/>
              <a:t>freight</a:t>
            </a:r>
          </a:p>
          <a:p>
            <a:pPr fontAlgn="t">
              <a:lnSpc>
                <a:spcPct val="120000"/>
              </a:lnSpc>
            </a:pPr>
            <a:r>
              <a:rPr lang="en-GB" sz="2000"/>
              <a:t>committed</a:t>
            </a:r>
          </a:p>
          <a:p>
            <a:pPr fontAlgn="t">
              <a:lnSpc>
                <a:spcPct val="120000"/>
              </a:lnSpc>
            </a:pPr>
            <a:r>
              <a:rPr lang="en-GB" sz="2000"/>
              <a:t>forbidden</a:t>
            </a:r>
          </a:p>
          <a:p>
            <a:pPr fontAlgn="t">
              <a:lnSpc>
                <a:spcPct val="120000"/>
              </a:lnSpc>
            </a:pPr>
            <a:r>
              <a:rPr lang="en-GB" sz="2000"/>
              <a:t>neighbour</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a:latin typeface="OpenDyslexicAlta" pitchFamily="2" charset="77"/>
                <a:ea typeface="OpenDyslexic" charset="0"/>
                <a:cs typeface="OpenDyslexic" charset="0"/>
              </a:rPr>
              <a:t>Revision</a:t>
            </a:r>
          </a:p>
          <a:p>
            <a:pPr algn="ctr"/>
            <a:endParaRPr lang="en-GB">
              <a:latin typeface="OpenDyslexicAlta" pitchFamily="2" charset="77"/>
              <a:ea typeface="OpenDyslexic" charset="0"/>
              <a:cs typeface="OpenDyslexic" charset="0"/>
            </a:endParaRPr>
          </a:p>
          <a:p>
            <a:pPr algn="ctr"/>
            <a:r>
              <a:rPr lang="en-GB">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75988906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9733858"/>
              </p:ext>
            </p:extLst>
          </p:nvPr>
        </p:nvGraphicFramePr>
        <p:xfrm>
          <a:off x="508000" y="1600196"/>
          <a:ext cx="11150598" cy="521208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37624820"/>
                    </a:ext>
                  </a:extLst>
                </a:gridCol>
                <a:gridCol w="1858433">
                  <a:extLst>
                    <a:ext uri="{9D8B030D-6E8A-4147-A177-3AD203B41FA5}">
                      <a16:colId xmlns:a16="http://schemas.microsoft.com/office/drawing/2014/main" val="1365682355"/>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disappear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reaction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capable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personal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specifically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misunderstanding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freight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committed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forbidden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neighbour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6896009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Revision </a:t>
                      </a:r>
                      <a:r>
                        <a:rPr lang="mr-IN" sz="1400" b="0" i="0" baseline="0">
                          <a:solidFill>
                            <a:schemeClr val="tx1"/>
                          </a:solidFill>
                          <a:latin typeface="Muli" pitchFamily="2" charset="77"/>
                        </a:rPr>
                        <a:t>–</a:t>
                      </a:r>
                      <a:r>
                        <a:rPr lang="en-GB" sz="1400" baseline="0">
                          <a:solidFill>
                            <a:schemeClr val="tx1"/>
                          </a:solidFill>
                          <a:latin typeface="Muli" pitchFamily="2" charset="77"/>
                        </a:rPr>
                        <a:t> spelling rules we have learned in Stage 3.</a:t>
                      </a:r>
                    </a:p>
                    <a:p>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408848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289134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disappear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reaction </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capable </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personal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specifically </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misunderstanding</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freight </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committed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forbidden </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neighbour </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5963720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Revision </a:t>
                      </a:r>
                      <a:r>
                        <a:rPr lang="mr-IN" sz="1400" b="0" i="0" baseline="0">
                          <a:solidFill>
                            <a:schemeClr val="tx1"/>
                          </a:solidFill>
                          <a:latin typeface="Muli" pitchFamily="2" charset="77"/>
                        </a:rPr>
                        <a:t>–</a:t>
                      </a:r>
                      <a:r>
                        <a:rPr lang="en-GB" sz="1400" baseline="0">
                          <a:solidFill>
                            <a:schemeClr val="tx1"/>
                          </a:solidFill>
                          <a:latin typeface="Muli" pitchFamily="2" charset="77"/>
                        </a:rPr>
                        <a:t> spelling rules we have learned in Stage 3.</a:t>
                      </a:r>
                    </a:p>
                    <a:p>
                      <a:endParaRPr lang="en-GB" sz="1400" baseline="0">
                        <a:solidFill>
                          <a:schemeClr val="tx1"/>
                        </a:solidFill>
                        <a:latin typeface="Muli" pitchFamily="2" charset="77"/>
                      </a:endParaRPr>
                    </a:p>
                    <a:p>
                      <a:r>
                        <a:rPr lang="en-GB" sz="1400" baseline="0">
                          <a:solidFill>
                            <a:schemeClr val="tx1"/>
                          </a:solidFill>
                          <a:latin typeface="Muli" pitchFamily="2" charset="77"/>
                        </a:rPr>
                        <a:t>Name:</a:t>
                      </a:r>
                      <a:endParaRPr lang="en-GB" sz="1400">
                        <a:solidFill>
                          <a:schemeClr val="tx1"/>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36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622805" y="1600196"/>
          <a:ext cx="8128000" cy="11887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GB" sz="2000" b="0" i="0">
                          <a:latin typeface="OpenDyslexicAlta" pitchFamily="2" charset="77"/>
                          <a:ea typeface="OpenDyslexic" charset="0"/>
                          <a:cs typeface="OpenDyslexic" charset="0"/>
                        </a:rPr>
                        <a:t>Consonants are worth 1 point</a:t>
                      </a:r>
                    </a:p>
                  </a:txBody>
                  <a:tcPr>
                    <a:solidFill>
                      <a:schemeClr val="accent5">
                        <a:lumMod val="60000"/>
                        <a:lumOff val="40000"/>
                      </a:schemeClr>
                    </a:solidFill>
                  </a:tcPr>
                </a:tc>
                <a:tc>
                  <a:txBody>
                    <a:bodyPr/>
                    <a:lstStyle/>
                    <a:p>
                      <a:r>
                        <a:rPr lang="en-GB" sz="2200" b="0" i="0">
                          <a:latin typeface="OpenDyslexicAlta" pitchFamily="2" charset="77"/>
                          <a:ea typeface="OpenDyslexic" charset="0"/>
                          <a:cs typeface="OpenDyslexic" charset="0"/>
                        </a:rPr>
                        <a:t>b c d f g h j k</a:t>
                      </a:r>
                      <a:r>
                        <a:rPr lang="en-GB" sz="2200" b="0" i="0" baseline="0">
                          <a:latin typeface="OpenDyslexicAlta" pitchFamily="2" charset="77"/>
                          <a:ea typeface="OpenDyslexic" charset="0"/>
                          <a:cs typeface="OpenDyslexic" charset="0"/>
                        </a:rPr>
                        <a:t> l m n p q r s t v w x y z</a:t>
                      </a:r>
                      <a:endParaRPr lang="en-GB" sz="2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370840">
                <a:tc>
                  <a:txBody>
                    <a:bodyPr/>
                    <a:lstStyle/>
                    <a:p>
                      <a:r>
                        <a:rPr lang="en-GB" sz="2000" b="0" i="0">
                          <a:latin typeface="OpenDyslexicAlta" pitchFamily="2" charset="77"/>
                          <a:ea typeface="OpenDyslexic" charset="0"/>
                          <a:cs typeface="OpenDyslexic" charset="0"/>
                        </a:rPr>
                        <a:t>Vowels are worth 2 points</a:t>
                      </a:r>
                    </a:p>
                  </a:txBody>
                  <a:tcPr>
                    <a:solidFill>
                      <a:schemeClr val="accent5">
                        <a:lumMod val="60000"/>
                        <a:lumOff val="40000"/>
                      </a:schemeClr>
                    </a:solidFill>
                  </a:tcPr>
                </a:tc>
                <a:tc>
                  <a:txBody>
                    <a:bodyPr/>
                    <a:lstStyle/>
                    <a:p>
                      <a:r>
                        <a:rPr lang="en-GB" sz="2200" b="0" i="0" baseline="0">
                          <a:latin typeface="OpenDyslexicAlta" pitchFamily="2" charset="77"/>
                          <a:ea typeface="OpenDyslexic" charset="0"/>
                          <a:cs typeface="OpenDyslexic" charset="0"/>
                        </a:rPr>
                        <a:t>a e I o u </a:t>
                      </a:r>
                      <a:endParaRPr lang="en-GB" sz="2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622805" y="3018773"/>
            <a:ext cx="8128000" cy="3416320"/>
          </a:xfrm>
          <a:prstGeom prst="rect">
            <a:avLst/>
          </a:prstGeom>
          <a:noFill/>
        </p:spPr>
        <p:txBody>
          <a:bodyPr wrap="square" rtlCol="0">
            <a:spAutoFit/>
          </a:bodyPr>
          <a:lstStyle/>
          <a:p>
            <a:r>
              <a:rPr lang="en-GB" sz="2400">
                <a:latin typeface="OpenDyslexicAlta" pitchFamily="2" charset="77"/>
                <a:ea typeface="OpenDyslexic" charset="0"/>
                <a:cs typeface="OpenDyslexic" charset="0"/>
              </a:rPr>
              <a:t>Which words are worth 12 points?</a:t>
            </a:r>
          </a:p>
          <a:p>
            <a:endParaRPr lang="en-GB" sz="2400">
              <a:latin typeface="OpenDyslexicAlta" pitchFamily="2" charset="77"/>
              <a:ea typeface="OpenDyslexic" charset="0"/>
              <a:cs typeface="OpenDyslexic" charset="0"/>
            </a:endParaRPr>
          </a:p>
          <a:p>
            <a:endParaRPr lang="en-GB" sz="2400">
              <a:latin typeface="OpenDyslexicAlta" pitchFamily="2" charset="77"/>
              <a:ea typeface="OpenDyslexic" charset="0"/>
              <a:cs typeface="OpenDyslexic" charset="0"/>
            </a:endParaRPr>
          </a:p>
          <a:p>
            <a:r>
              <a:rPr lang="en-GB" sz="2400">
                <a:latin typeface="OpenDyslexicAlta" pitchFamily="2" charset="77"/>
                <a:ea typeface="OpenDyslexic" charset="0"/>
                <a:cs typeface="OpenDyslexic" charset="0"/>
              </a:rPr>
              <a:t>How many points is misunderstanding worth?</a:t>
            </a:r>
          </a:p>
          <a:p>
            <a:endParaRPr lang="en-GB" sz="2400">
              <a:latin typeface="OpenDyslexicAlta" pitchFamily="2" charset="77"/>
              <a:ea typeface="OpenDyslexic" charset="0"/>
              <a:cs typeface="OpenDyslexic" charset="0"/>
            </a:endParaRPr>
          </a:p>
          <a:p>
            <a:endParaRPr lang="en-GB" sz="2400">
              <a:latin typeface="OpenDyslexicAlta" pitchFamily="2" charset="77"/>
              <a:ea typeface="OpenDyslexic" charset="0"/>
              <a:cs typeface="OpenDyslexic" charset="0"/>
            </a:endParaRPr>
          </a:p>
          <a:p>
            <a:r>
              <a:rPr lang="en-GB" sz="2400">
                <a:latin typeface="OpenDyslexicAlta" pitchFamily="2" charset="77"/>
                <a:ea typeface="OpenDyslexic" charset="0"/>
                <a:cs typeface="OpenDyslexic" charset="0"/>
              </a:rPr>
              <a:t>Which word is worth 9 points?</a:t>
            </a:r>
          </a:p>
          <a:p>
            <a:endParaRPr lang="en-GB" sz="2400">
              <a:latin typeface="Muli" pitchFamily="2" charset="77"/>
            </a:endParaRPr>
          </a:p>
          <a:p>
            <a:endParaRPr lang="en-GB" sz="2400">
              <a:latin typeface="Muli" pitchFamily="2" charset="77"/>
            </a:endParaRPr>
          </a:p>
        </p:txBody>
      </p:sp>
    </p:spTree>
    <p:extLst>
      <p:ext uri="{BB962C8B-B14F-4D97-AF65-F5344CB8AC3E}">
        <p14:creationId xmlns:p14="http://schemas.microsoft.com/office/powerpoint/2010/main" val="66516135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794108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disappear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reaction </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capable </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personal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specifically </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misunderstanding</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freight </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committed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forbidden </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neighbour </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9491045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Revision </a:t>
                      </a:r>
                      <a:r>
                        <a:rPr lang="mr-IN" sz="1400" b="0" i="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3.</a:t>
                      </a:r>
                    </a:p>
                    <a:p>
                      <a:endParaRPr lang="en-GB" sz="1400" baseline="0" dirty="0">
                        <a:solidFill>
                          <a:schemeClr val="tx1"/>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622805" y="1600196"/>
          <a:ext cx="8128000" cy="11887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GB" sz="2000" b="0" i="0">
                          <a:latin typeface="OpenDyslexicAlta" pitchFamily="2" charset="77"/>
                          <a:ea typeface="OpenDyslexic" charset="0"/>
                          <a:cs typeface="OpenDyslexic" charset="0"/>
                        </a:rPr>
                        <a:t>Consonants are worth 1 point</a:t>
                      </a:r>
                    </a:p>
                  </a:txBody>
                  <a:tcPr>
                    <a:solidFill>
                      <a:schemeClr val="accent5">
                        <a:lumMod val="60000"/>
                        <a:lumOff val="40000"/>
                      </a:schemeClr>
                    </a:solidFill>
                  </a:tcPr>
                </a:tc>
                <a:tc>
                  <a:txBody>
                    <a:bodyPr/>
                    <a:lstStyle/>
                    <a:p>
                      <a:r>
                        <a:rPr lang="en-GB" sz="2200" b="0" i="0">
                          <a:latin typeface="OpenDyslexicAlta" pitchFamily="2" charset="77"/>
                          <a:ea typeface="OpenDyslexic" charset="0"/>
                          <a:cs typeface="OpenDyslexic" charset="0"/>
                        </a:rPr>
                        <a:t>b c d f g h j k</a:t>
                      </a:r>
                      <a:r>
                        <a:rPr lang="en-GB" sz="2200" b="0" i="0" baseline="0">
                          <a:latin typeface="OpenDyslexicAlta" pitchFamily="2" charset="77"/>
                          <a:ea typeface="OpenDyslexic" charset="0"/>
                          <a:cs typeface="OpenDyslexic" charset="0"/>
                        </a:rPr>
                        <a:t> l m n p q r s t v w x y z</a:t>
                      </a:r>
                      <a:endParaRPr lang="en-GB" sz="2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370840">
                <a:tc>
                  <a:txBody>
                    <a:bodyPr/>
                    <a:lstStyle/>
                    <a:p>
                      <a:r>
                        <a:rPr lang="en-GB" sz="2000" b="0" i="0">
                          <a:latin typeface="OpenDyslexicAlta" pitchFamily="2" charset="77"/>
                          <a:ea typeface="OpenDyslexic" charset="0"/>
                          <a:cs typeface="OpenDyslexic" charset="0"/>
                        </a:rPr>
                        <a:t>Vowels are worth 2 points</a:t>
                      </a:r>
                    </a:p>
                  </a:txBody>
                  <a:tcPr>
                    <a:solidFill>
                      <a:schemeClr val="accent5">
                        <a:lumMod val="60000"/>
                        <a:lumOff val="40000"/>
                      </a:schemeClr>
                    </a:solidFill>
                  </a:tcPr>
                </a:tc>
                <a:tc>
                  <a:txBody>
                    <a:bodyPr/>
                    <a:lstStyle/>
                    <a:p>
                      <a:r>
                        <a:rPr lang="en-GB" sz="2200" b="0" i="0" baseline="0">
                          <a:latin typeface="OpenDyslexicAlta" pitchFamily="2" charset="77"/>
                          <a:ea typeface="OpenDyslexic" charset="0"/>
                          <a:cs typeface="OpenDyslexic" charset="0"/>
                        </a:rPr>
                        <a:t>a e I o u </a:t>
                      </a:r>
                      <a:endParaRPr lang="en-GB" sz="22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622805" y="3018773"/>
            <a:ext cx="8128000" cy="3231654"/>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Which words are worth 12 points?</a:t>
            </a:r>
          </a:p>
          <a:p>
            <a:r>
              <a:rPr lang="en-GB" sz="2000" dirty="0">
                <a:solidFill>
                  <a:srgbClr val="FF3860"/>
                </a:solidFill>
                <a:latin typeface="OpenDyslexicAlta" pitchFamily="2" charset="77"/>
                <a:ea typeface="OpenDyslexic" charset="0"/>
                <a:cs typeface="OpenDyslexic" charset="0"/>
              </a:rPr>
              <a:t>Reaction, committed &amp; forbidden </a:t>
            </a:r>
          </a:p>
          <a:p>
            <a:endParaRPr lang="en-GB" sz="2400" dirty="0">
              <a:latin typeface="OpenDyslexicAlta" pitchFamily="2" charset="77"/>
              <a:ea typeface="OpenDyslexic" charset="0"/>
              <a:cs typeface="OpenDyslexic" charset="0"/>
            </a:endParaRPr>
          </a:p>
          <a:p>
            <a:r>
              <a:rPr lang="en-GB" sz="2400" dirty="0">
                <a:latin typeface="OpenDyslexicAlta" pitchFamily="2" charset="77"/>
                <a:ea typeface="OpenDyslexic" charset="0"/>
                <a:cs typeface="OpenDyslexic" charset="0"/>
              </a:rPr>
              <a:t>How many points is misunderstanding worth?</a:t>
            </a:r>
          </a:p>
          <a:p>
            <a:r>
              <a:rPr lang="en-GB" sz="2000" dirty="0">
                <a:solidFill>
                  <a:srgbClr val="FF3860"/>
                </a:solidFill>
                <a:latin typeface="OpenDyslexicAlta" pitchFamily="2" charset="77"/>
                <a:ea typeface="OpenDyslexic" charset="0"/>
                <a:cs typeface="OpenDyslexic" charset="0"/>
              </a:rPr>
              <a:t>21</a:t>
            </a:r>
          </a:p>
          <a:p>
            <a:endParaRPr lang="en-GB" sz="2400" dirty="0">
              <a:latin typeface="OpenDyslexicAlta" pitchFamily="2" charset="77"/>
              <a:ea typeface="OpenDyslexic" charset="0"/>
              <a:cs typeface="OpenDyslexic" charset="0"/>
            </a:endParaRPr>
          </a:p>
          <a:p>
            <a:r>
              <a:rPr lang="en-GB" sz="2400" dirty="0">
                <a:latin typeface="OpenDyslexicAlta" pitchFamily="2" charset="77"/>
                <a:ea typeface="OpenDyslexic" charset="0"/>
                <a:cs typeface="OpenDyslexic" charset="0"/>
              </a:rPr>
              <a:t>Which word is worth 9 points?</a:t>
            </a:r>
          </a:p>
          <a:p>
            <a:r>
              <a:rPr lang="en-GB" sz="2000" dirty="0">
                <a:solidFill>
                  <a:srgbClr val="FF3860"/>
                </a:solidFill>
                <a:latin typeface="OpenDyslexicAlta" pitchFamily="2" charset="77"/>
              </a:rPr>
              <a:t>Freight </a:t>
            </a:r>
          </a:p>
          <a:p>
            <a:endParaRPr lang="en-GB" sz="2400" dirty="0">
              <a:latin typeface="Muli" pitchFamily="2" charset="77"/>
            </a:endParaRPr>
          </a:p>
        </p:txBody>
      </p:sp>
    </p:spTree>
    <p:extLst>
      <p:ext uri="{BB962C8B-B14F-4D97-AF65-F5344CB8AC3E}">
        <p14:creationId xmlns:p14="http://schemas.microsoft.com/office/powerpoint/2010/main" val="427677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1841881"/>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measure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treasure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enclosure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displeasure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composure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leisure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exposure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closure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disclosure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599437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Words with endings that sound like /ze/, as in measure, are always spelled with  ‘-sure’.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86293593"/>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err="1">
                          <a:latin typeface="OpenDyslexicAlta" pitchFamily="2" charset="77"/>
                          <a:ea typeface="OpenDyslexic" charset="0"/>
                          <a:cs typeface="OpenDyslexic" charset="0"/>
                        </a:rPr>
                        <a:t>mea</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err="1">
                          <a:latin typeface="OpenDyslexicAlta" pitchFamily="2" charset="77"/>
                          <a:ea typeface="OpenDyslexic" charset="0"/>
                          <a:cs typeface="OpenDyslexic" charset="0"/>
                        </a:rPr>
                        <a:t>treas</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err="1">
                          <a:latin typeface="OpenDyslexicAlta" pitchFamily="2" charset="77"/>
                          <a:ea typeface="OpenDyslexic" charset="0"/>
                          <a:cs typeface="OpenDyslexic" charset="0"/>
                        </a:rPr>
                        <a:t>ple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enc</a:t>
                      </a:r>
                    </a:p>
                  </a:txBody>
                  <a:tcPr/>
                </a:tc>
                <a:extLst>
                  <a:ext uri="{0D108BD9-81ED-4DB2-BD59-A6C34878D82A}">
                    <a16:rowId xmlns:a16="http://schemas.microsoft.com/office/drawing/2014/main" val="10003"/>
                  </a:ext>
                </a:extLst>
              </a:tr>
              <a:tr h="457200">
                <a:tc>
                  <a:txBody>
                    <a:bodyPr/>
                    <a:lstStyle/>
                    <a:p>
                      <a:r>
                        <a:rPr lang="en-GB" b="0" i="0" err="1">
                          <a:latin typeface="OpenDyslexicAlta" pitchFamily="2" charset="77"/>
                          <a:ea typeface="OpenDyslexic" charset="0"/>
                          <a:cs typeface="OpenDyslexic" charset="0"/>
                        </a:rPr>
                        <a:t>displ</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com</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expo</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cl</a:t>
                      </a:r>
                    </a:p>
                  </a:txBody>
                  <a:tcPr/>
                </a:tc>
                <a:extLst>
                  <a:ext uri="{0D108BD9-81ED-4DB2-BD59-A6C34878D82A}">
                    <a16:rowId xmlns:a16="http://schemas.microsoft.com/office/drawing/2014/main" val="10008"/>
                  </a:ext>
                </a:extLst>
              </a:tr>
              <a:tr h="457200">
                <a:tc>
                  <a:txBody>
                    <a:bodyPr/>
                    <a:lstStyle/>
                    <a:p>
                      <a:r>
                        <a:rPr lang="en-GB" b="0" i="0" err="1">
                          <a:latin typeface="OpenDyslexicAlta" pitchFamily="2" charset="77"/>
                          <a:ea typeface="OpenDyslexic" charset="0"/>
                          <a:cs typeface="OpenDyslexic" charset="0"/>
                        </a:rPr>
                        <a:t>disclosu</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53242740"/>
              </p:ext>
            </p:extLst>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err="1">
                          <a:latin typeface="OpenDyslexicAlta" pitchFamily="2" charset="77"/>
                          <a:ea typeface="OpenDyslexic" charset="0"/>
                          <a:cs typeface="OpenDyslexic" charset="0"/>
                        </a:rPr>
                        <a:t>losure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err="1">
                          <a:latin typeface="OpenDyslexicAlta" pitchFamily="2" charset="77"/>
                          <a:ea typeface="OpenDyslexic" charset="0"/>
                          <a:cs typeface="OpenDyslexic" charset="0"/>
                        </a:rPr>
                        <a:t>easure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sure</a:t>
                      </a:r>
                    </a:p>
                  </a:txBody>
                  <a:tcPr/>
                </a:tc>
                <a:extLst>
                  <a:ext uri="{0D108BD9-81ED-4DB2-BD59-A6C34878D82A}">
                    <a16:rowId xmlns:a16="http://schemas.microsoft.com/office/drawing/2014/main" val="10002"/>
                  </a:ext>
                </a:extLst>
              </a:tr>
              <a:tr h="457200">
                <a:tc>
                  <a:txBody>
                    <a:bodyPr/>
                    <a:lstStyle/>
                    <a:p>
                      <a:r>
                        <a:rPr lang="en-GB" b="0" i="0" err="1">
                          <a:latin typeface="OpenDyslexicAlta" pitchFamily="2" charset="77"/>
                          <a:ea typeface="OpenDyslexic" charset="0"/>
                          <a:cs typeface="OpenDyslexic" charset="0"/>
                        </a:rPr>
                        <a:t>osure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err="1">
                          <a:latin typeface="OpenDyslexicAlta" pitchFamily="2" charset="77"/>
                          <a:ea typeface="OpenDyslexic" charset="0"/>
                          <a:cs typeface="OpenDyslexic" charset="0"/>
                        </a:rPr>
                        <a:t>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err="1">
                          <a:latin typeface="OpenDyslexicAlta" pitchFamily="2" charset="77"/>
                          <a:ea typeface="OpenDyslexic" charset="0"/>
                          <a:cs typeface="OpenDyslexic" charset="0"/>
                        </a:rPr>
                        <a:t>asure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err="1">
                          <a:latin typeface="OpenDyslexicAlta" pitchFamily="2" charset="77"/>
                          <a:ea typeface="OpenDyslexic" charset="0"/>
                          <a:cs typeface="OpenDyslexic" charset="0"/>
                        </a:rPr>
                        <a:t>posure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sure</a:t>
                      </a:r>
                    </a:p>
                  </a:txBody>
                  <a:tcPr/>
                </a:tc>
                <a:extLst>
                  <a:ext uri="{0D108BD9-81ED-4DB2-BD59-A6C34878D82A}">
                    <a16:rowId xmlns:a16="http://schemas.microsoft.com/office/drawing/2014/main" val="10007"/>
                  </a:ext>
                </a:extLst>
              </a:tr>
              <a:tr h="457200">
                <a:tc>
                  <a:txBody>
                    <a:bodyPr/>
                    <a:lstStyle/>
                    <a:p>
                      <a:r>
                        <a:rPr lang="en-GB" b="0" i="0" err="1">
                          <a:latin typeface="OpenDyslexicAlta" pitchFamily="2" charset="77"/>
                          <a:ea typeface="OpenDyslexic" charset="0"/>
                          <a:cs typeface="OpenDyslexic" charset="0"/>
                        </a:rPr>
                        <a:t>isure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re</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584775"/>
          </a:xfrm>
          <a:prstGeom prst="rect">
            <a:avLst/>
          </a:prstGeom>
          <a:solidFill>
            <a:srgbClr val="8FAADC"/>
          </a:solidFill>
        </p:spPr>
        <p:txBody>
          <a:bodyPr wrap="square" rtlCol="0">
            <a:spAutoFit/>
          </a:bodyPr>
          <a:lstStyle/>
          <a:p>
            <a:pPr algn="ctr"/>
            <a:r>
              <a:rPr lang="en-GB" sz="1600">
                <a:latin typeface="OpenDyslexicAlta" pitchFamily="2" charset="77"/>
              </a:rPr>
              <a:t>Match the beginning sound to its ending.</a:t>
            </a:r>
          </a:p>
        </p:txBody>
      </p:sp>
    </p:spTree>
    <p:extLst>
      <p:ext uri="{BB962C8B-B14F-4D97-AF65-F5344CB8AC3E}">
        <p14:creationId xmlns:p14="http://schemas.microsoft.com/office/powerpoint/2010/main" val="146441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measure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treasure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enclosure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displeasure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composure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leisure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exposure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closure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disclosure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505464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dirty="0">
                          <a:latin typeface="Muli" pitchFamily="2" charset="77"/>
                        </a:rPr>
                        <a:t>Words with endings that sound like /ze/, as in measure, are always spelled with  ‘-sure’.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51179301"/>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err="1">
                          <a:latin typeface="OpenDyslexicAlta" pitchFamily="2" charset="77"/>
                          <a:ea typeface="OpenDyslexic" charset="0"/>
                          <a:cs typeface="OpenDyslexic" charset="0"/>
                        </a:rPr>
                        <a:t>mea</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err="1">
                          <a:latin typeface="OpenDyslexicAlta" pitchFamily="2" charset="77"/>
                          <a:ea typeface="OpenDyslexic" charset="0"/>
                          <a:cs typeface="OpenDyslexic" charset="0"/>
                        </a:rPr>
                        <a:t>treas</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err="1">
                          <a:latin typeface="OpenDyslexicAlta" pitchFamily="2" charset="77"/>
                          <a:ea typeface="OpenDyslexic" charset="0"/>
                          <a:cs typeface="OpenDyslexic" charset="0"/>
                        </a:rPr>
                        <a:t>ple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enc</a:t>
                      </a:r>
                    </a:p>
                  </a:txBody>
                  <a:tcPr/>
                </a:tc>
                <a:extLst>
                  <a:ext uri="{0D108BD9-81ED-4DB2-BD59-A6C34878D82A}">
                    <a16:rowId xmlns:a16="http://schemas.microsoft.com/office/drawing/2014/main" val="10003"/>
                  </a:ext>
                </a:extLst>
              </a:tr>
              <a:tr h="457200">
                <a:tc>
                  <a:txBody>
                    <a:bodyPr/>
                    <a:lstStyle/>
                    <a:p>
                      <a:r>
                        <a:rPr lang="en-GB" b="0" i="0" err="1">
                          <a:latin typeface="OpenDyslexicAlta" pitchFamily="2" charset="77"/>
                          <a:ea typeface="OpenDyslexic" charset="0"/>
                          <a:cs typeface="OpenDyslexic" charset="0"/>
                        </a:rPr>
                        <a:t>displ</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com</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le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expo</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cl</a:t>
                      </a:r>
                    </a:p>
                  </a:txBody>
                  <a:tcPr/>
                </a:tc>
                <a:extLst>
                  <a:ext uri="{0D108BD9-81ED-4DB2-BD59-A6C34878D82A}">
                    <a16:rowId xmlns:a16="http://schemas.microsoft.com/office/drawing/2014/main" val="10008"/>
                  </a:ext>
                </a:extLst>
              </a:tr>
              <a:tr h="457200">
                <a:tc>
                  <a:txBody>
                    <a:bodyPr/>
                    <a:lstStyle/>
                    <a:p>
                      <a:r>
                        <a:rPr lang="en-GB" b="0" i="0" err="1">
                          <a:latin typeface="OpenDyslexicAlta" pitchFamily="2" charset="77"/>
                          <a:ea typeface="OpenDyslexic" charset="0"/>
                          <a:cs typeface="OpenDyslexic" charset="0"/>
                        </a:rPr>
                        <a:t>disclosu</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16292851"/>
              </p:ext>
            </p:extLst>
          </p:nvPr>
        </p:nvGraphicFramePr>
        <p:xfrm>
          <a:off x="7819293" y="1920236"/>
          <a:ext cx="1084580" cy="4480560"/>
        </p:xfrm>
        <a:graphic>
          <a:graphicData uri="http://schemas.openxmlformats.org/drawingml/2006/table">
            <a:tbl>
              <a:tblPr firstRow="1" bandRow="1">
                <a:tableStyleId>{5940675A-B579-460E-94D1-54222C63F5DA}</a:tableStyleId>
              </a:tblPr>
              <a:tblGrid>
                <a:gridCol w="1084580">
                  <a:extLst>
                    <a:ext uri="{9D8B030D-6E8A-4147-A177-3AD203B41FA5}">
                      <a16:colId xmlns:a16="http://schemas.microsoft.com/office/drawing/2014/main" val="20000"/>
                    </a:ext>
                  </a:extLst>
                </a:gridCol>
              </a:tblGrid>
              <a:tr h="193427">
                <a:tc>
                  <a:txBody>
                    <a:bodyPr/>
                    <a:lstStyle/>
                    <a:p>
                      <a:r>
                        <a:rPr lang="en-GB" b="0" i="0" err="1">
                          <a:latin typeface="OpenDyslexicAlta" pitchFamily="2" charset="77"/>
                          <a:ea typeface="OpenDyslexic" charset="0"/>
                          <a:cs typeface="OpenDyslexic" charset="0"/>
                        </a:rPr>
                        <a:t>losure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err="1">
                          <a:latin typeface="OpenDyslexicAlta" pitchFamily="2" charset="77"/>
                          <a:ea typeface="OpenDyslexic" charset="0"/>
                          <a:cs typeface="OpenDyslexic" charset="0"/>
                        </a:rPr>
                        <a:t>easure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sure</a:t>
                      </a:r>
                    </a:p>
                  </a:txBody>
                  <a:tcPr/>
                </a:tc>
                <a:extLst>
                  <a:ext uri="{0D108BD9-81ED-4DB2-BD59-A6C34878D82A}">
                    <a16:rowId xmlns:a16="http://schemas.microsoft.com/office/drawing/2014/main" val="10002"/>
                  </a:ext>
                </a:extLst>
              </a:tr>
              <a:tr h="457200">
                <a:tc>
                  <a:txBody>
                    <a:bodyPr/>
                    <a:lstStyle/>
                    <a:p>
                      <a:r>
                        <a:rPr lang="en-GB" b="0" i="0" err="1">
                          <a:latin typeface="OpenDyslexicAlta" pitchFamily="2" charset="77"/>
                          <a:ea typeface="OpenDyslexic" charset="0"/>
                          <a:cs typeface="OpenDyslexic" charset="0"/>
                        </a:rPr>
                        <a:t>osure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err="1">
                          <a:latin typeface="OpenDyslexicAlta" pitchFamily="2" charset="77"/>
                          <a:ea typeface="OpenDyslexic" charset="0"/>
                          <a:cs typeface="OpenDyslexic" charset="0"/>
                        </a:rPr>
                        <a:t>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err="1">
                          <a:latin typeface="OpenDyslexicAlta" pitchFamily="2" charset="77"/>
                          <a:ea typeface="OpenDyslexic" charset="0"/>
                          <a:cs typeface="OpenDyslexic" charset="0"/>
                        </a:rPr>
                        <a:t>asure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posure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sure</a:t>
                      </a:r>
                    </a:p>
                  </a:txBody>
                  <a:tcPr/>
                </a:tc>
                <a:extLst>
                  <a:ext uri="{0D108BD9-81ED-4DB2-BD59-A6C34878D82A}">
                    <a16:rowId xmlns:a16="http://schemas.microsoft.com/office/drawing/2014/main" val="10007"/>
                  </a:ext>
                </a:extLst>
              </a:tr>
              <a:tr h="457200">
                <a:tc>
                  <a:txBody>
                    <a:bodyPr/>
                    <a:lstStyle/>
                    <a:p>
                      <a:r>
                        <a:rPr lang="en-GB" b="0" i="0" err="1">
                          <a:latin typeface="OpenDyslexicAlta" pitchFamily="2" charset="77"/>
                          <a:ea typeface="OpenDyslexic" charset="0"/>
                          <a:cs typeface="OpenDyslexic" charset="0"/>
                        </a:rPr>
                        <a:t>isure</a:t>
                      </a: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re</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584775"/>
          </a:xfrm>
          <a:prstGeom prst="rect">
            <a:avLst/>
          </a:prstGeom>
          <a:solidFill>
            <a:srgbClr val="8FAADC"/>
          </a:solidFill>
        </p:spPr>
        <p:txBody>
          <a:bodyPr wrap="square" rtlCol="0">
            <a:spAutoFit/>
          </a:bodyPr>
          <a:lstStyle/>
          <a:p>
            <a:pPr algn="ctr"/>
            <a:r>
              <a:rPr lang="en-GB" sz="1600">
                <a:latin typeface="OpenDyslexicAlta" pitchFamily="2" charset="77"/>
              </a:rPr>
              <a:t>Match the beginning sound to its ending.</a:t>
            </a:r>
          </a:p>
        </p:txBody>
      </p:sp>
      <p:cxnSp>
        <p:nvCxnSpPr>
          <p:cNvPr id="8" name="Straight Arrow Connector 7">
            <a:extLst>
              <a:ext uri="{FF2B5EF4-FFF2-40B4-BE49-F238E27FC236}">
                <a16:creationId xmlns:a16="http://schemas.microsoft.com/office/drawing/2014/main" id="{1ADB932E-7471-4C4F-B7A8-35E75E15E558}"/>
              </a:ext>
            </a:extLst>
          </p:cNvPr>
          <p:cNvCxnSpPr>
            <a:cxnSpLocks/>
          </p:cNvCxnSpPr>
          <p:nvPr/>
        </p:nvCxnSpPr>
        <p:spPr>
          <a:xfrm>
            <a:off x="5416062" y="2066306"/>
            <a:ext cx="2377439" cy="8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F4096F-65C6-4A5A-B520-B80CB7E656CD}"/>
              </a:ext>
            </a:extLst>
          </p:cNvPr>
          <p:cNvCxnSpPr>
            <a:cxnSpLocks/>
          </p:cNvCxnSpPr>
          <p:nvPr/>
        </p:nvCxnSpPr>
        <p:spPr>
          <a:xfrm>
            <a:off x="5416062" y="3028208"/>
            <a:ext cx="2403231" cy="131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C3BD87-F1CD-4CA8-B5DF-41FA3BC3A45C}"/>
              </a:ext>
            </a:extLst>
          </p:cNvPr>
          <p:cNvCxnSpPr>
            <a:cxnSpLocks/>
          </p:cNvCxnSpPr>
          <p:nvPr/>
        </p:nvCxnSpPr>
        <p:spPr>
          <a:xfrm flipV="1">
            <a:off x="5416062" y="2505011"/>
            <a:ext cx="2403231" cy="139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B11746-A8D5-4614-812B-9E53DA7445B3}"/>
              </a:ext>
            </a:extLst>
          </p:cNvPr>
          <p:cNvCxnSpPr>
            <a:cxnSpLocks/>
          </p:cNvCxnSpPr>
          <p:nvPr/>
        </p:nvCxnSpPr>
        <p:spPr>
          <a:xfrm flipV="1">
            <a:off x="5416062" y="2209800"/>
            <a:ext cx="2403231"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20F889D-14B4-4054-A9C7-E05AF7221522}"/>
              </a:ext>
            </a:extLst>
          </p:cNvPr>
          <p:cNvCxnSpPr>
            <a:cxnSpLocks/>
          </p:cNvCxnSpPr>
          <p:nvPr/>
        </p:nvCxnSpPr>
        <p:spPr>
          <a:xfrm>
            <a:off x="5416062" y="2505011"/>
            <a:ext cx="2403231" cy="139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257E434-4512-42F8-8589-E8F822E753C6}"/>
              </a:ext>
            </a:extLst>
          </p:cNvPr>
          <p:cNvCxnSpPr>
            <a:cxnSpLocks/>
          </p:cNvCxnSpPr>
          <p:nvPr/>
        </p:nvCxnSpPr>
        <p:spPr>
          <a:xfrm>
            <a:off x="5416062" y="4866597"/>
            <a:ext cx="2403231" cy="878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1A36CD-284D-4C5B-9766-F870B8021760}"/>
              </a:ext>
            </a:extLst>
          </p:cNvPr>
          <p:cNvCxnSpPr>
            <a:cxnSpLocks/>
          </p:cNvCxnSpPr>
          <p:nvPr/>
        </p:nvCxnSpPr>
        <p:spPr>
          <a:xfrm>
            <a:off x="5416062" y="5303520"/>
            <a:ext cx="24032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D22D7E-D0C7-4C9A-9011-2511997DEBE5}"/>
              </a:ext>
            </a:extLst>
          </p:cNvPr>
          <p:cNvCxnSpPr>
            <a:cxnSpLocks/>
          </p:cNvCxnSpPr>
          <p:nvPr/>
        </p:nvCxnSpPr>
        <p:spPr>
          <a:xfrm flipV="1">
            <a:off x="5416062" y="3429000"/>
            <a:ext cx="2403231" cy="2316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6D46AD-F44A-42B8-B4E0-016E1409E262}"/>
              </a:ext>
            </a:extLst>
          </p:cNvPr>
          <p:cNvCxnSpPr>
            <a:cxnSpLocks/>
          </p:cNvCxnSpPr>
          <p:nvPr/>
        </p:nvCxnSpPr>
        <p:spPr>
          <a:xfrm>
            <a:off x="5416062" y="4335780"/>
            <a:ext cx="2377439"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5541AE4-76E2-4173-A7DC-7CF1A106E9C4}"/>
              </a:ext>
            </a:extLst>
          </p:cNvPr>
          <p:cNvCxnSpPr>
            <a:cxnSpLocks/>
          </p:cNvCxnSpPr>
          <p:nvPr/>
        </p:nvCxnSpPr>
        <p:spPr>
          <a:xfrm>
            <a:off x="5416062" y="6217920"/>
            <a:ext cx="24032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53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3</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The /ow/ sound spelled ‘</a:t>
            </a:r>
            <a:r>
              <a:rPr lang="en-GB" sz="800" dirty="0" err="1">
                <a:latin typeface="Muli" pitchFamily="2" charset="77"/>
              </a:rPr>
              <a:t>ou</a:t>
            </a:r>
            <a:r>
              <a:rPr lang="en-GB" sz="800" dirty="0">
                <a:latin typeface="Muli" pitchFamily="2" charset="77"/>
              </a:rPr>
              <a:t>.’  Found often in the middle of words, sometimes at the beginning and very rarely at the end of words. </a:t>
            </a:r>
          </a:p>
          <a:p>
            <a:pPr marL="514350" indent="-514350">
              <a:buFont typeface="+mj-lt"/>
              <a:buAutoNum type="arabicPeriod"/>
            </a:pPr>
            <a:r>
              <a:rPr lang="en-GB" sz="800" dirty="0">
                <a:latin typeface="Muli" pitchFamily="2" charset="77"/>
              </a:rPr>
              <a:t>The /u/ sound spelled ‘</a:t>
            </a:r>
            <a:r>
              <a:rPr lang="en-GB" sz="800" dirty="0" err="1">
                <a:latin typeface="Muli" pitchFamily="2" charset="77"/>
              </a:rPr>
              <a:t>ou</a:t>
            </a:r>
            <a:r>
              <a:rPr lang="en-GB" sz="800" dirty="0">
                <a:latin typeface="Muli" pitchFamily="2" charset="77"/>
              </a:rPr>
              <a:t>.’ This digraph is only found in the middle of words.</a:t>
            </a:r>
          </a:p>
          <a:p>
            <a:pPr marL="514350" indent="-514350">
              <a:buFont typeface="+mj-lt"/>
              <a:buAutoNum type="arabicPeriod"/>
            </a:pPr>
            <a:r>
              <a:rPr lang="en-GB" sz="800" dirty="0">
                <a:latin typeface="Muli" pitchFamily="2" charset="77"/>
              </a:rPr>
              <a:t>Spelling Rule: The /</a:t>
            </a:r>
            <a:r>
              <a:rPr lang="en-GB" sz="800" dirty="0" err="1">
                <a:latin typeface="Muli" pitchFamily="2" charset="77"/>
              </a:rPr>
              <a:t>i</a:t>
            </a:r>
            <a:r>
              <a:rPr lang="en-GB" sz="800" dirty="0">
                <a:latin typeface="Muli" pitchFamily="2" charset="77"/>
              </a:rPr>
              <a:t>/ sound spelled with a ‘y.’</a:t>
            </a:r>
          </a:p>
          <a:p>
            <a:pPr marL="514350" indent="-514350">
              <a:buFont typeface="+mj-lt"/>
              <a:buAutoNum type="arabicPeriod"/>
            </a:pPr>
            <a:r>
              <a:rPr lang="en-GB" sz="800" dirty="0">
                <a:latin typeface="Muli" pitchFamily="2" charset="77"/>
              </a:rPr>
              <a:t>Words with endings that sound like /ze/ as in measure are always spelled with  ‘-sure.’ </a:t>
            </a:r>
          </a:p>
          <a:p>
            <a:pPr marL="514350" indent="-514350">
              <a:buFont typeface="+mj-lt"/>
              <a:buAutoNum type="arabicPeriod"/>
            </a:pPr>
            <a:r>
              <a:rPr lang="en-GB" sz="800" dirty="0">
                <a:latin typeface="Muli" pitchFamily="2" charset="77"/>
              </a:rPr>
              <a:t> Words with endings that sound like /</a:t>
            </a:r>
            <a:r>
              <a:rPr lang="en-GB" sz="800" dirty="0" err="1">
                <a:latin typeface="Muli" pitchFamily="2" charset="77"/>
              </a:rPr>
              <a:t>ch</a:t>
            </a:r>
            <a:r>
              <a:rPr lang="en-GB" sz="800" dirty="0">
                <a:latin typeface="Muli" pitchFamily="2" charset="77"/>
              </a:rPr>
              <a:t>/ is often spelled –’</a:t>
            </a:r>
            <a:r>
              <a:rPr lang="en-GB" sz="800" dirty="0" err="1">
                <a:latin typeface="Muli" pitchFamily="2" charset="77"/>
              </a:rPr>
              <a:t>ture</a:t>
            </a:r>
            <a:r>
              <a:rPr lang="en-GB" sz="800" dirty="0">
                <a:latin typeface="Muli" pitchFamily="2" charset="77"/>
              </a:rPr>
              <a:t>’ unless the root word ends in (t)</a:t>
            </a:r>
            <a:r>
              <a:rPr lang="en-GB" sz="800" dirty="0" err="1">
                <a:latin typeface="Muli" pitchFamily="2" charset="77"/>
              </a:rPr>
              <a:t>ch.</a:t>
            </a:r>
            <a:endParaRPr lang="en-GB" sz="800" dirty="0">
              <a:latin typeface="Muli" pitchFamily="2" charset="77"/>
            </a:endParaRP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Words with the prefix ’re-’   ‘re-’ means ‘again’ or ‘back.’</a:t>
            </a:r>
          </a:p>
          <a:p>
            <a:pPr marL="514350" indent="-514350">
              <a:buFont typeface="+mj-lt"/>
              <a:buAutoNum type="arabicPeriod"/>
            </a:pPr>
            <a:r>
              <a:rPr lang="en-GB" sz="800" dirty="0">
                <a:latin typeface="Muli" pitchFamily="2" charset="77"/>
              </a:rPr>
              <a:t>The prefix ’dis-’ which has a negative meaning.  It often means ‘does not’ as in does not agree = disagree. </a:t>
            </a:r>
          </a:p>
          <a:p>
            <a:pPr marL="514350" indent="-514350">
              <a:buFont typeface="+mj-lt"/>
              <a:buAutoNum type="arabicPeriod"/>
            </a:pPr>
            <a:r>
              <a:rPr lang="en-GB" sz="800" dirty="0">
                <a:latin typeface="Muli" pitchFamily="2" charset="77"/>
              </a:rPr>
              <a:t>The prefix ’mis-’ This is another prefix with negative meanings. </a:t>
            </a:r>
          </a:p>
          <a:p>
            <a:pPr marL="514350" indent="-514350">
              <a:buFont typeface="+mj-lt"/>
              <a:buAutoNum type="arabicPeriod"/>
            </a:pPr>
            <a:r>
              <a:rPr lang="en-GB" sz="800" dirty="0">
                <a:latin typeface="Muli" pitchFamily="2" charset="77"/>
              </a:rPr>
              <a:t>Adding suffixes beginning with vowel letters to words of more than one syllable. The consonant letter is not doubled if the syllable is unstressed. </a:t>
            </a:r>
          </a:p>
          <a:p>
            <a:pPr marL="514350" indent="-514350">
              <a:buFont typeface="+mj-lt"/>
              <a:buAutoNum type="arabicPeriod"/>
            </a:pPr>
            <a:r>
              <a:rPr lang="en-GB" sz="800" dirty="0">
                <a:latin typeface="Muli" pitchFamily="2" charset="77"/>
              </a:rPr>
              <a:t>Adding suffixes beginning with vowel letters to words of more than one syllable. If the last syllable of a word is stressed and ends with one consonant letter which has just one vowel letter before it, the final consonant letter is doubled.</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long vowel /a/ sound spelled ‘ai’  </a:t>
            </a:r>
          </a:p>
          <a:p>
            <a:pPr marL="514350" indent="-514350">
              <a:buFont typeface="+mj-lt"/>
              <a:buAutoNum type="arabicPeriod"/>
            </a:pPr>
            <a:r>
              <a:rPr lang="en-GB" sz="800" dirty="0">
                <a:latin typeface="Muli" pitchFamily="2" charset="77"/>
              </a:rPr>
              <a:t>The long /a/ vowel sound spelled ’</a:t>
            </a:r>
            <a:r>
              <a:rPr lang="en-GB" sz="800" dirty="0" err="1">
                <a:latin typeface="Muli" pitchFamily="2" charset="77"/>
              </a:rPr>
              <a:t>ei</a:t>
            </a:r>
            <a:r>
              <a:rPr lang="en-GB" sz="800" dirty="0">
                <a:latin typeface="Muli" pitchFamily="2" charset="77"/>
              </a:rPr>
              <a:t>.’</a:t>
            </a:r>
          </a:p>
          <a:p>
            <a:pPr marL="514350" indent="-514350">
              <a:buFont typeface="+mj-lt"/>
              <a:buAutoNum type="arabicPeriod"/>
            </a:pPr>
            <a:r>
              <a:rPr lang="en-GB" sz="800" dirty="0">
                <a:latin typeface="Muli" pitchFamily="2" charset="77"/>
              </a:rPr>
              <a:t>The long /a/ vowel sound spelled ’</a:t>
            </a:r>
            <a:r>
              <a:rPr lang="en-GB" sz="800" dirty="0" err="1">
                <a:latin typeface="Muli" pitchFamily="2" charset="77"/>
              </a:rPr>
              <a:t>ey</a:t>
            </a:r>
            <a:r>
              <a:rPr lang="en-GB" sz="800" dirty="0">
                <a:latin typeface="Muli" pitchFamily="2" charset="77"/>
              </a:rPr>
              <a:t>.’</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ly</a:t>
            </a:r>
            <a:r>
              <a:rPr lang="en-GB" sz="800" dirty="0">
                <a:latin typeface="Muli" pitchFamily="2" charset="77"/>
              </a:rPr>
              <a:t>.   Adding the –</a:t>
            </a:r>
            <a:r>
              <a:rPr lang="en-GB" sz="800" dirty="0" err="1">
                <a:latin typeface="Muli" pitchFamily="2" charset="77"/>
              </a:rPr>
              <a:t>ly</a:t>
            </a:r>
            <a:r>
              <a:rPr lang="en-GB" sz="800" dirty="0">
                <a:latin typeface="Muli" pitchFamily="2" charset="77"/>
              </a:rPr>
              <a:t> suffix to an adjective turns it into an adverb. </a:t>
            </a:r>
          </a:p>
          <a:p>
            <a:pPr marL="514350" indent="-514350">
              <a:buFont typeface="+mj-lt"/>
              <a:buAutoNum type="arabicPeriod"/>
            </a:pPr>
            <a:r>
              <a:rPr lang="en-GB" sz="800" dirty="0">
                <a:latin typeface="Muli" pitchFamily="2" charset="77"/>
              </a:rPr>
              <a:t> Homophones – words which have the same pronunciation but different meanings and/or spellings.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/l/ sound spelled ‘-al’ at the end of words.   </a:t>
            </a:r>
          </a:p>
          <a:p>
            <a:pPr marL="514350" indent="-514350">
              <a:buFont typeface="+mj-lt"/>
              <a:buAutoNum type="arabicPeriod"/>
            </a:pPr>
            <a:r>
              <a:rPr lang="en-GB" sz="800" dirty="0">
                <a:latin typeface="Muli" pitchFamily="2" charset="77"/>
              </a:rPr>
              <a:t>The /l/ sound spelled ‘-le’ at the end of words.   </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ly</a:t>
            </a:r>
            <a:r>
              <a:rPr lang="en-GB" sz="800" dirty="0">
                <a:latin typeface="Muli" pitchFamily="2" charset="77"/>
              </a:rPr>
              <a:t>’ when the root word ends in ‘-le’ then the ‘-le’ is changed to ‘-</a:t>
            </a:r>
            <a:r>
              <a:rPr lang="en-GB" sz="800" dirty="0" err="1">
                <a:latin typeface="Muli" pitchFamily="2" charset="77"/>
              </a:rPr>
              <a:t>ly</a:t>
            </a:r>
            <a:r>
              <a:rPr lang="en-GB" sz="800" dirty="0">
                <a:latin typeface="Muli" pitchFamily="2" charset="77"/>
              </a:rPr>
              <a:t>.’</a:t>
            </a:r>
          </a:p>
          <a:p>
            <a:pPr marL="514350" indent="-514350">
              <a:buFont typeface="+mj-lt"/>
              <a:buAutoNum type="arabicPeriod"/>
            </a:pPr>
            <a:r>
              <a:rPr lang="en-GB" sz="800" dirty="0">
                <a:latin typeface="Muli" pitchFamily="2" charset="77"/>
              </a:rPr>
              <a:t>Adding the suffix ‘-ally’ which is used instead of ‘-</a:t>
            </a:r>
            <a:r>
              <a:rPr lang="en-GB" sz="800" dirty="0" err="1">
                <a:latin typeface="Muli" pitchFamily="2" charset="77"/>
              </a:rPr>
              <a:t>ly</a:t>
            </a:r>
            <a:r>
              <a:rPr lang="en-GB" sz="800" dirty="0">
                <a:latin typeface="Muli" pitchFamily="2" charset="77"/>
              </a:rPr>
              <a:t>’ when the root word ends in ‘–</a:t>
            </a:r>
            <a:r>
              <a:rPr lang="en-GB" sz="800" dirty="0" err="1">
                <a:latin typeface="Muli" pitchFamily="2" charset="77"/>
              </a:rPr>
              <a:t>ic</a:t>
            </a:r>
            <a:r>
              <a:rPr lang="en-GB" sz="800" dirty="0">
                <a:latin typeface="Muli" pitchFamily="2" charset="77"/>
              </a:rPr>
              <a:t>.’</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ly</a:t>
            </a:r>
            <a:r>
              <a:rPr lang="en-GB" sz="800" dirty="0">
                <a:latin typeface="Muli" pitchFamily="2" charset="77"/>
              </a:rPr>
              <a:t>.  Words which do not follow the rules.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Words ending in ‘-</a:t>
            </a:r>
            <a:r>
              <a:rPr lang="en-GB" sz="800" dirty="0" err="1">
                <a:latin typeface="Muli" pitchFamily="2" charset="77"/>
              </a:rPr>
              <a:t>er</a:t>
            </a:r>
            <a:r>
              <a:rPr lang="en-GB" sz="800" dirty="0">
                <a:latin typeface="Muli" pitchFamily="2" charset="77"/>
              </a:rPr>
              <a:t>’ when the root word ends in (t)</a:t>
            </a:r>
            <a:r>
              <a:rPr lang="en-GB" sz="800" dirty="0" err="1">
                <a:latin typeface="Muli" pitchFamily="2" charset="77"/>
              </a:rPr>
              <a:t>ch.</a:t>
            </a:r>
            <a:r>
              <a:rPr lang="en-GB" sz="800" dirty="0">
                <a:latin typeface="Muli" pitchFamily="2" charset="77"/>
              </a:rPr>
              <a:t> </a:t>
            </a:r>
          </a:p>
          <a:p>
            <a:pPr marL="514350" indent="-514350">
              <a:buFont typeface="+mj-lt"/>
              <a:buAutoNum type="arabicPeriod"/>
            </a:pPr>
            <a:r>
              <a:rPr lang="en-GB" sz="800" dirty="0">
                <a:latin typeface="Muli" pitchFamily="2" charset="77"/>
              </a:rPr>
              <a:t>Words with the /k/ sound spelled ‘</a:t>
            </a:r>
            <a:r>
              <a:rPr lang="en-GB" sz="800" dirty="0" err="1">
                <a:latin typeface="Muli" pitchFamily="2" charset="77"/>
              </a:rPr>
              <a:t>ch.</a:t>
            </a:r>
            <a:r>
              <a:rPr lang="en-GB" sz="800" dirty="0">
                <a:latin typeface="Muli" pitchFamily="2" charset="77"/>
              </a:rPr>
              <a:t>’  These words have their origins in the Greek language. </a:t>
            </a:r>
          </a:p>
          <a:p>
            <a:pPr marL="514350" indent="-514350">
              <a:buFont typeface="+mj-lt"/>
              <a:buAutoNum type="arabicPeriod"/>
            </a:pPr>
            <a:r>
              <a:rPr lang="en-GB" sz="800" dirty="0">
                <a:latin typeface="Muli" pitchFamily="2" charset="77"/>
              </a:rPr>
              <a:t>Words ending with the /g/ sound spelled ‘–</a:t>
            </a:r>
            <a:r>
              <a:rPr lang="en-GB" sz="800" dirty="0" err="1">
                <a:latin typeface="Muli" pitchFamily="2" charset="77"/>
              </a:rPr>
              <a:t>gue</a:t>
            </a:r>
            <a:r>
              <a:rPr lang="en-GB" sz="800" dirty="0">
                <a:latin typeface="Muli" pitchFamily="2" charset="77"/>
              </a:rPr>
              <a:t>’ and the /k/ sound spelled ‘–que.’  These words are French in origin.  </a:t>
            </a:r>
          </a:p>
          <a:p>
            <a:pPr marL="514350" indent="-514350">
              <a:buFont typeface="+mj-lt"/>
              <a:buAutoNum type="arabicPeriod"/>
            </a:pPr>
            <a:r>
              <a:rPr lang="en-GB" sz="800" dirty="0">
                <a:latin typeface="Muli" pitchFamily="2" charset="77"/>
              </a:rPr>
              <a:t>Words with the /s/ sound spelled ’</a:t>
            </a:r>
            <a:r>
              <a:rPr lang="en-GB" sz="800" dirty="0" err="1">
                <a:latin typeface="Muli" pitchFamily="2" charset="77"/>
              </a:rPr>
              <a:t>sc</a:t>
            </a:r>
            <a:r>
              <a:rPr lang="en-GB" sz="800" dirty="0">
                <a:latin typeface="Muli" pitchFamily="2" charset="77"/>
              </a:rPr>
              <a:t>’ which is Latin in its origin. </a:t>
            </a:r>
          </a:p>
          <a:p>
            <a:pPr marL="514350" indent="-514350">
              <a:buFont typeface="+mj-lt"/>
              <a:buAutoNum type="arabicPeriod"/>
            </a:pPr>
            <a:r>
              <a:rPr lang="en-GB" sz="800" dirty="0">
                <a:latin typeface="Muli" pitchFamily="2" charset="77"/>
              </a:rPr>
              <a:t>Homophones:  Words which have the same pronunciation but different meanings and/or spellings.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suffix ‘–</a:t>
            </a:r>
            <a:r>
              <a:rPr lang="en-GB" sz="800" dirty="0" err="1">
                <a:latin typeface="Muli" pitchFamily="2" charset="77"/>
              </a:rPr>
              <a:t>sion</a:t>
            </a:r>
            <a:r>
              <a:rPr lang="en-GB" sz="800" dirty="0">
                <a:latin typeface="Muli" pitchFamily="2" charset="77"/>
              </a:rPr>
              <a:t>’ pronounced /</a:t>
            </a:r>
            <a:r>
              <a:rPr lang="en-GB" sz="800" dirty="0" err="1">
                <a:latin typeface="Muli" pitchFamily="2" charset="77"/>
              </a:rPr>
              <a:t>ʒən</a:t>
            </a:r>
            <a:r>
              <a:rPr lang="en-GB" sz="800" dirty="0">
                <a:latin typeface="Muli" pitchFamily="2" charset="77"/>
              </a:rPr>
              <a:t>/</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p:txBody>
      </p:sp>
    </p:spTree>
    <p:extLst>
      <p:ext uri="{BB962C8B-B14F-4D97-AF65-F5344CB8AC3E}">
        <p14:creationId xmlns:p14="http://schemas.microsoft.com/office/powerpoint/2010/main" val="1345084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1163390"/>
            <a:ext cx="8780813" cy="988003"/>
          </a:xfrm>
        </p:spPr>
        <p:txBody>
          <a:bodyPr>
            <a:normAutofit fontScale="90000"/>
          </a:bodyPr>
          <a:lstStyle/>
          <a:p>
            <a:r>
              <a:rPr lang="en-GB" sz="3600">
                <a:latin typeface="OpenDyslexicAlta" pitchFamily="2" charset="77"/>
              </a:rPr>
              <a:t>Word Tic Tac Toe</a:t>
            </a:r>
            <a:br>
              <a:rPr lang="en-GB" sz="3600">
                <a:latin typeface="OpenDyslexicAlta" pitchFamily="2" charset="77"/>
              </a:rPr>
            </a:br>
            <a:br>
              <a:rPr lang="en-GB" sz="3600">
                <a:latin typeface="OpenDyslexicAlta" pitchFamily="2" charset="77"/>
              </a:rPr>
            </a:br>
            <a:r>
              <a:rPr lang="en-GB" sz="2000">
                <a:latin typeface="OpenDyslexicAlta" pitchFamily="2" charset="77"/>
              </a:rPr>
              <a:t>In pairs, each choose a word from the spelling list and try to write it correctly in a row of three. The winner gets three words in a line and then choose a new word and start again!</a:t>
            </a:r>
            <a:br>
              <a:rPr lang="en-GB" sz="3600">
                <a:latin typeface="OpenDyslexicAlta" pitchFamily="2" charset="77"/>
              </a:rPr>
            </a:br>
            <a:endParaRPr lang="en-GB" sz="3600">
              <a:latin typeface="OpenDyslexicAlta" pitchFamily="2" charset="77"/>
            </a:endParaRPr>
          </a:p>
        </p:txBody>
      </p:sp>
      <p:cxnSp>
        <p:nvCxnSpPr>
          <p:cNvPr id="4" name="Straight Connector 3">
            <a:extLst>
              <a:ext uri="{FF2B5EF4-FFF2-40B4-BE49-F238E27FC236}">
                <a16:creationId xmlns:a16="http://schemas.microsoft.com/office/drawing/2014/main" id="{0B132A3E-8358-4F0A-A306-5FFF31B1F75D}"/>
              </a:ext>
            </a:extLst>
          </p:cNvPr>
          <p:cNvCxnSpPr>
            <a:cxnSpLocks/>
          </p:cNvCxnSpPr>
          <p:nvPr/>
        </p:nvCxnSpPr>
        <p:spPr>
          <a:xfrm>
            <a:off x="5177612" y="2581232"/>
            <a:ext cx="0" cy="398145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A30C45C9-4DB2-4B12-A858-DDC4ADBB1E2A}"/>
              </a:ext>
            </a:extLst>
          </p:cNvPr>
          <p:cNvCxnSpPr>
            <a:cxnSpLocks/>
          </p:cNvCxnSpPr>
          <p:nvPr/>
        </p:nvCxnSpPr>
        <p:spPr>
          <a:xfrm>
            <a:off x="6977837" y="2581232"/>
            <a:ext cx="0" cy="405765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A40EEA51-36C6-4E17-991A-6D22CB74C70C}"/>
              </a:ext>
            </a:extLst>
          </p:cNvPr>
          <p:cNvCxnSpPr>
            <a:cxnSpLocks/>
          </p:cNvCxnSpPr>
          <p:nvPr/>
        </p:nvCxnSpPr>
        <p:spPr>
          <a:xfrm flipH="1">
            <a:off x="3625037" y="5200607"/>
            <a:ext cx="478155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1AC4408-FB84-43DD-A6D7-2C8DBDFFF46E}"/>
              </a:ext>
            </a:extLst>
          </p:cNvPr>
          <p:cNvCxnSpPr>
            <a:cxnSpLocks/>
          </p:cNvCxnSpPr>
          <p:nvPr/>
        </p:nvCxnSpPr>
        <p:spPr>
          <a:xfrm flipH="1">
            <a:off x="3625037" y="3981407"/>
            <a:ext cx="478155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7A1D936F-C4A1-492E-B85D-B1EB0B1CD692}"/>
              </a:ext>
            </a:extLst>
          </p:cNvPr>
          <p:cNvSpPr txBox="1"/>
          <p:nvPr/>
        </p:nvSpPr>
        <p:spPr>
          <a:xfrm>
            <a:off x="3258482" y="3045337"/>
            <a:ext cx="1676763" cy="461665"/>
          </a:xfrm>
          <a:prstGeom prst="rect">
            <a:avLst/>
          </a:prstGeom>
          <a:noFill/>
        </p:spPr>
        <p:txBody>
          <a:bodyPr wrap="square" rtlCol="0">
            <a:spAutoFit/>
          </a:bodyPr>
          <a:lstStyle/>
          <a:p>
            <a:pPr algn="ctr"/>
            <a:r>
              <a:rPr lang="en-GB" sz="2400">
                <a:latin typeface="OpenDyslexicAlta" pitchFamily="2" charset="77"/>
              </a:rPr>
              <a:t>measure</a:t>
            </a:r>
            <a:endParaRPr lang="en-GB">
              <a:latin typeface="OpenDyslexicAlta" pitchFamily="2" charset="77"/>
            </a:endParaRPr>
          </a:p>
        </p:txBody>
      </p:sp>
      <p:cxnSp>
        <p:nvCxnSpPr>
          <p:cNvPr id="11" name="Straight Connector 10">
            <a:extLst>
              <a:ext uri="{FF2B5EF4-FFF2-40B4-BE49-F238E27FC236}">
                <a16:creationId xmlns:a16="http://schemas.microsoft.com/office/drawing/2014/main" id="{C78A0D85-F308-48A2-B9CE-2F6B9C4473C7}"/>
              </a:ext>
            </a:extLst>
          </p:cNvPr>
          <p:cNvCxnSpPr>
            <a:cxnSpLocks/>
          </p:cNvCxnSpPr>
          <p:nvPr/>
        </p:nvCxnSpPr>
        <p:spPr>
          <a:xfrm>
            <a:off x="6026446" y="2669361"/>
            <a:ext cx="0" cy="38933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2AEADB-8E4C-44E3-96CF-3D73D4EA371F}"/>
              </a:ext>
            </a:extLst>
          </p:cNvPr>
          <p:cNvSpPr txBox="1"/>
          <p:nvPr/>
        </p:nvSpPr>
        <p:spPr>
          <a:xfrm>
            <a:off x="5216824" y="5785983"/>
            <a:ext cx="1619245" cy="461665"/>
          </a:xfrm>
          <a:prstGeom prst="rect">
            <a:avLst/>
          </a:prstGeom>
          <a:noFill/>
        </p:spPr>
        <p:txBody>
          <a:bodyPr wrap="square" rtlCol="0">
            <a:spAutoFit/>
          </a:bodyPr>
          <a:lstStyle/>
          <a:p>
            <a:pPr algn="ctr"/>
            <a:r>
              <a:rPr lang="en-GB" sz="2400">
                <a:latin typeface="OpenDyslexicAlta" pitchFamily="2" charset="77"/>
              </a:rPr>
              <a:t>treasure</a:t>
            </a:r>
            <a:endParaRPr lang="en-GB">
              <a:latin typeface="OpenDyslexicAlta" pitchFamily="2" charset="77"/>
            </a:endParaRPr>
          </a:p>
        </p:txBody>
      </p:sp>
      <p:sp>
        <p:nvSpPr>
          <p:cNvPr id="15" name="TextBox 14">
            <a:extLst>
              <a:ext uri="{FF2B5EF4-FFF2-40B4-BE49-F238E27FC236}">
                <a16:creationId xmlns:a16="http://schemas.microsoft.com/office/drawing/2014/main" id="{D2FEABE2-115C-42EA-BA43-8FA21B63DBAE}"/>
              </a:ext>
            </a:extLst>
          </p:cNvPr>
          <p:cNvSpPr txBox="1"/>
          <p:nvPr/>
        </p:nvSpPr>
        <p:spPr>
          <a:xfrm>
            <a:off x="6997066" y="5713019"/>
            <a:ext cx="1676763" cy="461665"/>
          </a:xfrm>
          <a:prstGeom prst="rect">
            <a:avLst/>
          </a:prstGeom>
          <a:noFill/>
        </p:spPr>
        <p:txBody>
          <a:bodyPr wrap="square" rtlCol="0">
            <a:spAutoFit/>
          </a:bodyPr>
          <a:lstStyle/>
          <a:p>
            <a:pPr algn="ctr"/>
            <a:r>
              <a:rPr lang="en-GB" sz="2400">
                <a:latin typeface="OpenDyslexicAlta" pitchFamily="2" charset="77"/>
              </a:rPr>
              <a:t>measure</a:t>
            </a:r>
            <a:endParaRPr lang="en-GB">
              <a:latin typeface="OpenDyslexicAlta" pitchFamily="2" charset="77"/>
            </a:endParaRPr>
          </a:p>
        </p:txBody>
      </p:sp>
      <p:sp>
        <p:nvSpPr>
          <p:cNvPr id="16" name="TextBox 15">
            <a:extLst>
              <a:ext uri="{FF2B5EF4-FFF2-40B4-BE49-F238E27FC236}">
                <a16:creationId xmlns:a16="http://schemas.microsoft.com/office/drawing/2014/main" id="{B454DF21-38CB-4665-87D0-1D161C19D2AB}"/>
              </a:ext>
            </a:extLst>
          </p:cNvPr>
          <p:cNvSpPr txBox="1"/>
          <p:nvPr/>
        </p:nvSpPr>
        <p:spPr>
          <a:xfrm>
            <a:off x="5177612" y="4334618"/>
            <a:ext cx="1619245" cy="461665"/>
          </a:xfrm>
          <a:prstGeom prst="rect">
            <a:avLst/>
          </a:prstGeom>
          <a:noFill/>
        </p:spPr>
        <p:txBody>
          <a:bodyPr wrap="square" rtlCol="0">
            <a:spAutoFit/>
          </a:bodyPr>
          <a:lstStyle/>
          <a:p>
            <a:pPr algn="ctr"/>
            <a:r>
              <a:rPr lang="en-GB" sz="2400">
                <a:latin typeface="OpenDyslexicAlta" pitchFamily="2" charset="77"/>
              </a:rPr>
              <a:t>treasure</a:t>
            </a:r>
            <a:endParaRPr lang="en-GB">
              <a:latin typeface="OpenDyslexicAlta" pitchFamily="2" charset="77"/>
            </a:endParaRPr>
          </a:p>
        </p:txBody>
      </p:sp>
      <p:sp>
        <p:nvSpPr>
          <p:cNvPr id="17" name="TextBox 16">
            <a:extLst>
              <a:ext uri="{FF2B5EF4-FFF2-40B4-BE49-F238E27FC236}">
                <a16:creationId xmlns:a16="http://schemas.microsoft.com/office/drawing/2014/main" id="{26F3B482-CD0D-46F5-9B56-B575C3FFECC9}"/>
              </a:ext>
            </a:extLst>
          </p:cNvPr>
          <p:cNvSpPr txBox="1"/>
          <p:nvPr/>
        </p:nvSpPr>
        <p:spPr>
          <a:xfrm>
            <a:off x="5116225" y="2995342"/>
            <a:ext cx="1619245" cy="461665"/>
          </a:xfrm>
          <a:prstGeom prst="rect">
            <a:avLst/>
          </a:prstGeom>
          <a:noFill/>
        </p:spPr>
        <p:txBody>
          <a:bodyPr wrap="square" rtlCol="0">
            <a:spAutoFit/>
          </a:bodyPr>
          <a:lstStyle/>
          <a:p>
            <a:pPr algn="ctr"/>
            <a:r>
              <a:rPr lang="en-GB" sz="2400">
                <a:latin typeface="OpenDyslexicAlta" pitchFamily="2" charset="77"/>
              </a:rPr>
              <a:t>treasure</a:t>
            </a:r>
            <a:endParaRPr lang="en-GB">
              <a:latin typeface="OpenDyslexicAlta" pitchFamily="2" charset="77"/>
            </a:endParaRPr>
          </a:p>
        </p:txBody>
      </p:sp>
    </p:spTree>
    <p:extLst>
      <p:ext uri="{BB962C8B-B14F-4D97-AF65-F5344CB8AC3E}">
        <p14:creationId xmlns:p14="http://schemas.microsoft.com/office/powerpoint/2010/main" val="3722011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627237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362459506"/>
                    </a:ext>
                  </a:extLst>
                </a:gridCol>
                <a:gridCol w="1858433">
                  <a:extLst>
                    <a:ext uri="{9D8B030D-6E8A-4147-A177-3AD203B41FA5}">
                      <a16:colId xmlns:a16="http://schemas.microsoft.com/office/drawing/2014/main" val="576267645"/>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measure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treasure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pleasure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enclosure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displeasure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composure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leisure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exposure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closure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disclosure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599315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with endings that sound like /ze/ as in measure are always spelled with  ‘-sure.’ </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256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measure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treasure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enclosure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displeasure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composure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leisure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exposure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closure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disclosure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087134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endings that sound like /ze/ as in measure are always spelled with  ‘-sure.’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450024" y="1396999"/>
          <a:ext cx="8497048" cy="5232397"/>
        </p:xfrm>
        <a:graphic>
          <a:graphicData uri="http://schemas.openxmlformats.org/drawingml/2006/table">
            <a:tbl>
              <a:tblPr firstRow="1" bandRow="1">
                <a:tableStyleId>{5940675A-B579-460E-94D1-54222C63F5DA}</a:tableStyleId>
              </a:tblPr>
              <a:tblGrid>
                <a:gridCol w="4248524">
                  <a:extLst>
                    <a:ext uri="{9D8B030D-6E8A-4147-A177-3AD203B41FA5}">
                      <a16:colId xmlns:a16="http://schemas.microsoft.com/office/drawing/2014/main" val="20000"/>
                    </a:ext>
                  </a:extLst>
                </a:gridCol>
                <a:gridCol w="4248524">
                  <a:extLst>
                    <a:ext uri="{9D8B030D-6E8A-4147-A177-3AD203B41FA5}">
                      <a16:colId xmlns:a16="http://schemas.microsoft.com/office/drawing/2014/main" val="20001"/>
                    </a:ext>
                  </a:extLst>
                </a:gridCol>
              </a:tblGrid>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p l e a s u r e </a:t>
                      </a:r>
                    </a:p>
                  </a:txBody>
                  <a:tcPr/>
                </a:tc>
                <a:tc>
                  <a:txBody>
                    <a:bodyPr/>
                    <a:lstStyle/>
                    <a:p>
                      <a:r>
                        <a:rPr lang="en-GB" sz="3200" b="0" i="0">
                          <a:latin typeface="OpenDyslexicAlta" pitchFamily="2" charset="77"/>
                          <a:ea typeface="OpenDyslexic" charset="0"/>
                          <a:cs typeface="OpenDyslexic" charset="0"/>
                        </a:rPr>
                        <a:t>m e a s u r e </a:t>
                      </a:r>
                    </a:p>
                  </a:txBody>
                  <a:tcPr/>
                </a:tc>
                <a:extLst>
                  <a:ext uri="{0D108BD9-81ED-4DB2-BD59-A6C34878D82A}">
                    <a16:rowId xmlns:a16="http://schemas.microsoft.com/office/drawing/2014/main" val="10000"/>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d i s p l e a s u 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l e i s u r e</a:t>
                      </a:r>
                    </a:p>
                  </a:txBody>
                  <a:tcPr/>
                </a:tc>
                <a:extLst>
                  <a:ext uri="{0D108BD9-81ED-4DB2-BD59-A6C34878D82A}">
                    <a16:rowId xmlns:a16="http://schemas.microsoft.com/office/drawing/2014/main" val="10001"/>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e n c l o s u 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c o m p o s u r e</a:t>
                      </a:r>
                    </a:p>
                  </a:txBody>
                  <a:tcPr/>
                </a:tc>
                <a:extLst>
                  <a:ext uri="{0D108BD9-81ED-4DB2-BD59-A6C34878D82A}">
                    <a16:rowId xmlns:a16="http://schemas.microsoft.com/office/drawing/2014/main" val="10002"/>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t r e a s u 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c l o s u r e</a:t>
                      </a:r>
                    </a:p>
                  </a:txBody>
                  <a:tcPr/>
                </a:tc>
                <a:extLst>
                  <a:ext uri="{0D108BD9-81ED-4DB2-BD59-A6C34878D82A}">
                    <a16:rowId xmlns:a16="http://schemas.microsoft.com/office/drawing/2014/main" val="10003"/>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e x p o s u r e</a:t>
                      </a:r>
                    </a:p>
                  </a:txBody>
                  <a:tcPr/>
                </a:tc>
                <a:tc>
                  <a:txBody>
                    <a:bodyPr/>
                    <a:lstStyle/>
                    <a:p>
                      <a:r>
                        <a:rPr lang="en-GB" sz="3200" b="0" i="0">
                          <a:latin typeface="OpenDyslexicAlta" pitchFamily="2" charset="77"/>
                          <a:ea typeface="OpenDyslexic" charset="0"/>
                          <a:cs typeface="OpenDyslexic" charset="0"/>
                        </a:rPr>
                        <a:t>d</a:t>
                      </a:r>
                      <a:r>
                        <a:rPr lang="en-GB" sz="3200" b="0" i="0" baseline="0">
                          <a:latin typeface="OpenDyslexicAlta" pitchFamily="2" charset="77"/>
                          <a:ea typeface="OpenDyslexic" charset="0"/>
                          <a:cs typeface="OpenDyslexic" charset="0"/>
                        </a:rPr>
                        <a:t> </a:t>
                      </a:r>
                      <a:r>
                        <a:rPr lang="en-GB" sz="3200" b="0" i="0">
                          <a:latin typeface="OpenDyslexicAlta" pitchFamily="2" charset="77"/>
                          <a:ea typeface="OpenDyslexic" charset="0"/>
                          <a:cs typeface="OpenDyslexic" charset="0"/>
                        </a:rPr>
                        <a:t>i s c l o s u r e</a:t>
                      </a:r>
                    </a:p>
                  </a:txBody>
                  <a:tcPr/>
                </a:tc>
                <a:extLst>
                  <a:ext uri="{0D108BD9-81ED-4DB2-BD59-A6C34878D82A}">
                    <a16:rowId xmlns:a16="http://schemas.microsoft.com/office/drawing/2014/main" val="10004"/>
                  </a:ext>
                </a:extLst>
              </a:tr>
              <a:tr h="1708942">
                <a:tc gridSpan="2">
                  <a:txBody>
                    <a:bodyPr/>
                    <a:lstStyle/>
                    <a:p>
                      <a:r>
                        <a:rPr lang="en-GB" sz="1800" b="0" i="0" baseline="0">
                          <a:latin typeface="OpenDyslexicAlta" pitchFamily="2" charset="77"/>
                          <a:ea typeface="OpenDyslexic" charset="0"/>
                          <a:cs typeface="OpenDyslexic" charset="0"/>
                        </a:rPr>
                        <a:t>Read down the columns and use the missing letters, in order, to make a new 10 letter word.</a:t>
                      </a:r>
                      <a:r>
                        <a:rPr lang="en-GB" sz="1800" b="0" i="0">
                          <a:latin typeface="OpenDyslexicAlta" pitchFamily="2" charset="77"/>
                          <a:ea typeface="OpenDyslexic" charset="0"/>
                          <a:cs typeface="OpenDyslexic" charset="0"/>
                        </a:rPr>
                        <a:t>   </a:t>
                      </a:r>
                    </a:p>
                    <a:p>
                      <a:pPr algn="ctr"/>
                      <a:r>
                        <a:rPr lang="en-GB" sz="5400" b="0" i="0">
                          <a:latin typeface="OpenDyslexicAlta" pitchFamily="2" charset="77"/>
                          <a:ea typeface="OpenDyslexic" charset="0"/>
                          <a:cs typeface="OpenDyslexic" charset="0"/>
                        </a:rPr>
                        <a:t>_ _ _ _ _ _ _ _ _ _ </a:t>
                      </a:r>
                    </a:p>
                  </a:txBody>
                  <a:tcPr>
                    <a:solidFill>
                      <a:schemeClr val="accent5">
                        <a:lumMod val="20000"/>
                        <a:lumOff val="80000"/>
                      </a:schemeClr>
                    </a:solidFill>
                  </a:tcPr>
                </a:tc>
                <a:tc hMerge="1">
                  <a:txBody>
                    <a:bodyPr/>
                    <a:lstStyle/>
                    <a:p>
                      <a:endParaRPr lang="en-GB" sz="2400" dirty="0">
                        <a:latin typeface="OpenDyslexic" charset="0"/>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3603" y="2633002"/>
            <a:ext cx="521111" cy="753414"/>
          </a:xfrm>
          <a:prstGeom prst="rect">
            <a:avLst/>
          </a:prstGeom>
        </p:spPr>
      </p:pic>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0514" y="1879588"/>
            <a:ext cx="521111" cy="753414"/>
          </a:xfrm>
          <a:prstGeom prst="rect">
            <a:avLst/>
          </a:prstGeom>
        </p:spPr>
      </p:pic>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7123" y="1223489"/>
            <a:ext cx="521111" cy="753414"/>
          </a:xfrm>
          <a:prstGeom prst="rect">
            <a:avLst/>
          </a:prstGeom>
        </p:spPr>
      </p:pic>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8551" y="3386416"/>
            <a:ext cx="521111" cy="75341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638" y="4120870"/>
            <a:ext cx="521111" cy="753414"/>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7278" y="1193800"/>
            <a:ext cx="521111" cy="753414"/>
          </a:xfrm>
          <a:prstGeom prst="rect">
            <a:avLst/>
          </a:prstGeom>
        </p:spPr>
      </p:pic>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2760" y="1976903"/>
            <a:ext cx="521111" cy="753414"/>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3237" y="2716723"/>
            <a:ext cx="521111" cy="75341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79598" y="3351180"/>
            <a:ext cx="521111" cy="753414"/>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383" y="4136426"/>
            <a:ext cx="521111" cy="753414"/>
          </a:xfrm>
          <a:prstGeom prst="rect">
            <a:avLst/>
          </a:prstGeom>
        </p:spPr>
      </p:pic>
    </p:spTree>
    <p:extLst>
      <p:ext uri="{BB962C8B-B14F-4D97-AF65-F5344CB8AC3E}">
        <p14:creationId xmlns:p14="http://schemas.microsoft.com/office/powerpoint/2010/main" val="1436674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383" y="4136426"/>
            <a:ext cx="521111" cy="75341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638" y="4120870"/>
            <a:ext cx="521111" cy="75341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79598" y="3351180"/>
            <a:ext cx="521111" cy="753414"/>
          </a:xfrm>
          <a:prstGeom prst="rect">
            <a:avLst/>
          </a:prstGeom>
        </p:spPr>
      </p:pic>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8551" y="3386416"/>
            <a:ext cx="521111" cy="753414"/>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3237" y="2716723"/>
            <a:ext cx="521111" cy="753414"/>
          </a:xfrm>
          <a:prstGeom prst="rect">
            <a:avLst/>
          </a:prstGeom>
        </p:spPr>
      </p:pic>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3603" y="2633002"/>
            <a:ext cx="521111" cy="753414"/>
          </a:xfrm>
          <a:prstGeom prst="rect">
            <a:avLst/>
          </a:prstGeom>
        </p:spPr>
      </p:pic>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2760" y="1976903"/>
            <a:ext cx="521111" cy="753414"/>
          </a:xfrm>
          <a:prstGeom prst="rect">
            <a:avLst/>
          </a:prstGeom>
        </p:spPr>
      </p:pic>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0514" y="1879588"/>
            <a:ext cx="521111" cy="753414"/>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7278" y="1193800"/>
            <a:ext cx="521111" cy="753414"/>
          </a:xfrm>
          <a:prstGeom prst="rect">
            <a:avLst/>
          </a:prstGeom>
        </p:spPr>
      </p:pic>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979" y="1308523"/>
            <a:ext cx="521111" cy="753414"/>
          </a:xfrm>
          <a:prstGeom prst="rect">
            <a:avLst/>
          </a:prstGeom>
        </p:spPr>
      </p:pic>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measure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treasure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pleasure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enclosure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displeasure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composure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leisure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exposure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closure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disclosure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2587162"/>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endings that sound like /ze/ as in measure are always spelled with  ‘-sure.’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54228424"/>
              </p:ext>
            </p:extLst>
          </p:nvPr>
        </p:nvGraphicFramePr>
        <p:xfrm>
          <a:off x="3450024" y="1396999"/>
          <a:ext cx="8497048" cy="5232397"/>
        </p:xfrm>
        <a:graphic>
          <a:graphicData uri="http://schemas.openxmlformats.org/drawingml/2006/table">
            <a:tbl>
              <a:tblPr firstRow="1" bandRow="1">
                <a:tableStyleId>{5940675A-B579-460E-94D1-54222C63F5DA}</a:tableStyleId>
              </a:tblPr>
              <a:tblGrid>
                <a:gridCol w="4248524">
                  <a:extLst>
                    <a:ext uri="{9D8B030D-6E8A-4147-A177-3AD203B41FA5}">
                      <a16:colId xmlns:a16="http://schemas.microsoft.com/office/drawing/2014/main" val="20000"/>
                    </a:ext>
                  </a:extLst>
                </a:gridCol>
                <a:gridCol w="4248524">
                  <a:extLst>
                    <a:ext uri="{9D8B030D-6E8A-4147-A177-3AD203B41FA5}">
                      <a16:colId xmlns:a16="http://schemas.microsoft.com/office/drawing/2014/main" val="20001"/>
                    </a:ext>
                  </a:extLst>
                </a:gridCol>
              </a:tblGrid>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p l e a s u r e </a:t>
                      </a:r>
                    </a:p>
                  </a:txBody>
                  <a:tcPr/>
                </a:tc>
                <a:tc>
                  <a:txBody>
                    <a:bodyPr/>
                    <a:lstStyle/>
                    <a:p>
                      <a:r>
                        <a:rPr lang="en-GB" sz="3200" b="0" i="0">
                          <a:latin typeface="OpenDyslexicAlta" pitchFamily="2" charset="77"/>
                          <a:ea typeface="OpenDyslexic" charset="0"/>
                          <a:cs typeface="OpenDyslexic" charset="0"/>
                        </a:rPr>
                        <a:t>m e a s u r e </a:t>
                      </a:r>
                    </a:p>
                  </a:txBody>
                  <a:tcPr/>
                </a:tc>
                <a:extLst>
                  <a:ext uri="{0D108BD9-81ED-4DB2-BD59-A6C34878D82A}">
                    <a16:rowId xmlns:a16="http://schemas.microsoft.com/office/drawing/2014/main" val="10000"/>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d i s p l e a s u 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l e i s u r e</a:t>
                      </a:r>
                    </a:p>
                  </a:txBody>
                  <a:tcPr/>
                </a:tc>
                <a:extLst>
                  <a:ext uri="{0D108BD9-81ED-4DB2-BD59-A6C34878D82A}">
                    <a16:rowId xmlns:a16="http://schemas.microsoft.com/office/drawing/2014/main" val="10001"/>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e n c l o s u 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c o m p o s u r e</a:t>
                      </a:r>
                    </a:p>
                  </a:txBody>
                  <a:tcPr/>
                </a:tc>
                <a:extLst>
                  <a:ext uri="{0D108BD9-81ED-4DB2-BD59-A6C34878D82A}">
                    <a16:rowId xmlns:a16="http://schemas.microsoft.com/office/drawing/2014/main" val="10002"/>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t r e a s u 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c l o s u r e</a:t>
                      </a:r>
                    </a:p>
                  </a:txBody>
                  <a:tcPr/>
                </a:tc>
                <a:extLst>
                  <a:ext uri="{0D108BD9-81ED-4DB2-BD59-A6C34878D82A}">
                    <a16:rowId xmlns:a16="http://schemas.microsoft.com/office/drawing/2014/main" val="10003"/>
                  </a:ext>
                </a:extLst>
              </a:tr>
              <a:tr h="704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0" i="0">
                          <a:latin typeface="OpenDyslexicAlta" pitchFamily="2" charset="77"/>
                          <a:ea typeface="OpenDyslexic" charset="0"/>
                          <a:cs typeface="OpenDyslexic" charset="0"/>
                        </a:rPr>
                        <a:t>e x p o s u r e</a:t>
                      </a:r>
                    </a:p>
                  </a:txBody>
                  <a:tcPr/>
                </a:tc>
                <a:tc>
                  <a:txBody>
                    <a:bodyPr/>
                    <a:lstStyle/>
                    <a:p>
                      <a:r>
                        <a:rPr lang="en-GB" sz="3200" b="0" i="0">
                          <a:latin typeface="OpenDyslexicAlta" pitchFamily="2" charset="77"/>
                          <a:ea typeface="OpenDyslexic" charset="0"/>
                          <a:cs typeface="OpenDyslexic" charset="0"/>
                        </a:rPr>
                        <a:t>d</a:t>
                      </a:r>
                      <a:r>
                        <a:rPr lang="en-GB" sz="3200" b="0" i="0" baseline="0">
                          <a:latin typeface="OpenDyslexicAlta" pitchFamily="2" charset="77"/>
                          <a:ea typeface="OpenDyslexic" charset="0"/>
                          <a:cs typeface="OpenDyslexic" charset="0"/>
                        </a:rPr>
                        <a:t> </a:t>
                      </a:r>
                      <a:r>
                        <a:rPr lang="en-GB" sz="3200" b="0" i="0">
                          <a:latin typeface="OpenDyslexicAlta" pitchFamily="2" charset="77"/>
                          <a:ea typeface="OpenDyslexic" charset="0"/>
                          <a:cs typeface="OpenDyslexic" charset="0"/>
                        </a:rPr>
                        <a:t>i s c l o s u r e</a:t>
                      </a:r>
                    </a:p>
                  </a:txBody>
                  <a:tcPr/>
                </a:tc>
                <a:extLst>
                  <a:ext uri="{0D108BD9-81ED-4DB2-BD59-A6C34878D82A}">
                    <a16:rowId xmlns:a16="http://schemas.microsoft.com/office/drawing/2014/main" val="10004"/>
                  </a:ext>
                </a:extLst>
              </a:tr>
              <a:tr h="1708942">
                <a:tc gridSpan="2">
                  <a:txBody>
                    <a:bodyPr/>
                    <a:lstStyle/>
                    <a:p>
                      <a:r>
                        <a:rPr lang="en-GB" sz="1800" b="0" i="0" baseline="0">
                          <a:latin typeface="OpenDyslexicAlta" pitchFamily="2" charset="77"/>
                          <a:ea typeface="OpenDyslexic" charset="0"/>
                          <a:cs typeface="OpenDyslexic" charset="0"/>
                        </a:rPr>
                        <a:t>Read down the columns and use the missing letters, in order, to make a new 10 letter word.</a:t>
                      </a:r>
                      <a:r>
                        <a:rPr lang="en-GB" sz="1800" b="0" i="0">
                          <a:latin typeface="OpenDyslexicAlta" pitchFamily="2" charset="77"/>
                          <a:ea typeface="OpenDyslexic" charset="0"/>
                          <a:cs typeface="OpenDyslexic" charset="0"/>
                        </a:rPr>
                        <a:t>   </a:t>
                      </a:r>
                    </a:p>
                    <a:p>
                      <a:pPr algn="ctr"/>
                      <a:r>
                        <a:rPr lang="en-GB" sz="5400" b="0" i="0" u="sng">
                          <a:solidFill>
                            <a:srgbClr val="FF3860"/>
                          </a:solidFill>
                          <a:latin typeface="OpenDyslexicAlta" pitchFamily="2" charset="77"/>
                          <a:ea typeface="OpenDyslexic" charset="0"/>
                          <a:cs typeface="OpenDyslexic" charset="0"/>
                        </a:rPr>
                        <a:t>p</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a</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n</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t</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o</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m</a:t>
                      </a:r>
                      <a:r>
                        <a:rPr lang="en-GB" sz="5400" b="0" i="0">
                          <a:latin typeface="OpenDyslexicAlta" pitchFamily="2" charset="77"/>
                          <a:ea typeface="OpenDyslexic" charset="0"/>
                          <a:cs typeface="OpenDyslexic" charset="0"/>
                        </a:rPr>
                        <a:t> </a:t>
                      </a:r>
                      <a:r>
                        <a:rPr lang="en-GB" sz="5400" b="0" i="0" u="sng" err="1">
                          <a:solidFill>
                            <a:srgbClr val="FF3860"/>
                          </a:solidFill>
                          <a:latin typeface="OpenDyslexicAlta" pitchFamily="2" charset="77"/>
                          <a:ea typeface="OpenDyslexic" charset="0"/>
                          <a:cs typeface="OpenDyslexic" charset="0"/>
                        </a:rPr>
                        <a:t>i</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m</a:t>
                      </a:r>
                      <a:r>
                        <a:rPr lang="en-GB" sz="5400" b="0" i="0">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e</a:t>
                      </a:r>
                      <a:r>
                        <a:rPr lang="en-GB" sz="5400" b="0" i="0" u="none">
                          <a:solidFill>
                            <a:srgbClr val="FF3860"/>
                          </a:solidFill>
                          <a:latin typeface="OpenDyslexicAlta" pitchFamily="2" charset="77"/>
                          <a:ea typeface="OpenDyslexic" charset="0"/>
                          <a:cs typeface="OpenDyslexic" charset="0"/>
                        </a:rPr>
                        <a:t> </a:t>
                      </a:r>
                      <a:r>
                        <a:rPr lang="en-GB" sz="5400" b="0" i="0" u="sng">
                          <a:solidFill>
                            <a:srgbClr val="FF3860"/>
                          </a:solidFill>
                          <a:latin typeface="OpenDyslexicAlta" pitchFamily="2" charset="77"/>
                          <a:ea typeface="OpenDyslexic" charset="0"/>
                          <a:cs typeface="OpenDyslexic" charset="0"/>
                        </a:rPr>
                        <a:t>s</a:t>
                      </a:r>
                      <a:r>
                        <a:rPr lang="en-GB" sz="5400" b="0" i="0">
                          <a:latin typeface="OpenDyslexicAlta" pitchFamily="2" charset="77"/>
                          <a:ea typeface="OpenDyslexic" charset="0"/>
                          <a:cs typeface="OpenDyslexic" charset="0"/>
                        </a:rPr>
                        <a:t> </a:t>
                      </a:r>
                    </a:p>
                  </a:txBody>
                  <a:tcPr>
                    <a:solidFill>
                      <a:schemeClr val="accent5">
                        <a:lumMod val="20000"/>
                        <a:lumOff val="80000"/>
                      </a:schemeClr>
                    </a:solidFill>
                  </a:tcPr>
                </a:tc>
                <a:tc hMerge="1">
                  <a:txBody>
                    <a:bodyPr/>
                    <a:lstStyle/>
                    <a:p>
                      <a:endParaRPr lang="en-GB" sz="2400" dirty="0">
                        <a:latin typeface="OpenDyslexic" charset="0"/>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206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Words with endings that sound like /</a:t>
            </a:r>
            <a:r>
              <a:rPr lang="en-GB" err="1"/>
              <a:t>ch</a:t>
            </a:r>
            <a:r>
              <a:rPr lang="en-GB"/>
              <a:t>/ is often spelt </a:t>
            </a:r>
            <a:r>
              <a:rPr lang="mr-IN"/>
              <a:t>–</a:t>
            </a:r>
            <a:r>
              <a:rPr lang="en-GB"/>
              <a:t>’</a:t>
            </a:r>
            <a:r>
              <a:rPr lang="en-GB" err="1"/>
              <a:t>ture</a:t>
            </a:r>
            <a:r>
              <a:rPr lang="en-GB"/>
              <a:t>’ unless the root word ends in (t)</a:t>
            </a:r>
            <a:r>
              <a:rPr lang="en-GB" err="1"/>
              <a:t>ch.</a:t>
            </a:r>
            <a:endParaRPr lang="en-GB"/>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5</a:t>
            </a:r>
          </a:p>
        </p:txBody>
      </p:sp>
    </p:spTree>
    <p:extLst>
      <p:ext uri="{BB962C8B-B14F-4D97-AF65-F5344CB8AC3E}">
        <p14:creationId xmlns:p14="http://schemas.microsoft.com/office/powerpoint/2010/main" val="2218282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Words with endings that sound like /</a:t>
            </a:r>
            <a:r>
              <a:rPr lang="en-GB" err="1"/>
              <a:t>ch</a:t>
            </a:r>
            <a:r>
              <a:rPr lang="en-GB"/>
              <a:t>/ is often spelt </a:t>
            </a:r>
            <a:r>
              <a:rPr lang="mr-IN"/>
              <a:t>–</a:t>
            </a:r>
            <a:r>
              <a:rPr lang="en-GB"/>
              <a:t>’</a:t>
            </a:r>
            <a:r>
              <a:rPr lang="en-GB" err="1"/>
              <a:t>ture</a:t>
            </a:r>
            <a:r>
              <a:rPr lang="en-GB"/>
              <a:t>’ unless the root word ends in (t)</a:t>
            </a:r>
            <a:r>
              <a:rPr lang="en-GB" err="1"/>
              <a:t>ch.</a:t>
            </a:r>
            <a:endParaRPr lang="en-GB"/>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496245434"/>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This week’s spellings all have a /</a:t>
                      </a:r>
                      <a:r>
                        <a:rPr lang="en-GB" sz="1700" b="0" i="0" err="1">
                          <a:latin typeface="Muli" pitchFamily="2" charset="77"/>
                        </a:rPr>
                        <a:t>ch</a:t>
                      </a:r>
                      <a:r>
                        <a:rPr lang="en-GB" sz="1700" b="0" i="0">
                          <a:latin typeface="Muli" pitchFamily="2" charset="77"/>
                        </a:rPr>
                        <a:t>/ sound at the end which is spelled ‘</a:t>
                      </a:r>
                      <a:r>
                        <a:rPr lang="en-GB" sz="1700" b="0" i="0" err="1">
                          <a:latin typeface="Muli" pitchFamily="2" charset="77"/>
                        </a:rPr>
                        <a:t>ture</a:t>
                      </a:r>
                      <a:r>
                        <a:rPr lang="en-GB" sz="1700" b="0" i="0">
                          <a:latin typeface="Muli" pitchFamily="2" charset="77"/>
                        </a:rPr>
                        <a:t>’. </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The words on the slide have been broken up. Ask children to add ‘</a:t>
                      </a:r>
                      <a:r>
                        <a:rPr lang="en-GB" sz="1700" b="0" i="0" baseline="0" err="1">
                          <a:latin typeface="Muli" pitchFamily="2" charset="77"/>
                        </a:rPr>
                        <a:t>ture</a:t>
                      </a:r>
                      <a:r>
                        <a:rPr lang="en-GB" sz="1700" b="0" i="0" baseline="0">
                          <a:latin typeface="Muli" pitchFamily="2" charset="77"/>
                        </a:rPr>
                        <a:t>’ to the end of each word and write the list of completed words on their whiteboard.</a:t>
                      </a:r>
                    </a:p>
                    <a:p>
                      <a:endParaRPr lang="en-GB" sz="1700" b="0" i="0" baseline="0">
                        <a:latin typeface="Muli" pitchFamily="2" charset="77"/>
                      </a:endParaRPr>
                    </a:p>
                    <a:p>
                      <a:r>
                        <a:rPr lang="en-GB" sz="1700" b="0" i="0" baseline="0">
                          <a:latin typeface="Muli" pitchFamily="2" charset="77"/>
                        </a:rPr>
                        <a:t>Get children to pronounce the words and discuss the sound at the end of each word. Discuss misconceptions.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In small groups, one child picks a spelling list word and tells the others what it is. They must write the word on their whiteboard and the first child acts as teacher to check the spellings. The next child then becomes the teacher and they choose a word. Continue until all words have been spelled by the group.</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807218765"/>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creature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furniture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picture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nature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adventure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capture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future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sculpture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fracture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mixture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717930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5375B4-3BBD-4824-8C42-5B19AFAFC287}"/>
              </a:ext>
            </a:extLst>
          </p:cNvPr>
          <p:cNvSpPr/>
          <p:nvPr/>
        </p:nvSpPr>
        <p:spPr>
          <a:xfrm>
            <a:off x="5105400" y="2514600"/>
            <a:ext cx="2095500"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DyslexicAlta" pitchFamily="2" charset="77"/>
            </a:endParaRPr>
          </a:p>
        </p:txBody>
      </p:sp>
      <p:sp>
        <p:nvSpPr>
          <p:cNvPr id="9" name="TextBox 8">
            <a:extLst>
              <a:ext uri="{FF2B5EF4-FFF2-40B4-BE49-F238E27FC236}">
                <a16:creationId xmlns:a16="http://schemas.microsoft.com/office/drawing/2014/main" id="{75E85226-5763-466F-ADB3-B2F95F9AD9AF}"/>
              </a:ext>
            </a:extLst>
          </p:cNvPr>
          <p:cNvSpPr txBox="1"/>
          <p:nvPr/>
        </p:nvSpPr>
        <p:spPr>
          <a:xfrm>
            <a:off x="5010146" y="3109522"/>
            <a:ext cx="2371725" cy="769441"/>
          </a:xfrm>
          <a:prstGeom prst="rect">
            <a:avLst/>
          </a:prstGeom>
          <a:noFill/>
          <a:ln>
            <a:noFill/>
          </a:ln>
        </p:spPr>
        <p:txBody>
          <a:bodyPr wrap="square" rtlCol="0">
            <a:spAutoFit/>
          </a:bodyPr>
          <a:lstStyle/>
          <a:p>
            <a:pPr algn="ctr"/>
            <a:r>
              <a:rPr lang="en-GB" sz="4400">
                <a:solidFill>
                  <a:schemeClr val="bg1"/>
                </a:solidFill>
                <a:latin typeface="OpenDyslexicAlta" pitchFamily="2" charset="77"/>
              </a:rPr>
              <a:t>+ </a:t>
            </a:r>
            <a:r>
              <a:rPr lang="en-GB" sz="4400" err="1">
                <a:solidFill>
                  <a:schemeClr val="bg1"/>
                </a:solidFill>
                <a:latin typeface="OpenDyslexicAlta" pitchFamily="2" charset="77"/>
              </a:rPr>
              <a:t>ture</a:t>
            </a:r>
            <a:endParaRPr lang="en-GB" sz="4400">
              <a:solidFill>
                <a:schemeClr val="bg1"/>
              </a:solidFill>
              <a:latin typeface="OpenDyslexicAlta" pitchFamily="2" charset="77"/>
            </a:endParaRPr>
          </a:p>
        </p:txBody>
      </p:sp>
      <p:sp>
        <p:nvSpPr>
          <p:cNvPr id="11" name="TextBox 10">
            <a:extLst>
              <a:ext uri="{FF2B5EF4-FFF2-40B4-BE49-F238E27FC236}">
                <a16:creationId xmlns:a16="http://schemas.microsoft.com/office/drawing/2014/main" id="{A92EAE90-B367-4D3B-81DD-BE46B16707BA}"/>
              </a:ext>
            </a:extLst>
          </p:cNvPr>
          <p:cNvSpPr txBox="1"/>
          <p:nvPr/>
        </p:nvSpPr>
        <p:spPr>
          <a:xfrm>
            <a:off x="5386387" y="371475"/>
            <a:ext cx="1419225" cy="584775"/>
          </a:xfrm>
          <a:prstGeom prst="rect">
            <a:avLst/>
          </a:prstGeom>
          <a:noFill/>
        </p:spPr>
        <p:txBody>
          <a:bodyPr wrap="square" rtlCol="0">
            <a:spAutoFit/>
          </a:bodyPr>
          <a:lstStyle/>
          <a:p>
            <a:r>
              <a:rPr lang="en-GB" sz="3200">
                <a:latin typeface="OpenDyslexicAlta" pitchFamily="2" charset="77"/>
              </a:rPr>
              <a:t>mix</a:t>
            </a:r>
          </a:p>
        </p:txBody>
      </p:sp>
      <p:sp>
        <p:nvSpPr>
          <p:cNvPr id="12" name="TextBox 11">
            <a:extLst>
              <a:ext uri="{FF2B5EF4-FFF2-40B4-BE49-F238E27FC236}">
                <a16:creationId xmlns:a16="http://schemas.microsoft.com/office/drawing/2014/main" id="{730E3FD2-6CC8-4E6D-9D1D-F53185D2BA4C}"/>
              </a:ext>
            </a:extLst>
          </p:cNvPr>
          <p:cNvSpPr txBox="1"/>
          <p:nvPr/>
        </p:nvSpPr>
        <p:spPr>
          <a:xfrm>
            <a:off x="7615237" y="1061716"/>
            <a:ext cx="1419225" cy="584775"/>
          </a:xfrm>
          <a:prstGeom prst="rect">
            <a:avLst/>
          </a:prstGeom>
          <a:noFill/>
        </p:spPr>
        <p:txBody>
          <a:bodyPr wrap="square" rtlCol="0">
            <a:spAutoFit/>
          </a:bodyPr>
          <a:lstStyle/>
          <a:p>
            <a:r>
              <a:rPr lang="en-GB" sz="3200" err="1">
                <a:latin typeface="OpenDyslexicAlta" pitchFamily="2" charset="77"/>
              </a:rPr>
              <a:t>furnit</a:t>
            </a:r>
            <a:endParaRPr lang="en-GB" sz="3200">
              <a:latin typeface="OpenDyslexicAlta" pitchFamily="2" charset="77"/>
            </a:endParaRPr>
          </a:p>
        </p:txBody>
      </p:sp>
      <p:sp>
        <p:nvSpPr>
          <p:cNvPr id="13" name="TextBox 12">
            <a:extLst>
              <a:ext uri="{FF2B5EF4-FFF2-40B4-BE49-F238E27FC236}">
                <a16:creationId xmlns:a16="http://schemas.microsoft.com/office/drawing/2014/main" id="{628DE31F-D06A-4FC4-ABA5-1F93E772F926}"/>
              </a:ext>
            </a:extLst>
          </p:cNvPr>
          <p:cNvSpPr txBox="1"/>
          <p:nvPr/>
        </p:nvSpPr>
        <p:spPr>
          <a:xfrm>
            <a:off x="9146380" y="2386084"/>
            <a:ext cx="1871663" cy="584775"/>
          </a:xfrm>
          <a:prstGeom prst="rect">
            <a:avLst/>
          </a:prstGeom>
          <a:noFill/>
        </p:spPr>
        <p:txBody>
          <a:bodyPr wrap="square" rtlCol="0">
            <a:spAutoFit/>
          </a:bodyPr>
          <a:lstStyle/>
          <a:p>
            <a:r>
              <a:rPr lang="en-GB" sz="3200" err="1">
                <a:latin typeface="OpenDyslexicAlta" pitchFamily="2" charset="77"/>
              </a:rPr>
              <a:t>crea</a:t>
            </a:r>
            <a:endParaRPr lang="en-GB" sz="3200">
              <a:latin typeface="OpenDyslexicAlta" pitchFamily="2" charset="77"/>
            </a:endParaRPr>
          </a:p>
        </p:txBody>
      </p:sp>
      <p:sp>
        <p:nvSpPr>
          <p:cNvPr id="14" name="TextBox 13">
            <a:extLst>
              <a:ext uri="{FF2B5EF4-FFF2-40B4-BE49-F238E27FC236}">
                <a16:creationId xmlns:a16="http://schemas.microsoft.com/office/drawing/2014/main" id="{0CC8F68C-750B-4FEE-B7D2-49C242B5040B}"/>
              </a:ext>
            </a:extLst>
          </p:cNvPr>
          <p:cNvSpPr txBox="1"/>
          <p:nvPr/>
        </p:nvSpPr>
        <p:spPr>
          <a:xfrm>
            <a:off x="9146380" y="3803599"/>
            <a:ext cx="2095500" cy="584775"/>
          </a:xfrm>
          <a:prstGeom prst="rect">
            <a:avLst/>
          </a:prstGeom>
          <a:noFill/>
        </p:spPr>
        <p:txBody>
          <a:bodyPr wrap="square" rtlCol="0">
            <a:spAutoFit/>
          </a:bodyPr>
          <a:lstStyle/>
          <a:p>
            <a:r>
              <a:rPr lang="en-GB" sz="3200">
                <a:latin typeface="OpenDyslexicAlta" pitchFamily="2" charset="77"/>
              </a:rPr>
              <a:t>cap</a:t>
            </a:r>
          </a:p>
        </p:txBody>
      </p:sp>
      <p:sp>
        <p:nvSpPr>
          <p:cNvPr id="15" name="TextBox 14">
            <a:extLst>
              <a:ext uri="{FF2B5EF4-FFF2-40B4-BE49-F238E27FC236}">
                <a16:creationId xmlns:a16="http://schemas.microsoft.com/office/drawing/2014/main" id="{98B771A0-E70C-474E-BEBA-C007F104A6D2}"/>
              </a:ext>
            </a:extLst>
          </p:cNvPr>
          <p:cNvSpPr txBox="1"/>
          <p:nvPr/>
        </p:nvSpPr>
        <p:spPr>
          <a:xfrm>
            <a:off x="7986712" y="5247412"/>
            <a:ext cx="2095500" cy="584775"/>
          </a:xfrm>
          <a:prstGeom prst="rect">
            <a:avLst/>
          </a:prstGeom>
          <a:noFill/>
        </p:spPr>
        <p:txBody>
          <a:bodyPr wrap="square" rtlCol="0">
            <a:spAutoFit/>
          </a:bodyPr>
          <a:lstStyle/>
          <a:p>
            <a:r>
              <a:rPr lang="en-GB" sz="3200" err="1">
                <a:latin typeface="OpenDyslexicAlta" pitchFamily="2" charset="77"/>
              </a:rPr>
              <a:t>fu</a:t>
            </a:r>
            <a:endParaRPr lang="en-GB" sz="3200">
              <a:latin typeface="OpenDyslexicAlta" pitchFamily="2" charset="77"/>
            </a:endParaRPr>
          </a:p>
        </p:txBody>
      </p:sp>
      <p:sp>
        <p:nvSpPr>
          <p:cNvPr id="16" name="TextBox 15">
            <a:extLst>
              <a:ext uri="{FF2B5EF4-FFF2-40B4-BE49-F238E27FC236}">
                <a16:creationId xmlns:a16="http://schemas.microsoft.com/office/drawing/2014/main" id="{56AA7B0E-E33F-4733-B268-286F2B929002}"/>
              </a:ext>
            </a:extLst>
          </p:cNvPr>
          <p:cNvSpPr txBox="1"/>
          <p:nvPr/>
        </p:nvSpPr>
        <p:spPr>
          <a:xfrm>
            <a:off x="4933948" y="5656987"/>
            <a:ext cx="2469359" cy="584775"/>
          </a:xfrm>
          <a:prstGeom prst="rect">
            <a:avLst/>
          </a:prstGeom>
          <a:noFill/>
        </p:spPr>
        <p:txBody>
          <a:bodyPr wrap="square" rtlCol="0">
            <a:spAutoFit/>
          </a:bodyPr>
          <a:lstStyle/>
          <a:p>
            <a:r>
              <a:rPr lang="en-GB" sz="3200" dirty="0">
                <a:latin typeface="OpenDyslexicAlta" pitchFamily="2" charset="77"/>
              </a:rPr>
              <a:t>adventure</a:t>
            </a:r>
          </a:p>
        </p:txBody>
      </p:sp>
      <p:sp>
        <p:nvSpPr>
          <p:cNvPr id="17" name="TextBox 16">
            <a:extLst>
              <a:ext uri="{FF2B5EF4-FFF2-40B4-BE49-F238E27FC236}">
                <a16:creationId xmlns:a16="http://schemas.microsoft.com/office/drawing/2014/main" id="{28924F2C-7ED9-4D5C-B084-061823DF5751}"/>
              </a:ext>
            </a:extLst>
          </p:cNvPr>
          <p:cNvSpPr txBox="1"/>
          <p:nvPr/>
        </p:nvSpPr>
        <p:spPr>
          <a:xfrm>
            <a:off x="2724148" y="5256713"/>
            <a:ext cx="1419225" cy="584775"/>
          </a:xfrm>
          <a:prstGeom prst="rect">
            <a:avLst/>
          </a:prstGeom>
          <a:noFill/>
        </p:spPr>
        <p:txBody>
          <a:bodyPr wrap="square" rtlCol="0">
            <a:spAutoFit/>
          </a:bodyPr>
          <a:lstStyle/>
          <a:p>
            <a:r>
              <a:rPr lang="en-GB" sz="3200" dirty="0">
                <a:latin typeface="OpenDyslexicAlta" pitchFamily="2" charset="77"/>
              </a:rPr>
              <a:t>sculp</a:t>
            </a:r>
          </a:p>
        </p:txBody>
      </p:sp>
      <p:sp>
        <p:nvSpPr>
          <p:cNvPr id="18" name="TextBox 17">
            <a:extLst>
              <a:ext uri="{FF2B5EF4-FFF2-40B4-BE49-F238E27FC236}">
                <a16:creationId xmlns:a16="http://schemas.microsoft.com/office/drawing/2014/main" id="{4342E78C-4958-4F61-BF14-D3E062BA58C9}"/>
              </a:ext>
            </a:extLst>
          </p:cNvPr>
          <p:cNvSpPr txBox="1"/>
          <p:nvPr/>
        </p:nvSpPr>
        <p:spPr>
          <a:xfrm>
            <a:off x="1662112" y="3821399"/>
            <a:ext cx="1700213" cy="584775"/>
          </a:xfrm>
          <a:prstGeom prst="rect">
            <a:avLst/>
          </a:prstGeom>
          <a:noFill/>
        </p:spPr>
        <p:txBody>
          <a:bodyPr wrap="square" rtlCol="0">
            <a:spAutoFit/>
          </a:bodyPr>
          <a:lstStyle/>
          <a:p>
            <a:r>
              <a:rPr lang="en-GB" sz="3200">
                <a:latin typeface="OpenDyslexicAlta" pitchFamily="2" charset="77"/>
              </a:rPr>
              <a:t>frac</a:t>
            </a:r>
          </a:p>
        </p:txBody>
      </p:sp>
      <p:sp>
        <p:nvSpPr>
          <p:cNvPr id="19" name="TextBox 18">
            <a:extLst>
              <a:ext uri="{FF2B5EF4-FFF2-40B4-BE49-F238E27FC236}">
                <a16:creationId xmlns:a16="http://schemas.microsoft.com/office/drawing/2014/main" id="{4E914D41-698D-4ECC-831F-CED8996D341B}"/>
              </a:ext>
            </a:extLst>
          </p:cNvPr>
          <p:cNvSpPr txBox="1"/>
          <p:nvPr/>
        </p:nvSpPr>
        <p:spPr>
          <a:xfrm>
            <a:off x="1538288" y="2386085"/>
            <a:ext cx="1419225" cy="584775"/>
          </a:xfrm>
          <a:prstGeom prst="rect">
            <a:avLst/>
          </a:prstGeom>
          <a:noFill/>
        </p:spPr>
        <p:txBody>
          <a:bodyPr wrap="square" rtlCol="0">
            <a:spAutoFit/>
          </a:bodyPr>
          <a:lstStyle/>
          <a:p>
            <a:r>
              <a:rPr lang="en-GB" sz="3200" err="1">
                <a:latin typeface="OpenDyslexicAlta" pitchFamily="2" charset="77"/>
              </a:rPr>
              <a:t>nat</a:t>
            </a:r>
            <a:endParaRPr lang="en-GB" sz="3200">
              <a:latin typeface="OpenDyslexicAlta" pitchFamily="2" charset="77"/>
            </a:endParaRPr>
          </a:p>
        </p:txBody>
      </p:sp>
      <p:sp>
        <p:nvSpPr>
          <p:cNvPr id="20" name="TextBox 19">
            <a:extLst>
              <a:ext uri="{FF2B5EF4-FFF2-40B4-BE49-F238E27FC236}">
                <a16:creationId xmlns:a16="http://schemas.microsoft.com/office/drawing/2014/main" id="{A672AE35-24EB-4A62-A743-F27EE30AE797}"/>
              </a:ext>
            </a:extLst>
          </p:cNvPr>
          <p:cNvSpPr txBox="1"/>
          <p:nvPr/>
        </p:nvSpPr>
        <p:spPr>
          <a:xfrm>
            <a:off x="2652712" y="1045553"/>
            <a:ext cx="1419225" cy="584775"/>
          </a:xfrm>
          <a:prstGeom prst="rect">
            <a:avLst/>
          </a:prstGeom>
          <a:noFill/>
        </p:spPr>
        <p:txBody>
          <a:bodyPr wrap="square" rtlCol="0">
            <a:spAutoFit/>
          </a:bodyPr>
          <a:lstStyle/>
          <a:p>
            <a:r>
              <a:rPr lang="en-GB" sz="3200">
                <a:latin typeface="OpenDyslexicAlta" pitchFamily="2" charset="77"/>
              </a:rPr>
              <a:t>pic</a:t>
            </a:r>
          </a:p>
        </p:txBody>
      </p:sp>
      <p:cxnSp>
        <p:nvCxnSpPr>
          <p:cNvPr id="22" name="Straight Connector 21">
            <a:extLst>
              <a:ext uri="{FF2B5EF4-FFF2-40B4-BE49-F238E27FC236}">
                <a16:creationId xmlns:a16="http://schemas.microsoft.com/office/drawing/2014/main" id="{C01045F2-4475-472B-B136-F38034B4D449}"/>
              </a:ext>
            </a:extLst>
          </p:cNvPr>
          <p:cNvCxnSpPr/>
          <p:nvPr/>
        </p:nvCxnSpPr>
        <p:spPr>
          <a:xfrm>
            <a:off x="2509837"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B4DF807-86C6-452C-A267-750E60D863BE}"/>
              </a:ext>
            </a:extLst>
          </p:cNvPr>
          <p:cNvCxnSpPr/>
          <p:nvPr/>
        </p:nvCxnSpPr>
        <p:spPr>
          <a:xfrm>
            <a:off x="5029202" y="12096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DDCF3A4-7FDA-4118-A786-584B03518B10}"/>
              </a:ext>
            </a:extLst>
          </p:cNvPr>
          <p:cNvCxnSpPr/>
          <p:nvPr/>
        </p:nvCxnSpPr>
        <p:spPr>
          <a:xfrm>
            <a:off x="1252540" y="3305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EBE3352-B805-4F96-8CDA-D6809213251A}"/>
              </a:ext>
            </a:extLst>
          </p:cNvPr>
          <p:cNvCxnSpPr/>
          <p:nvPr/>
        </p:nvCxnSpPr>
        <p:spPr>
          <a:xfrm>
            <a:off x="1657350" y="4829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6A97DC40-B7D2-4C5F-8807-59FB97012C4A}"/>
              </a:ext>
            </a:extLst>
          </p:cNvPr>
          <p:cNvCxnSpPr/>
          <p:nvPr/>
        </p:nvCxnSpPr>
        <p:spPr>
          <a:xfrm>
            <a:off x="2552697" y="623223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9E94EC1-3346-4335-82ED-20208DD673FA}"/>
              </a:ext>
            </a:extLst>
          </p:cNvPr>
          <p:cNvCxnSpPr/>
          <p:nvPr/>
        </p:nvCxnSpPr>
        <p:spPr>
          <a:xfrm>
            <a:off x="5243512" y="6591300"/>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FD23C84-7964-4725-A535-BBD4B78DF0B0}"/>
              </a:ext>
            </a:extLst>
          </p:cNvPr>
          <p:cNvCxnSpPr>
            <a:cxnSpLocks/>
          </p:cNvCxnSpPr>
          <p:nvPr/>
        </p:nvCxnSpPr>
        <p:spPr>
          <a:xfrm>
            <a:off x="7986712" y="6241762"/>
            <a:ext cx="201453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D5B508-91F9-4D0D-AD47-C890110D076F}"/>
              </a:ext>
            </a:extLst>
          </p:cNvPr>
          <p:cNvCxnSpPr>
            <a:cxnSpLocks/>
          </p:cNvCxnSpPr>
          <p:nvPr/>
        </p:nvCxnSpPr>
        <p:spPr>
          <a:xfrm>
            <a:off x="8993981" y="4714875"/>
            <a:ext cx="2262188"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00A9B2FD-0241-4F2A-99D7-44A69C764891}"/>
              </a:ext>
            </a:extLst>
          </p:cNvPr>
          <p:cNvCxnSpPr>
            <a:cxnSpLocks/>
          </p:cNvCxnSpPr>
          <p:nvPr/>
        </p:nvCxnSpPr>
        <p:spPr>
          <a:xfrm>
            <a:off x="9146380" y="3305175"/>
            <a:ext cx="187166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198B5F9-5F60-49F2-A649-93948308E198}"/>
              </a:ext>
            </a:extLst>
          </p:cNvPr>
          <p:cNvCxnSpPr/>
          <p:nvPr/>
        </p:nvCxnSpPr>
        <p:spPr>
          <a:xfrm>
            <a:off x="7289008"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558CA86-1129-4F5D-A3D2-8106871B061D}"/>
              </a:ext>
            </a:extLst>
          </p:cNvPr>
          <p:cNvCxnSpPr/>
          <p:nvPr/>
        </p:nvCxnSpPr>
        <p:spPr>
          <a:xfrm>
            <a:off x="4257670" y="2028825"/>
            <a:ext cx="985842"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18809B-1611-412D-B279-4FC6AF8A00AF}"/>
              </a:ext>
            </a:extLst>
          </p:cNvPr>
          <p:cNvCxnSpPr>
            <a:cxnSpLocks/>
          </p:cNvCxnSpPr>
          <p:nvPr/>
        </p:nvCxnSpPr>
        <p:spPr>
          <a:xfrm>
            <a:off x="6015033" y="1337940"/>
            <a:ext cx="14292" cy="98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42BDD9-2131-41A7-A965-FBB57385A8B7}"/>
              </a:ext>
            </a:extLst>
          </p:cNvPr>
          <p:cNvCxnSpPr>
            <a:cxnSpLocks/>
          </p:cNvCxnSpPr>
          <p:nvPr/>
        </p:nvCxnSpPr>
        <p:spPr>
          <a:xfrm>
            <a:off x="3045614" y="3371606"/>
            <a:ext cx="1857379" cy="2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D17F7C-7F8D-4F03-8A12-CEF7723B79FE}"/>
              </a:ext>
            </a:extLst>
          </p:cNvPr>
          <p:cNvCxnSpPr>
            <a:cxnSpLocks/>
          </p:cNvCxnSpPr>
          <p:nvPr/>
        </p:nvCxnSpPr>
        <p:spPr>
          <a:xfrm flipV="1">
            <a:off x="3490906" y="4260561"/>
            <a:ext cx="1538296" cy="523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17183-C364-4166-9B8D-7CBD57BBF15F}"/>
              </a:ext>
            </a:extLst>
          </p:cNvPr>
          <p:cNvCxnSpPr>
            <a:cxnSpLocks/>
          </p:cNvCxnSpPr>
          <p:nvPr/>
        </p:nvCxnSpPr>
        <p:spPr>
          <a:xfrm flipV="1">
            <a:off x="4136230" y="4667672"/>
            <a:ext cx="1307307" cy="147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EAD4B6-19C6-469C-ACD5-58B94384884E}"/>
              </a:ext>
            </a:extLst>
          </p:cNvPr>
          <p:cNvCxnSpPr>
            <a:cxnSpLocks/>
          </p:cNvCxnSpPr>
          <p:nvPr/>
        </p:nvCxnSpPr>
        <p:spPr>
          <a:xfrm flipV="1">
            <a:off x="5419716" y="4784325"/>
            <a:ext cx="461972" cy="147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0E6C54-0515-4EA5-B45F-C55087F0131D}"/>
              </a:ext>
            </a:extLst>
          </p:cNvPr>
          <p:cNvCxnSpPr>
            <a:cxnSpLocks/>
          </p:cNvCxnSpPr>
          <p:nvPr/>
        </p:nvCxnSpPr>
        <p:spPr>
          <a:xfrm flipH="1" flipV="1">
            <a:off x="6948486" y="4616048"/>
            <a:ext cx="1038226" cy="15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2E70B4-3FAD-4DF9-A7B6-1C32D96DACDA}"/>
              </a:ext>
            </a:extLst>
          </p:cNvPr>
          <p:cNvCxnSpPr>
            <a:cxnSpLocks/>
          </p:cNvCxnSpPr>
          <p:nvPr/>
        </p:nvCxnSpPr>
        <p:spPr>
          <a:xfrm flipH="1" flipV="1">
            <a:off x="7467599" y="4095986"/>
            <a:ext cx="1497806" cy="57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19A816-3ADD-4D6B-9C5A-BDF3CC3573FB}"/>
              </a:ext>
            </a:extLst>
          </p:cNvPr>
          <p:cNvCxnSpPr>
            <a:cxnSpLocks/>
          </p:cNvCxnSpPr>
          <p:nvPr/>
        </p:nvCxnSpPr>
        <p:spPr>
          <a:xfrm flipH="1">
            <a:off x="7403307" y="3292274"/>
            <a:ext cx="1635920" cy="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CCB8C-20B9-4876-A945-9515886E7447}"/>
              </a:ext>
            </a:extLst>
          </p:cNvPr>
          <p:cNvCxnSpPr>
            <a:cxnSpLocks/>
          </p:cNvCxnSpPr>
          <p:nvPr/>
        </p:nvCxnSpPr>
        <p:spPr>
          <a:xfrm flipH="1">
            <a:off x="6862762" y="2005343"/>
            <a:ext cx="414336" cy="558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576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5375B4-3BBD-4824-8C42-5B19AFAFC287}"/>
              </a:ext>
            </a:extLst>
          </p:cNvPr>
          <p:cNvSpPr/>
          <p:nvPr/>
        </p:nvSpPr>
        <p:spPr>
          <a:xfrm>
            <a:off x="5105400" y="2514600"/>
            <a:ext cx="2095500"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DyslexicAlta" pitchFamily="2" charset="77"/>
            </a:endParaRPr>
          </a:p>
        </p:txBody>
      </p:sp>
      <p:sp>
        <p:nvSpPr>
          <p:cNvPr id="9" name="TextBox 8">
            <a:extLst>
              <a:ext uri="{FF2B5EF4-FFF2-40B4-BE49-F238E27FC236}">
                <a16:creationId xmlns:a16="http://schemas.microsoft.com/office/drawing/2014/main" id="{75E85226-5763-466F-ADB3-B2F95F9AD9AF}"/>
              </a:ext>
            </a:extLst>
          </p:cNvPr>
          <p:cNvSpPr txBox="1"/>
          <p:nvPr/>
        </p:nvSpPr>
        <p:spPr>
          <a:xfrm>
            <a:off x="5029202" y="3064739"/>
            <a:ext cx="2371725" cy="769441"/>
          </a:xfrm>
          <a:prstGeom prst="rect">
            <a:avLst/>
          </a:prstGeom>
          <a:noFill/>
          <a:ln>
            <a:noFill/>
          </a:ln>
        </p:spPr>
        <p:txBody>
          <a:bodyPr wrap="square" rtlCol="0">
            <a:spAutoFit/>
          </a:bodyPr>
          <a:lstStyle/>
          <a:p>
            <a:pPr algn="ctr"/>
            <a:r>
              <a:rPr lang="en-GB" sz="4400" dirty="0">
                <a:solidFill>
                  <a:schemeClr val="bg1"/>
                </a:solidFill>
                <a:latin typeface="OpenDyslexicAlta" pitchFamily="2" charset="77"/>
              </a:rPr>
              <a:t>+ </a:t>
            </a:r>
            <a:r>
              <a:rPr lang="en-GB" sz="4400" dirty="0" err="1">
                <a:solidFill>
                  <a:schemeClr val="bg1"/>
                </a:solidFill>
                <a:latin typeface="OpenDyslexicAlta" pitchFamily="2" charset="77"/>
              </a:rPr>
              <a:t>ture</a:t>
            </a:r>
            <a:endParaRPr lang="en-GB" sz="4400" dirty="0">
              <a:solidFill>
                <a:schemeClr val="bg1"/>
              </a:solidFill>
              <a:latin typeface="OpenDyslexicAlta" pitchFamily="2" charset="77"/>
            </a:endParaRPr>
          </a:p>
        </p:txBody>
      </p:sp>
      <p:sp>
        <p:nvSpPr>
          <p:cNvPr id="11" name="TextBox 10">
            <a:extLst>
              <a:ext uri="{FF2B5EF4-FFF2-40B4-BE49-F238E27FC236}">
                <a16:creationId xmlns:a16="http://schemas.microsoft.com/office/drawing/2014/main" id="{A92EAE90-B367-4D3B-81DD-BE46B16707BA}"/>
              </a:ext>
            </a:extLst>
          </p:cNvPr>
          <p:cNvSpPr txBox="1"/>
          <p:nvPr/>
        </p:nvSpPr>
        <p:spPr>
          <a:xfrm>
            <a:off x="5386387" y="371475"/>
            <a:ext cx="1419225" cy="584775"/>
          </a:xfrm>
          <a:prstGeom prst="rect">
            <a:avLst/>
          </a:prstGeom>
          <a:noFill/>
        </p:spPr>
        <p:txBody>
          <a:bodyPr wrap="square" rtlCol="0">
            <a:spAutoFit/>
          </a:bodyPr>
          <a:lstStyle/>
          <a:p>
            <a:r>
              <a:rPr lang="en-GB" sz="3200" dirty="0">
                <a:latin typeface="OpenDyslexicAlta" pitchFamily="2" charset="77"/>
              </a:rPr>
              <a:t>mix</a:t>
            </a:r>
          </a:p>
        </p:txBody>
      </p:sp>
      <p:sp>
        <p:nvSpPr>
          <p:cNvPr id="12" name="TextBox 11">
            <a:extLst>
              <a:ext uri="{FF2B5EF4-FFF2-40B4-BE49-F238E27FC236}">
                <a16:creationId xmlns:a16="http://schemas.microsoft.com/office/drawing/2014/main" id="{730E3FD2-6CC8-4E6D-9D1D-F53185D2BA4C}"/>
              </a:ext>
            </a:extLst>
          </p:cNvPr>
          <p:cNvSpPr txBox="1"/>
          <p:nvPr/>
        </p:nvSpPr>
        <p:spPr>
          <a:xfrm>
            <a:off x="7615237" y="1061716"/>
            <a:ext cx="1419225" cy="584775"/>
          </a:xfrm>
          <a:prstGeom prst="rect">
            <a:avLst/>
          </a:prstGeom>
          <a:noFill/>
        </p:spPr>
        <p:txBody>
          <a:bodyPr wrap="square" rtlCol="0">
            <a:spAutoFit/>
          </a:bodyPr>
          <a:lstStyle/>
          <a:p>
            <a:r>
              <a:rPr lang="en-GB" sz="3200" err="1">
                <a:latin typeface="OpenDyslexicAlta" pitchFamily="2" charset="77"/>
              </a:rPr>
              <a:t>furnit</a:t>
            </a:r>
            <a:endParaRPr lang="en-GB" sz="3200">
              <a:latin typeface="OpenDyslexicAlta" pitchFamily="2" charset="77"/>
            </a:endParaRPr>
          </a:p>
        </p:txBody>
      </p:sp>
      <p:sp>
        <p:nvSpPr>
          <p:cNvPr id="13" name="TextBox 12">
            <a:extLst>
              <a:ext uri="{FF2B5EF4-FFF2-40B4-BE49-F238E27FC236}">
                <a16:creationId xmlns:a16="http://schemas.microsoft.com/office/drawing/2014/main" id="{628DE31F-D06A-4FC4-ABA5-1F93E772F926}"/>
              </a:ext>
            </a:extLst>
          </p:cNvPr>
          <p:cNvSpPr txBox="1"/>
          <p:nvPr/>
        </p:nvSpPr>
        <p:spPr>
          <a:xfrm>
            <a:off x="9146380" y="2386084"/>
            <a:ext cx="1871663" cy="584775"/>
          </a:xfrm>
          <a:prstGeom prst="rect">
            <a:avLst/>
          </a:prstGeom>
          <a:noFill/>
        </p:spPr>
        <p:txBody>
          <a:bodyPr wrap="square" rtlCol="0">
            <a:spAutoFit/>
          </a:bodyPr>
          <a:lstStyle/>
          <a:p>
            <a:r>
              <a:rPr lang="en-GB" sz="3200" err="1">
                <a:latin typeface="OpenDyslexicAlta" pitchFamily="2" charset="77"/>
              </a:rPr>
              <a:t>crea</a:t>
            </a:r>
            <a:endParaRPr lang="en-GB" sz="3200">
              <a:latin typeface="OpenDyslexicAlta" pitchFamily="2" charset="77"/>
            </a:endParaRPr>
          </a:p>
        </p:txBody>
      </p:sp>
      <p:sp>
        <p:nvSpPr>
          <p:cNvPr id="14" name="TextBox 13">
            <a:extLst>
              <a:ext uri="{FF2B5EF4-FFF2-40B4-BE49-F238E27FC236}">
                <a16:creationId xmlns:a16="http://schemas.microsoft.com/office/drawing/2014/main" id="{0CC8F68C-750B-4FEE-B7D2-49C242B5040B}"/>
              </a:ext>
            </a:extLst>
          </p:cNvPr>
          <p:cNvSpPr txBox="1"/>
          <p:nvPr/>
        </p:nvSpPr>
        <p:spPr>
          <a:xfrm>
            <a:off x="9146380" y="3803599"/>
            <a:ext cx="2095500" cy="584775"/>
          </a:xfrm>
          <a:prstGeom prst="rect">
            <a:avLst/>
          </a:prstGeom>
          <a:noFill/>
        </p:spPr>
        <p:txBody>
          <a:bodyPr wrap="square" rtlCol="0">
            <a:spAutoFit/>
          </a:bodyPr>
          <a:lstStyle/>
          <a:p>
            <a:r>
              <a:rPr lang="en-GB" sz="3200">
                <a:latin typeface="OpenDyslexicAlta" pitchFamily="2" charset="77"/>
              </a:rPr>
              <a:t>cap</a:t>
            </a:r>
          </a:p>
        </p:txBody>
      </p:sp>
      <p:sp>
        <p:nvSpPr>
          <p:cNvPr id="15" name="TextBox 14">
            <a:extLst>
              <a:ext uri="{FF2B5EF4-FFF2-40B4-BE49-F238E27FC236}">
                <a16:creationId xmlns:a16="http://schemas.microsoft.com/office/drawing/2014/main" id="{98B771A0-E70C-474E-BEBA-C007F104A6D2}"/>
              </a:ext>
            </a:extLst>
          </p:cNvPr>
          <p:cNvSpPr txBox="1"/>
          <p:nvPr/>
        </p:nvSpPr>
        <p:spPr>
          <a:xfrm>
            <a:off x="7986712" y="5247412"/>
            <a:ext cx="2095500" cy="584775"/>
          </a:xfrm>
          <a:prstGeom prst="rect">
            <a:avLst/>
          </a:prstGeom>
          <a:noFill/>
        </p:spPr>
        <p:txBody>
          <a:bodyPr wrap="square" rtlCol="0">
            <a:spAutoFit/>
          </a:bodyPr>
          <a:lstStyle/>
          <a:p>
            <a:r>
              <a:rPr lang="en-GB" sz="3200" err="1">
                <a:latin typeface="OpenDyslexicAlta" pitchFamily="2" charset="77"/>
              </a:rPr>
              <a:t>fu</a:t>
            </a:r>
            <a:endParaRPr lang="en-GB" sz="3200">
              <a:latin typeface="OpenDyslexicAlta" pitchFamily="2" charset="77"/>
            </a:endParaRPr>
          </a:p>
        </p:txBody>
      </p:sp>
      <p:sp>
        <p:nvSpPr>
          <p:cNvPr id="16" name="TextBox 15">
            <a:extLst>
              <a:ext uri="{FF2B5EF4-FFF2-40B4-BE49-F238E27FC236}">
                <a16:creationId xmlns:a16="http://schemas.microsoft.com/office/drawing/2014/main" id="{56AA7B0E-E33F-4733-B268-286F2B929002}"/>
              </a:ext>
            </a:extLst>
          </p:cNvPr>
          <p:cNvSpPr txBox="1"/>
          <p:nvPr/>
        </p:nvSpPr>
        <p:spPr>
          <a:xfrm>
            <a:off x="4788697" y="5692758"/>
            <a:ext cx="2363918" cy="584775"/>
          </a:xfrm>
          <a:prstGeom prst="rect">
            <a:avLst/>
          </a:prstGeom>
          <a:noFill/>
        </p:spPr>
        <p:txBody>
          <a:bodyPr wrap="square" rtlCol="0">
            <a:spAutoFit/>
          </a:bodyPr>
          <a:lstStyle/>
          <a:p>
            <a:r>
              <a:rPr lang="en-GB" sz="3200" dirty="0">
                <a:latin typeface="OpenDyslexicAlta" pitchFamily="2" charset="77"/>
              </a:rPr>
              <a:t>adventure</a:t>
            </a:r>
          </a:p>
        </p:txBody>
      </p:sp>
      <p:sp>
        <p:nvSpPr>
          <p:cNvPr id="17" name="TextBox 16">
            <a:extLst>
              <a:ext uri="{FF2B5EF4-FFF2-40B4-BE49-F238E27FC236}">
                <a16:creationId xmlns:a16="http://schemas.microsoft.com/office/drawing/2014/main" id="{28924F2C-7ED9-4D5C-B084-061823DF5751}"/>
              </a:ext>
            </a:extLst>
          </p:cNvPr>
          <p:cNvSpPr txBox="1"/>
          <p:nvPr/>
        </p:nvSpPr>
        <p:spPr>
          <a:xfrm>
            <a:off x="2724148" y="5256713"/>
            <a:ext cx="1419225" cy="584775"/>
          </a:xfrm>
          <a:prstGeom prst="rect">
            <a:avLst/>
          </a:prstGeom>
          <a:noFill/>
        </p:spPr>
        <p:txBody>
          <a:bodyPr wrap="square" rtlCol="0">
            <a:spAutoFit/>
          </a:bodyPr>
          <a:lstStyle/>
          <a:p>
            <a:r>
              <a:rPr lang="en-GB" sz="3200" dirty="0">
                <a:latin typeface="OpenDyslexicAlta" pitchFamily="2" charset="77"/>
              </a:rPr>
              <a:t>sculp</a:t>
            </a:r>
          </a:p>
        </p:txBody>
      </p:sp>
      <p:sp>
        <p:nvSpPr>
          <p:cNvPr id="18" name="TextBox 17">
            <a:extLst>
              <a:ext uri="{FF2B5EF4-FFF2-40B4-BE49-F238E27FC236}">
                <a16:creationId xmlns:a16="http://schemas.microsoft.com/office/drawing/2014/main" id="{4342E78C-4958-4F61-BF14-D3E062BA58C9}"/>
              </a:ext>
            </a:extLst>
          </p:cNvPr>
          <p:cNvSpPr txBox="1"/>
          <p:nvPr/>
        </p:nvSpPr>
        <p:spPr>
          <a:xfrm>
            <a:off x="1662112" y="3821399"/>
            <a:ext cx="1700213" cy="584775"/>
          </a:xfrm>
          <a:prstGeom prst="rect">
            <a:avLst/>
          </a:prstGeom>
          <a:noFill/>
        </p:spPr>
        <p:txBody>
          <a:bodyPr wrap="square" rtlCol="0">
            <a:spAutoFit/>
          </a:bodyPr>
          <a:lstStyle/>
          <a:p>
            <a:r>
              <a:rPr lang="en-GB" sz="3200">
                <a:latin typeface="OpenDyslexicAlta" pitchFamily="2" charset="77"/>
              </a:rPr>
              <a:t>frac</a:t>
            </a:r>
          </a:p>
        </p:txBody>
      </p:sp>
      <p:sp>
        <p:nvSpPr>
          <p:cNvPr id="19" name="TextBox 18">
            <a:extLst>
              <a:ext uri="{FF2B5EF4-FFF2-40B4-BE49-F238E27FC236}">
                <a16:creationId xmlns:a16="http://schemas.microsoft.com/office/drawing/2014/main" id="{4E914D41-698D-4ECC-831F-CED8996D341B}"/>
              </a:ext>
            </a:extLst>
          </p:cNvPr>
          <p:cNvSpPr txBox="1"/>
          <p:nvPr/>
        </p:nvSpPr>
        <p:spPr>
          <a:xfrm>
            <a:off x="1538288" y="2386085"/>
            <a:ext cx="1419225" cy="584775"/>
          </a:xfrm>
          <a:prstGeom prst="rect">
            <a:avLst/>
          </a:prstGeom>
          <a:noFill/>
        </p:spPr>
        <p:txBody>
          <a:bodyPr wrap="square" rtlCol="0">
            <a:spAutoFit/>
          </a:bodyPr>
          <a:lstStyle/>
          <a:p>
            <a:r>
              <a:rPr lang="en-GB" sz="3200" err="1">
                <a:latin typeface="OpenDyslexicAlta" pitchFamily="2" charset="77"/>
              </a:rPr>
              <a:t>nat</a:t>
            </a:r>
            <a:endParaRPr lang="en-GB" sz="3200">
              <a:latin typeface="OpenDyslexicAlta" pitchFamily="2" charset="77"/>
            </a:endParaRPr>
          </a:p>
        </p:txBody>
      </p:sp>
      <p:sp>
        <p:nvSpPr>
          <p:cNvPr id="20" name="TextBox 19">
            <a:extLst>
              <a:ext uri="{FF2B5EF4-FFF2-40B4-BE49-F238E27FC236}">
                <a16:creationId xmlns:a16="http://schemas.microsoft.com/office/drawing/2014/main" id="{A672AE35-24EB-4A62-A743-F27EE30AE797}"/>
              </a:ext>
            </a:extLst>
          </p:cNvPr>
          <p:cNvSpPr txBox="1"/>
          <p:nvPr/>
        </p:nvSpPr>
        <p:spPr>
          <a:xfrm>
            <a:off x="2652712" y="1045553"/>
            <a:ext cx="1419225" cy="584775"/>
          </a:xfrm>
          <a:prstGeom prst="rect">
            <a:avLst/>
          </a:prstGeom>
          <a:noFill/>
        </p:spPr>
        <p:txBody>
          <a:bodyPr wrap="square" rtlCol="0">
            <a:spAutoFit/>
          </a:bodyPr>
          <a:lstStyle/>
          <a:p>
            <a:r>
              <a:rPr lang="en-GB" sz="3200">
                <a:latin typeface="OpenDyslexicAlta" pitchFamily="2" charset="77"/>
              </a:rPr>
              <a:t>pic</a:t>
            </a:r>
          </a:p>
        </p:txBody>
      </p:sp>
      <p:cxnSp>
        <p:nvCxnSpPr>
          <p:cNvPr id="22" name="Straight Connector 21">
            <a:extLst>
              <a:ext uri="{FF2B5EF4-FFF2-40B4-BE49-F238E27FC236}">
                <a16:creationId xmlns:a16="http://schemas.microsoft.com/office/drawing/2014/main" id="{C01045F2-4475-472B-B136-F38034B4D449}"/>
              </a:ext>
            </a:extLst>
          </p:cNvPr>
          <p:cNvCxnSpPr/>
          <p:nvPr/>
        </p:nvCxnSpPr>
        <p:spPr>
          <a:xfrm>
            <a:off x="2509837"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B4DF807-86C6-452C-A267-750E60D863BE}"/>
              </a:ext>
            </a:extLst>
          </p:cNvPr>
          <p:cNvCxnSpPr/>
          <p:nvPr/>
        </p:nvCxnSpPr>
        <p:spPr>
          <a:xfrm>
            <a:off x="5029202" y="12096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DDCF3A4-7FDA-4118-A786-584B03518B10}"/>
              </a:ext>
            </a:extLst>
          </p:cNvPr>
          <p:cNvCxnSpPr/>
          <p:nvPr/>
        </p:nvCxnSpPr>
        <p:spPr>
          <a:xfrm>
            <a:off x="1252540" y="3305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EBE3352-B805-4F96-8CDA-D6809213251A}"/>
              </a:ext>
            </a:extLst>
          </p:cNvPr>
          <p:cNvCxnSpPr/>
          <p:nvPr/>
        </p:nvCxnSpPr>
        <p:spPr>
          <a:xfrm>
            <a:off x="1657350" y="4829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6A97DC40-B7D2-4C5F-8807-59FB97012C4A}"/>
              </a:ext>
            </a:extLst>
          </p:cNvPr>
          <p:cNvCxnSpPr/>
          <p:nvPr/>
        </p:nvCxnSpPr>
        <p:spPr>
          <a:xfrm>
            <a:off x="2552697" y="623223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9E94EC1-3346-4335-82ED-20208DD673FA}"/>
              </a:ext>
            </a:extLst>
          </p:cNvPr>
          <p:cNvCxnSpPr/>
          <p:nvPr/>
        </p:nvCxnSpPr>
        <p:spPr>
          <a:xfrm>
            <a:off x="5243512" y="6591300"/>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FD23C84-7964-4725-A535-BBD4B78DF0B0}"/>
              </a:ext>
            </a:extLst>
          </p:cNvPr>
          <p:cNvCxnSpPr>
            <a:cxnSpLocks/>
          </p:cNvCxnSpPr>
          <p:nvPr/>
        </p:nvCxnSpPr>
        <p:spPr>
          <a:xfrm>
            <a:off x="7986712" y="6241762"/>
            <a:ext cx="201453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D5B508-91F9-4D0D-AD47-C890110D076F}"/>
              </a:ext>
            </a:extLst>
          </p:cNvPr>
          <p:cNvCxnSpPr>
            <a:cxnSpLocks/>
          </p:cNvCxnSpPr>
          <p:nvPr/>
        </p:nvCxnSpPr>
        <p:spPr>
          <a:xfrm>
            <a:off x="8993981" y="4714875"/>
            <a:ext cx="2262188"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00A9B2FD-0241-4F2A-99D7-44A69C764891}"/>
              </a:ext>
            </a:extLst>
          </p:cNvPr>
          <p:cNvCxnSpPr>
            <a:cxnSpLocks/>
          </p:cNvCxnSpPr>
          <p:nvPr/>
        </p:nvCxnSpPr>
        <p:spPr>
          <a:xfrm>
            <a:off x="9146380" y="3305175"/>
            <a:ext cx="187166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198B5F9-5F60-49F2-A649-93948308E198}"/>
              </a:ext>
            </a:extLst>
          </p:cNvPr>
          <p:cNvCxnSpPr/>
          <p:nvPr/>
        </p:nvCxnSpPr>
        <p:spPr>
          <a:xfrm>
            <a:off x="7289008"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558CA86-1129-4F5D-A3D2-8106871B061D}"/>
              </a:ext>
            </a:extLst>
          </p:cNvPr>
          <p:cNvCxnSpPr/>
          <p:nvPr/>
        </p:nvCxnSpPr>
        <p:spPr>
          <a:xfrm>
            <a:off x="4257670" y="2028825"/>
            <a:ext cx="985842"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18809B-1611-412D-B279-4FC6AF8A00AF}"/>
              </a:ext>
            </a:extLst>
          </p:cNvPr>
          <p:cNvCxnSpPr>
            <a:cxnSpLocks/>
          </p:cNvCxnSpPr>
          <p:nvPr/>
        </p:nvCxnSpPr>
        <p:spPr>
          <a:xfrm>
            <a:off x="6015033" y="1337940"/>
            <a:ext cx="14292" cy="98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42BDD9-2131-41A7-A965-FBB57385A8B7}"/>
              </a:ext>
            </a:extLst>
          </p:cNvPr>
          <p:cNvCxnSpPr>
            <a:cxnSpLocks/>
          </p:cNvCxnSpPr>
          <p:nvPr/>
        </p:nvCxnSpPr>
        <p:spPr>
          <a:xfrm>
            <a:off x="3045614" y="3371606"/>
            <a:ext cx="1857379" cy="2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D17F7C-7F8D-4F03-8A12-CEF7723B79FE}"/>
              </a:ext>
            </a:extLst>
          </p:cNvPr>
          <p:cNvCxnSpPr>
            <a:cxnSpLocks/>
          </p:cNvCxnSpPr>
          <p:nvPr/>
        </p:nvCxnSpPr>
        <p:spPr>
          <a:xfrm flipV="1">
            <a:off x="3490906" y="4260561"/>
            <a:ext cx="1538296" cy="523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17183-C364-4166-9B8D-7CBD57BBF15F}"/>
              </a:ext>
            </a:extLst>
          </p:cNvPr>
          <p:cNvCxnSpPr>
            <a:cxnSpLocks/>
          </p:cNvCxnSpPr>
          <p:nvPr/>
        </p:nvCxnSpPr>
        <p:spPr>
          <a:xfrm flipV="1">
            <a:off x="4136230" y="4667672"/>
            <a:ext cx="1307307" cy="147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EAD4B6-19C6-469C-ACD5-58B94384884E}"/>
              </a:ext>
            </a:extLst>
          </p:cNvPr>
          <p:cNvCxnSpPr>
            <a:cxnSpLocks/>
          </p:cNvCxnSpPr>
          <p:nvPr/>
        </p:nvCxnSpPr>
        <p:spPr>
          <a:xfrm flipV="1">
            <a:off x="5419716" y="4784325"/>
            <a:ext cx="461972" cy="147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0E6C54-0515-4EA5-B45F-C55087F0131D}"/>
              </a:ext>
            </a:extLst>
          </p:cNvPr>
          <p:cNvCxnSpPr>
            <a:cxnSpLocks/>
          </p:cNvCxnSpPr>
          <p:nvPr/>
        </p:nvCxnSpPr>
        <p:spPr>
          <a:xfrm flipH="1" flipV="1">
            <a:off x="6948486" y="4616048"/>
            <a:ext cx="1038226" cy="15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2E70B4-3FAD-4DF9-A7B6-1C32D96DACDA}"/>
              </a:ext>
            </a:extLst>
          </p:cNvPr>
          <p:cNvCxnSpPr>
            <a:cxnSpLocks/>
          </p:cNvCxnSpPr>
          <p:nvPr/>
        </p:nvCxnSpPr>
        <p:spPr>
          <a:xfrm flipH="1" flipV="1">
            <a:off x="7467599" y="4095986"/>
            <a:ext cx="1497806" cy="57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19A816-3ADD-4D6B-9C5A-BDF3CC3573FB}"/>
              </a:ext>
            </a:extLst>
          </p:cNvPr>
          <p:cNvCxnSpPr>
            <a:cxnSpLocks/>
          </p:cNvCxnSpPr>
          <p:nvPr/>
        </p:nvCxnSpPr>
        <p:spPr>
          <a:xfrm flipH="1">
            <a:off x="7403307" y="3292274"/>
            <a:ext cx="1635920" cy="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CCB8C-20B9-4876-A945-9515886E7447}"/>
              </a:ext>
            </a:extLst>
          </p:cNvPr>
          <p:cNvCxnSpPr>
            <a:cxnSpLocks/>
          </p:cNvCxnSpPr>
          <p:nvPr/>
        </p:nvCxnSpPr>
        <p:spPr>
          <a:xfrm flipH="1">
            <a:off x="6862762" y="2005343"/>
            <a:ext cx="414336" cy="558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187656A-B1BE-3F4A-851E-92C8C2533E90}"/>
              </a:ext>
            </a:extLst>
          </p:cNvPr>
          <p:cNvSpPr txBox="1"/>
          <p:nvPr/>
        </p:nvSpPr>
        <p:spPr>
          <a:xfrm>
            <a:off x="659757" y="371475"/>
            <a:ext cx="1643605" cy="369332"/>
          </a:xfrm>
          <a:prstGeom prst="rect">
            <a:avLst/>
          </a:prstGeom>
          <a:noFill/>
        </p:spPr>
        <p:txBody>
          <a:bodyPr wrap="square" rtlCol="0">
            <a:spAutoFit/>
          </a:bodyPr>
          <a:lstStyle/>
          <a:p>
            <a:r>
              <a:rPr lang="en-US" dirty="0">
                <a:solidFill>
                  <a:srgbClr val="FF3860"/>
                </a:solidFill>
              </a:rPr>
              <a:t>Answers</a:t>
            </a:r>
            <a:r>
              <a:rPr lang="en-US" dirty="0"/>
              <a:t>: </a:t>
            </a:r>
          </a:p>
        </p:txBody>
      </p:sp>
      <p:sp>
        <p:nvSpPr>
          <p:cNvPr id="3" name="Rectangle 2">
            <a:extLst>
              <a:ext uri="{FF2B5EF4-FFF2-40B4-BE49-F238E27FC236}">
                <a16:creationId xmlns:a16="http://schemas.microsoft.com/office/drawing/2014/main" id="{48F2F620-3A43-244D-97F2-3A7477ADA455}"/>
              </a:ext>
            </a:extLst>
          </p:cNvPr>
          <p:cNvSpPr/>
          <p:nvPr/>
        </p:nvSpPr>
        <p:spPr>
          <a:xfrm>
            <a:off x="7515200" y="1553101"/>
            <a:ext cx="1252587"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furniture</a:t>
            </a:r>
          </a:p>
        </p:txBody>
      </p:sp>
      <p:sp>
        <p:nvSpPr>
          <p:cNvPr id="4" name="Rectangle 3">
            <a:extLst>
              <a:ext uri="{FF2B5EF4-FFF2-40B4-BE49-F238E27FC236}">
                <a16:creationId xmlns:a16="http://schemas.microsoft.com/office/drawing/2014/main" id="{337A6228-DB65-B34E-BD56-9DB6993A5C0B}"/>
              </a:ext>
            </a:extLst>
          </p:cNvPr>
          <p:cNvSpPr/>
          <p:nvPr/>
        </p:nvSpPr>
        <p:spPr>
          <a:xfrm>
            <a:off x="9398291" y="2917597"/>
            <a:ext cx="1203215"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creature</a:t>
            </a:r>
          </a:p>
        </p:txBody>
      </p:sp>
      <p:sp>
        <p:nvSpPr>
          <p:cNvPr id="5" name="Rectangle 4">
            <a:extLst>
              <a:ext uri="{FF2B5EF4-FFF2-40B4-BE49-F238E27FC236}">
                <a16:creationId xmlns:a16="http://schemas.microsoft.com/office/drawing/2014/main" id="{E145D0A7-D54A-E240-A795-2CFBC8FCD63B}"/>
              </a:ext>
            </a:extLst>
          </p:cNvPr>
          <p:cNvSpPr/>
          <p:nvPr/>
        </p:nvSpPr>
        <p:spPr>
          <a:xfrm>
            <a:off x="9356922" y="4286726"/>
            <a:ext cx="1103635"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capture</a:t>
            </a:r>
          </a:p>
        </p:txBody>
      </p:sp>
      <p:sp>
        <p:nvSpPr>
          <p:cNvPr id="6" name="Rectangle 5">
            <a:extLst>
              <a:ext uri="{FF2B5EF4-FFF2-40B4-BE49-F238E27FC236}">
                <a16:creationId xmlns:a16="http://schemas.microsoft.com/office/drawing/2014/main" id="{29F943A5-D9C3-2D42-BCE3-73096E24B721}"/>
              </a:ext>
            </a:extLst>
          </p:cNvPr>
          <p:cNvSpPr/>
          <p:nvPr/>
        </p:nvSpPr>
        <p:spPr>
          <a:xfrm>
            <a:off x="8072162" y="5755243"/>
            <a:ext cx="93358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future</a:t>
            </a:r>
          </a:p>
        </p:txBody>
      </p:sp>
      <p:sp>
        <p:nvSpPr>
          <p:cNvPr id="7" name="Rectangle 6">
            <a:extLst>
              <a:ext uri="{FF2B5EF4-FFF2-40B4-BE49-F238E27FC236}">
                <a16:creationId xmlns:a16="http://schemas.microsoft.com/office/drawing/2014/main" id="{4CE39070-B3D0-E445-9EAF-60E9AF6BD70B}"/>
              </a:ext>
            </a:extLst>
          </p:cNvPr>
          <p:cNvSpPr/>
          <p:nvPr/>
        </p:nvSpPr>
        <p:spPr>
          <a:xfrm>
            <a:off x="1658732" y="2970286"/>
            <a:ext cx="96699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nature</a:t>
            </a:r>
          </a:p>
        </p:txBody>
      </p:sp>
      <p:sp>
        <p:nvSpPr>
          <p:cNvPr id="10" name="Rectangle 9">
            <a:extLst>
              <a:ext uri="{FF2B5EF4-FFF2-40B4-BE49-F238E27FC236}">
                <a16:creationId xmlns:a16="http://schemas.microsoft.com/office/drawing/2014/main" id="{84F4F790-9935-7042-B8E7-B3F846A5BD56}"/>
              </a:ext>
            </a:extLst>
          </p:cNvPr>
          <p:cNvSpPr/>
          <p:nvPr/>
        </p:nvSpPr>
        <p:spPr>
          <a:xfrm>
            <a:off x="2706504" y="1472496"/>
            <a:ext cx="1031373"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picture</a:t>
            </a:r>
          </a:p>
        </p:txBody>
      </p:sp>
      <p:sp>
        <p:nvSpPr>
          <p:cNvPr id="21" name="Rectangle 20">
            <a:extLst>
              <a:ext uri="{FF2B5EF4-FFF2-40B4-BE49-F238E27FC236}">
                <a16:creationId xmlns:a16="http://schemas.microsoft.com/office/drawing/2014/main" id="{660EA888-0361-F14C-B58F-CBC9D2A52D70}"/>
              </a:ext>
            </a:extLst>
          </p:cNvPr>
          <p:cNvSpPr/>
          <p:nvPr/>
        </p:nvSpPr>
        <p:spPr>
          <a:xfrm>
            <a:off x="5317110" y="881747"/>
            <a:ext cx="1129155"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mixture</a:t>
            </a:r>
          </a:p>
        </p:txBody>
      </p:sp>
      <p:sp>
        <p:nvSpPr>
          <p:cNvPr id="29" name="Rectangle 28">
            <a:extLst>
              <a:ext uri="{FF2B5EF4-FFF2-40B4-BE49-F238E27FC236}">
                <a16:creationId xmlns:a16="http://schemas.microsoft.com/office/drawing/2014/main" id="{B121FD39-A497-884C-A298-93CCCFEE179C}"/>
              </a:ext>
            </a:extLst>
          </p:cNvPr>
          <p:cNvSpPr/>
          <p:nvPr/>
        </p:nvSpPr>
        <p:spPr>
          <a:xfrm>
            <a:off x="1903605" y="4380340"/>
            <a:ext cx="116313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fracture</a:t>
            </a:r>
          </a:p>
        </p:txBody>
      </p:sp>
      <p:sp>
        <p:nvSpPr>
          <p:cNvPr id="31" name="Rectangle 30">
            <a:extLst>
              <a:ext uri="{FF2B5EF4-FFF2-40B4-BE49-F238E27FC236}">
                <a16:creationId xmlns:a16="http://schemas.microsoft.com/office/drawing/2014/main" id="{A2A34FC1-7B50-1E41-9B34-216B517CE5BA}"/>
              </a:ext>
            </a:extLst>
          </p:cNvPr>
          <p:cNvSpPr/>
          <p:nvPr/>
        </p:nvSpPr>
        <p:spPr>
          <a:xfrm>
            <a:off x="2762874" y="5841488"/>
            <a:ext cx="1319913"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sculpture</a:t>
            </a:r>
          </a:p>
        </p:txBody>
      </p:sp>
      <p:sp>
        <p:nvSpPr>
          <p:cNvPr id="33" name="Rectangle 32">
            <a:extLst>
              <a:ext uri="{FF2B5EF4-FFF2-40B4-BE49-F238E27FC236}">
                <a16:creationId xmlns:a16="http://schemas.microsoft.com/office/drawing/2014/main" id="{A315F8D2-EAFE-D448-A878-8CDF7CA5FDA2}"/>
              </a:ext>
            </a:extLst>
          </p:cNvPr>
          <p:cNvSpPr/>
          <p:nvPr/>
        </p:nvSpPr>
        <p:spPr>
          <a:xfrm>
            <a:off x="5440447" y="6210820"/>
            <a:ext cx="1398332" cy="369332"/>
          </a:xfrm>
          <a:prstGeom prst="rect">
            <a:avLst/>
          </a:prstGeom>
        </p:spPr>
        <p:txBody>
          <a:bodyPr wrap="none">
            <a:spAutoFit/>
          </a:bodyPr>
          <a:lstStyle/>
          <a:p>
            <a:pPr lvl="0">
              <a:defRPr/>
            </a:pPr>
            <a:r>
              <a:rPr lang="en-GB" dirty="0">
                <a:solidFill>
                  <a:srgbClr val="FF3860"/>
                </a:solidFill>
                <a:latin typeface="OpenDyslexicAlta" pitchFamily="2" charset="77"/>
                <a:ea typeface="OpenDyslexic" charset="0"/>
                <a:cs typeface="OpenDyslexic" charset="0"/>
              </a:rPr>
              <a:t>adventure</a:t>
            </a:r>
          </a:p>
        </p:txBody>
      </p:sp>
    </p:spTree>
    <p:extLst>
      <p:ext uri="{BB962C8B-B14F-4D97-AF65-F5344CB8AC3E}">
        <p14:creationId xmlns:p14="http://schemas.microsoft.com/office/powerpoint/2010/main" val="2179953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231735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614709229"/>
                    </a:ext>
                  </a:extLst>
                </a:gridCol>
                <a:gridCol w="1858433">
                  <a:extLst>
                    <a:ext uri="{9D8B030D-6E8A-4147-A177-3AD203B41FA5}">
                      <a16:colId xmlns:a16="http://schemas.microsoft.com/office/drawing/2014/main" val="4139202489"/>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creature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furniture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picture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nature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adventure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capture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sculpture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fracture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mixture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1217738"/>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Words with endings that sound like /</a:t>
                      </a:r>
                      <a:r>
                        <a:rPr lang="en-GB" sz="1400" baseline="0" err="1">
                          <a:latin typeface="Muli" pitchFamily="2" charset="77"/>
                        </a:rPr>
                        <a:t>ch</a:t>
                      </a:r>
                      <a:r>
                        <a:rPr lang="en-GB" sz="1400" baseline="0">
                          <a:latin typeface="Muli" pitchFamily="2" charset="77"/>
                        </a:rPr>
                        <a:t>/ is often spelt </a:t>
                      </a:r>
                      <a:r>
                        <a:rPr lang="mr-IN" sz="1400" b="0" i="0" baseline="0">
                          <a:latin typeface="Muli" pitchFamily="2" charset="77"/>
                        </a:rPr>
                        <a:t>–</a:t>
                      </a:r>
                      <a:r>
                        <a:rPr lang="en-GB" sz="1400" baseline="0">
                          <a:latin typeface="Muli" pitchFamily="2" charset="77"/>
                        </a:rPr>
                        <a:t>’</a:t>
                      </a:r>
                      <a:r>
                        <a:rPr lang="en-GB" sz="1400" baseline="0" err="1">
                          <a:latin typeface="Muli" pitchFamily="2" charset="77"/>
                        </a:rPr>
                        <a:t>ture</a:t>
                      </a:r>
                      <a:r>
                        <a:rPr lang="en-GB" sz="1400" baseline="0">
                          <a:latin typeface="Muli" pitchFamily="2" charset="77"/>
                        </a:rPr>
                        <a:t>’ unless the root word ends in (t)</a:t>
                      </a:r>
                      <a:r>
                        <a:rPr lang="en-GB" sz="1400" baseline="0" err="1">
                          <a:latin typeface="Muli" pitchFamily="2" charset="77"/>
                        </a:rPr>
                        <a:t>ch.</a:t>
                      </a: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4922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creature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furniture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picture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nature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adventure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capture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future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sculpture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fracture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mixture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801475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Words with endings that sound like /</a:t>
                      </a:r>
                      <a:r>
                        <a:rPr lang="en-GB" sz="1400" b="0" i="0" baseline="0" err="1">
                          <a:latin typeface="Muli" pitchFamily="2" charset="77"/>
                        </a:rPr>
                        <a:t>ch</a:t>
                      </a:r>
                      <a:r>
                        <a:rPr lang="en-GB" sz="1400" b="0" i="0" baseline="0">
                          <a:latin typeface="Muli" pitchFamily="2" charset="77"/>
                        </a:rPr>
                        <a:t>/ is often spelt </a:t>
                      </a:r>
                      <a:r>
                        <a:rPr lang="mr-IN" sz="1400" b="0" i="0" baseline="0">
                          <a:latin typeface="Muli" pitchFamily="2" charset="77"/>
                        </a:rPr>
                        <a:t>–</a:t>
                      </a:r>
                      <a:r>
                        <a:rPr lang="en-GB" sz="1400" b="0" i="0" baseline="0">
                          <a:latin typeface="Muli" pitchFamily="2" charset="77"/>
                        </a:rPr>
                        <a:t>’</a:t>
                      </a:r>
                      <a:r>
                        <a:rPr lang="en-GB" sz="1400" b="0" i="0" baseline="0" err="1">
                          <a:latin typeface="Muli" pitchFamily="2" charset="77"/>
                        </a:rPr>
                        <a:t>ture</a:t>
                      </a:r>
                      <a:r>
                        <a:rPr lang="en-GB" sz="1400" b="0" i="0" baseline="0">
                          <a:latin typeface="Muli" pitchFamily="2" charset="77"/>
                        </a:rPr>
                        <a:t>’ unless the root word ends in (t)</a:t>
                      </a:r>
                      <a:r>
                        <a:rPr lang="en-GB" sz="1400" b="0" i="0" baseline="0" err="1">
                          <a:latin typeface="Muli" pitchFamily="2" charset="77"/>
                        </a:rPr>
                        <a:t>ch.</a:t>
                      </a:r>
                      <a:endParaRPr lang="en-GB" sz="1400" b="0" i="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062308" y="1439856"/>
          <a:ext cx="5150641" cy="4458670"/>
        </p:xfrm>
        <a:graphic>
          <a:graphicData uri="http://schemas.openxmlformats.org/drawingml/2006/table">
            <a:tbl>
              <a:tblPr firstRow="1" firstCol="1" bandRow="1">
                <a:tableStyleId>{5940675A-B579-460E-94D1-54222C63F5DA}</a:tableStyleId>
              </a:tblPr>
              <a:tblGrid>
                <a:gridCol w="437436">
                  <a:extLst>
                    <a:ext uri="{9D8B030D-6E8A-4147-A177-3AD203B41FA5}">
                      <a16:colId xmlns:a16="http://schemas.microsoft.com/office/drawing/2014/main" val="20000"/>
                    </a:ext>
                  </a:extLst>
                </a:gridCol>
                <a:gridCol w="437436">
                  <a:extLst>
                    <a:ext uri="{9D8B030D-6E8A-4147-A177-3AD203B41FA5}">
                      <a16:colId xmlns:a16="http://schemas.microsoft.com/office/drawing/2014/main" val="20001"/>
                    </a:ext>
                  </a:extLst>
                </a:gridCol>
                <a:gridCol w="429779">
                  <a:extLst>
                    <a:ext uri="{9D8B030D-6E8A-4147-A177-3AD203B41FA5}">
                      <a16:colId xmlns:a16="http://schemas.microsoft.com/office/drawing/2014/main" val="20002"/>
                    </a:ext>
                  </a:extLst>
                </a:gridCol>
                <a:gridCol w="432649">
                  <a:extLst>
                    <a:ext uri="{9D8B030D-6E8A-4147-A177-3AD203B41FA5}">
                      <a16:colId xmlns:a16="http://schemas.microsoft.com/office/drawing/2014/main" val="20003"/>
                    </a:ext>
                  </a:extLst>
                </a:gridCol>
                <a:gridCol w="430736">
                  <a:extLst>
                    <a:ext uri="{9D8B030D-6E8A-4147-A177-3AD203B41FA5}">
                      <a16:colId xmlns:a16="http://schemas.microsoft.com/office/drawing/2014/main" val="20004"/>
                    </a:ext>
                  </a:extLst>
                </a:gridCol>
                <a:gridCol w="437436">
                  <a:extLst>
                    <a:ext uri="{9D8B030D-6E8A-4147-A177-3AD203B41FA5}">
                      <a16:colId xmlns:a16="http://schemas.microsoft.com/office/drawing/2014/main" val="20005"/>
                    </a:ext>
                  </a:extLst>
                </a:gridCol>
                <a:gridCol w="430258">
                  <a:extLst>
                    <a:ext uri="{9D8B030D-6E8A-4147-A177-3AD203B41FA5}">
                      <a16:colId xmlns:a16="http://schemas.microsoft.com/office/drawing/2014/main" val="20006"/>
                    </a:ext>
                  </a:extLst>
                </a:gridCol>
                <a:gridCol w="437915">
                  <a:extLst>
                    <a:ext uri="{9D8B030D-6E8A-4147-A177-3AD203B41FA5}">
                      <a16:colId xmlns:a16="http://schemas.microsoft.com/office/drawing/2014/main" val="20007"/>
                    </a:ext>
                  </a:extLst>
                </a:gridCol>
                <a:gridCol w="419249">
                  <a:extLst>
                    <a:ext uri="{9D8B030D-6E8A-4147-A177-3AD203B41FA5}">
                      <a16:colId xmlns:a16="http://schemas.microsoft.com/office/drawing/2014/main" val="20008"/>
                    </a:ext>
                  </a:extLst>
                </a:gridCol>
                <a:gridCol w="419249">
                  <a:extLst>
                    <a:ext uri="{9D8B030D-6E8A-4147-A177-3AD203B41FA5}">
                      <a16:colId xmlns:a16="http://schemas.microsoft.com/office/drawing/2014/main" val="20009"/>
                    </a:ext>
                  </a:extLst>
                </a:gridCol>
                <a:gridCol w="419249">
                  <a:extLst>
                    <a:ext uri="{9D8B030D-6E8A-4147-A177-3AD203B41FA5}">
                      <a16:colId xmlns:a16="http://schemas.microsoft.com/office/drawing/2014/main" val="20010"/>
                    </a:ext>
                  </a:extLst>
                </a:gridCol>
                <a:gridCol w="419249">
                  <a:extLst>
                    <a:ext uri="{9D8B030D-6E8A-4147-A177-3AD203B41FA5}">
                      <a16:colId xmlns:a16="http://schemas.microsoft.com/office/drawing/2014/main" val="20011"/>
                    </a:ext>
                  </a:extLst>
                </a:gridCol>
              </a:tblGrid>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0"/>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extLst>
                  <a:ext uri="{0D108BD9-81ED-4DB2-BD59-A6C34878D82A}">
                    <a16:rowId xmlns:a16="http://schemas.microsoft.com/office/drawing/2014/main" val="10001"/>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i</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extLst>
                  <a:ext uri="{0D108BD9-81ED-4DB2-BD59-A6C34878D82A}">
                    <a16:rowId xmlns:a16="http://schemas.microsoft.com/office/drawing/2014/main" val="10002"/>
                  </a:ext>
                </a:extLst>
              </a:tr>
              <a:tr h="445867">
                <a:tc>
                  <a:txBody>
                    <a:bodyPr/>
                    <a:lstStyle/>
                    <a:p>
                      <a:pPr algn="ctr"/>
                      <a:r>
                        <a:rPr lang="en-GB" sz="2400" b="0" i="0">
                          <a:latin typeface="OpenDyslexicAlta" pitchFamily="2" charset="77"/>
                          <a:ea typeface="OpenDyslexic" charset="0"/>
                          <a:cs typeface="OpenDyslexic" charset="0"/>
                        </a:rPr>
                        <a:t>i</a:t>
                      </a:r>
                    </a:p>
                  </a:txBody>
                  <a:tcPr marL="68580" marR="68580" marT="0" marB="0"/>
                </a:tc>
                <a:tc>
                  <a:txBody>
                    <a:bodyPr/>
                    <a:lstStyle/>
                    <a:p>
                      <a:pPr algn="ctr"/>
                      <a:r>
                        <a:rPr lang="en-GB" sz="2400" b="0" i="0">
                          <a:latin typeface="OpenDyslexicAlta" pitchFamily="2" charset="77"/>
                          <a:ea typeface="OpenDyslexic" charset="0"/>
                          <a:cs typeface="OpenDyslexic" charset="0"/>
                        </a:rPr>
                        <a:t>x</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i</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3"/>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algn="ctr"/>
                      <a:r>
                        <a:rPr lang="en-GB" sz="2400" b="0" i="0">
                          <a:latin typeface="OpenDyslexicAlta" pitchFamily="2" charset="77"/>
                          <a:ea typeface="OpenDyslexic" charset="0"/>
                          <a:cs typeface="OpenDyslexic" charset="0"/>
                        </a:rPr>
                        <a:t>f</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a</a:t>
                      </a:r>
                    </a:p>
                  </a:txBody>
                  <a:tcPr marL="68580" marR="68580" marT="0" marB="0"/>
                </a:tc>
                <a:tc>
                  <a:txBody>
                    <a:bodyPr/>
                    <a:lstStyle/>
                    <a:p>
                      <a:pPr algn="ctr"/>
                      <a:r>
                        <a:rPr lang="en-GB" sz="2400" b="0" i="0">
                          <a:latin typeface="OpenDyslexicAlta" pitchFamily="2" charset="77"/>
                          <a:ea typeface="OpenDyslexic" charset="0"/>
                          <a:cs typeface="OpenDyslexic" charset="0"/>
                        </a:rPr>
                        <a:t>c</a:t>
                      </a:r>
                    </a:p>
                  </a:txBody>
                  <a:tcPr marL="68580" marR="68580" marT="0" marB="0"/>
                </a:tc>
                <a:tc>
                  <a:txBody>
                    <a:bodyPr/>
                    <a:lstStyle/>
                    <a:p>
                      <a:pPr algn="ctr"/>
                      <a:r>
                        <a:rPr lang="en-GB" sz="2400" b="0" i="0">
                          <a:latin typeface="OpenDyslexicAlta" pitchFamily="2" charset="77"/>
                          <a:ea typeface="OpenDyslexic" charset="0"/>
                          <a:cs typeface="OpenDyslexic" charset="0"/>
                        </a:rPr>
                        <a:t>t</a:t>
                      </a:r>
                    </a:p>
                  </a:txBody>
                  <a:tcPr marL="68580" marR="68580" marT="0" marB="0"/>
                </a:tc>
                <a:tc>
                  <a:txBody>
                    <a:bodyPr/>
                    <a:lstStyle/>
                    <a:p>
                      <a:pPr algn="ctr"/>
                      <a:r>
                        <a:rPr lang="en-GB" sz="2400" b="0" i="0">
                          <a:latin typeface="OpenDyslexicAlta" pitchFamily="2" charset="77"/>
                          <a:ea typeface="OpenDyslexic" charset="0"/>
                          <a:cs typeface="OpenDyslexic" charset="0"/>
                        </a:rPr>
                        <a:t>u</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4"/>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algn="ctr"/>
                      <a:r>
                        <a:rPr lang="en-GB" sz="2400" b="0" i="0">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5"/>
                  </a:ext>
                </a:extLst>
              </a:tr>
              <a:tr h="445867">
                <a:tc>
                  <a:txBody>
                    <a:bodyPr/>
                    <a:lstStyle/>
                    <a:p>
                      <a:pPr algn="ctr"/>
                      <a:r>
                        <a:rPr lang="en-GB" sz="2400" b="0" i="0">
                          <a:latin typeface="OpenDyslexicAlta" pitchFamily="2" charset="77"/>
                          <a:ea typeface="OpenDyslexic" charset="0"/>
                          <a:cs typeface="OpenDyslexic" charset="0"/>
                        </a:rPr>
                        <a:t>u</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e</a:t>
                      </a:r>
                    </a:p>
                  </a:txBody>
                  <a:tcPr marL="68580" marR="68580" marT="0" marB="0"/>
                </a:tc>
                <a:tc>
                  <a:txBody>
                    <a:bodyPr/>
                    <a:lstStyle/>
                    <a:p>
                      <a:pPr algn="ctr"/>
                      <a:r>
                        <a:rPr lang="en-GB" sz="2400" b="0" i="0">
                          <a:latin typeface="OpenDyslexicAlta" pitchFamily="2" charset="77"/>
                          <a:ea typeface="OpenDyslexic" charset="0"/>
                          <a:cs typeface="OpenDyslexic" charset="0"/>
                        </a:rPr>
                        <a:t>n</a:t>
                      </a:r>
                    </a:p>
                  </a:txBody>
                  <a:tcPr marL="68580" marR="68580" marT="0" marB="0"/>
                </a:tc>
                <a:tc>
                  <a:txBody>
                    <a:bodyPr/>
                    <a:lstStyle/>
                    <a:p>
                      <a:pPr algn="ctr"/>
                      <a:r>
                        <a:rPr lang="en-GB" sz="2400" b="0" i="0">
                          <a:latin typeface="OpenDyslexicAlta" pitchFamily="2" charset="77"/>
                          <a:ea typeface="OpenDyslexic" charset="0"/>
                          <a:cs typeface="OpenDyslexic" charset="0"/>
                        </a:rPr>
                        <a:t>i</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u</a:t>
                      </a:r>
                    </a:p>
                  </a:txBody>
                  <a:tcPr marL="68580" marR="68580" marT="0" marB="0"/>
                </a:tc>
                <a:tc>
                  <a:txBody>
                    <a:bodyPr/>
                    <a:lstStyle/>
                    <a:p>
                      <a:pPr algn="ctr"/>
                      <a:r>
                        <a:rPr lang="en-GB" sz="2400" b="0" i="0">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extLst>
                  <a:ext uri="{0D108BD9-81ED-4DB2-BD59-A6C34878D82A}">
                    <a16:rowId xmlns:a16="http://schemas.microsoft.com/office/drawing/2014/main" val="10006"/>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i</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7"/>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8"/>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275292" y="6067536"/>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11055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/ow/ sound spelled ‘</a:t>
            </a:r>
            <a:r>
              <a:rPr lang="en-GB" err="1"/>
              <a:t>ou</a:t>
            </a:r>
            <a:r>
              <a:rPr lang="en-GB"/>
              <a:t>’.  Found often in the middle of words, sometimes at the beginning and very rarely at the end of words. </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a:t>
            </a:r>
          </a:p>
        </p:txBody>
      </p:sp>
    </p:spTree>
    <p:extLst>
      <p:ext uri="{BB962C8B-B14F-4D97-AF65-F5344CB8AC3E}">
        <p14:creationId xmlns:p14="http://schemas.microsoft.com/office/powerpoint/2010/main" val="3192994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creature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furniture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picture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nature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adventure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capture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future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sculpture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fracture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mixture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63241813"/>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with endings that sound like /</a:t>
                      </a:r>
                      <a:r>
                        <a:rPr lang="en-GB" sz="1400" b="0" i="0" baseline="0" dirty="0" err="1">
                          <a:latin typeface="Muli" pitchFamily="2" charset="77"/>
                        </a:rPr>
                        <a:t>ch</a:t>
                      </a:r>
                      <a:r>
                        <a:rPr lang="en-GB" sz="1400" b="0" i="0" baseline="0" dirty="0">
                          <a:latin typeface="Muli" pitchFamily="2" charset="77"/>
                        </a:rPr>
                        <a:t>/ is often spelt </a:t>
                      </a:r>
                      <a:r>
                        <a:rPr lang="mr-IN" sz="1400" b="0" i="0" baseline="0" dirty="0">
                          <a:latin typeface="Muli" pitchFamily="2" charset="77"/>
                        </a:rPr>
                        <a:t>–</a:t>
                      </a:r>
                      <a:r>
                        <a:rPr lang="en-GB" sz="1400" b="0" i="0" baseline="0" dirty="0">
                          <a:latin typeface="Muli" pitchFamily="2" charset="77"/>
                        </a:rPr>
                        <a:t>’</a:t>
                      </a:r>
                      <a:r>
                        <a:rPr lang="en-GB" sz="1400" b="0" i="0" baseline="0" dirty="0" err="1">
                          <a:latin typeface="Muli" pitchFamily="2" charset="77"/>
                        </a:rPr>
                        <a:t>ture</a:t>
                      </a:r>
                      <a:r>
                        <a:rPr lang="en-GB" sz="1400" b="0" i="0" baseline="0" dirty="0">
                          <a:latin typeface="Muli" pitchFamily="2" charset="77"/>
                        </a:rPr>
                        <a:t>’ unless the root word ends in (t)</a:t>
                      </a:r>
                      <a:r>
                        <a:rPr lang="en-GB" sz="1400" b="0" i="0" baseline="0" dirty="0" err="1">
                          <a:latin typeface="Muli" pitchFamily="2" charset="77"/>
                        </a:rPr>
                        <a:t>ch.</a:t>
                      </a: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71527017"/>
              </p:ext>
            </p:extLst>
          </p:nvPr>
        </p:nvGraphicFramePr>
        <p:xfrm>
          <a:off x="5059680" y="1439856"/>
          <a:ext cx="5153269" cy="4458670"/>
        </p:xfrm>
        <a:graphic>
          <a:graphicData uri="http://schemas.openxmlformats.org/drawingml/2006/table">
            <a:tbl>
              <a:tblPr firstRow="1" firstCol="1" bandRow="1">
                <a:tableStyleId>{5940675A-B579-460E-94D1-54222C63F5DA}</a:tableStyleId>
              </a:tblPr>
              <a:tblGrid>
                <a:gridCol w="487680">
                  <a:extLst>
                    <a:ext uri="{9D8B030D-6E8A-4147-A177-3AD203B41FA5}">
                      <a16:colId xmlns:a16="http://schemas.microsoft.com/office/drawing/2014/main" val="20000"/>
                    </a:ext>
                  </a:extLst>
                </a:gridCol>
                <a:gridCol w="389820">
                  <a:extLst>
                    <a:ext uri="{9D8B030D-6E8A-4147-A177-3AD203B41FA5}">
                      <a16:colId xmlns:a16="http://schemas.microsoft.com/office/drawing/2014/main" val="20001"/>
                    </a:ext>
                  </a:extLst>
                </a:gridCol>
                <a:gridCol w="429779">
                  <a:extLst>
                    <a:ext uri="{9D8B030D-6E8A-4147-A177-3AD203B41FA5}">
                      <a16:colId xmlns:a16="http://schemas.microsoft.com/office/drawing/2014/main" val="20002"/>
                    </a:ext>
                  </a:extLst>
                </a:gridCol>
                <a:gridCol w="432649">
                  <a:extLst>
                    <a:ext uri="{9D8B030D-6E8A-4147-A177-3AD203B41FA5}">
                      <a16:colId xmlns:a16="http://schemas.microsoft.com/office/drawing/2014/main" val="20003"/>
                    </a:ext>
                  </a:extLst>
                </a:gridCol>
                <a:gridCol w="430736">
                  <a:extLst>
                    <a:ext uri="{9D8B030D-6E8A-4147-A177-3AD203B41FA5}">
                      <a16:colId xmlns:a16="http://schemas.microsoft.com/office/drawing/2014/main" val="20004"/>
                    </a:ext>
                  </a:extLst>
                </a:gridCol>
                <a:gridCol w="437436">
                  <a:extLst>
                    <a:ext uri="{9D8B030D-6E8A-4147-A177-3AD203B41FA5}">
                      <a16:colId xmlns:a16="http://schemas.microsoft.com/office/drawing/2014/main" val="20005"/>
                    </a:ext>
                  </a:extLst>
                </a:gridCol>
                <a:gridCol w="430258">
                  <a:extLst>
                    <a:ext uri="{9D8B030D-6E8A-4147-A177-3AD203B41FA5}">
                      <a16:colId xmlns:a16="http://schemas.microsoft.com/office/drawing/2014/main" val="20006"/>
                    </a:ext>
                  </a:extLst>
                </a:gridCol>
                <a:gridCol w="437915">
                  <a:extLst>
                    <a:ext uri="{9D8B030D-6E8A-4147-A177-3AD203B41FA5}">
                      <a16:colId xmlns:a16="http://schemas.microsoft.com/office/drawing/2014/main" val="20007"/>
                    </a:ext>
                  </a:extLst>
                </a:gridCol>
                <a:gridCol w="419249">
                  <a:extLst>
                    <a:ext uri="{9D8B030D-6E8A-4147-A177-3AD203B41FA5}">
                      <a16:colId xmlns:a16="http://schemas.microsoft.com/office/drawing/2014/main" val="20008"/>
                    </a:ext>
                  </a:extLst>
                </a:gridCol>
                <a:gridCol w="419249">
                  <a:extLst>
                    <a:ext uri="{9D8B030D-6E8A-4147-A177-3AD203B41FA5}">
                      <a16:colId xmlns:a16="http://schemas.microsoft.com/office/drawing/2014/main" val="20009"/>
                    </a:ext>
                  </a:extLst>
                </a:gridCol>
                <a:gridCol w="419249">
                  <a:extLst>
                    <a:ext uri="{9D8B030D-6E8A-4147-A177-3AD203B41FA5}">
                      <a16:colId xmlns:a16="http://schemas.microsoft.com/office/drawing/2014/main" val="20010"/>
                    </a:ext>
                  </a:extLst>
                </a:gridCol>
                <a:gridCol w="419249">
                  <a:extLst>
                    <a:ext uri="{9D8B030D-6E8A-4147-A177-3AD203B41FA5}">
                      <a16:colId xmlns:a16="http://schemas.microsoft.com/office/drawing/2014/main" val="20011"/>
                    </a:ext>
                  </a:extLst>
                </a:gridCol>
              </a:tblGrid>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0"/>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extLst>
                  <a:ext uri="{0D108BD9-81ED-4DB2-BD59-A6C34878D82A}">
                    <a16:rowId xmlns:a16="http://schemas.microsoft.com/office/drawing/2014/main" val="10001"/>
                  </a:ext>
                </a:extLst>
              </a:tr>
              <a:tr h="445867">
                <a:tc>
                  <a:txBody>
                    <a:bodyPr/>
                    <a:lstStyle/>
                    <a:p>
                      <a:pPr marL="0" marR="0" algn="ctr">
                        <a:lnSpc>
                          <a:spcPct val="120000"/>
                        </a:lnSpc>
                        <a:spcBef>
                          <a:spcPts val="0"/>
                        </a:spcBef>
                        <a:spcAft>
                          <a:spcPts val="1000"/>
                        </a:spcAft>
                      </a:pPr>
                      <a:r>
                        <a:rPr lang="en-GB" sz="2400" b="0" i="0">
                          <a:solidFill>
                            <a:schemeClr val="tx1"/>
                          </a:solidFill>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i</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extLst>
                  <a:ext uri="{0D108BD9-81ED-4DB2-BD59-A6C34878D82A}">
                    <a16:rowId xmlns:a16="http://schemas.microsoft.com/office/drawing/2014/main" val="10002"/>
                  </a:ext>
                </a:extLst>
              </a:tr>
              <a:tr h="445867">
                <a:tc>
                  <a:txBody>
                    <a:bodyPr/>
                    <a:lstStyle/>
                    <a:p>
                      <a:pPr algn="ctr"/>
                      <a:r>
                        <a:rPr lang="en-GB" sz="2400" b="0" i="0">
                          <a:solidFill>
                            <a:schemeClr val="tx1"/>
                          </a:solidFill>
                          <a:latin typeface="OpenDyslexicAlta" pitchFamily="2" charset="77"/>
                          <a:ea typeface="OpenDyslexic" charset="0"/>
                          <a:cs typeface="OpenDyslexic" charset="0"/>
                        </a:rPr>
                        <a:t>i</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x</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i</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3"/>
                  </a:ext>
                </a:extLst>
              </a:tr>
              <a:tr h="445867">
                <a:tc>
                  <a:txBody>
                    <a:bodyPr/>
                    <a:lstStyle/>
                    <a:p>
                      <a:pPr marL="0" marR="0" algn="ctr">
                        <a:lnSpc>
                          <a:spcPct val="120000"/>
                        </a:lnSpc>
                        <a:spcBef>
                          <a:spcPts val="0"/>
                        </a:spcBef>
                        <a:spcAft>
                          <a:spcPts val="1000"/>
                        </a:spcAft>
                      </a:pPr>
                      <a:r>
                        <a:rPr lang="en-GB" sz="2400" b="0" i="0">
                          <a:solidFill>
                            <a:schemeClr val="tx1"/>
                          </a:solidFill>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algn="ctr"/>
                      <a:r>
                        <a:rPr lang="en-GB" sz="2400" b="0" i="0">
                          <a:latin typeface="OpenDyslexicAlta" pitchFamily="2" charset="77"/>
                          <a:ea typeface="OpenDyslexic" charset="0"/>
                          <a:cs typeface="OpenDyslexic" charset="0"/>
                        </a:rPr>
                        <a:t>f</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4"/>
                  </a:ext>
                </a:extLst>
              </a:tr>
              <a:tr h="445867">
                <a:tc>
                  <a:txBody>
                    <a:bodyPr/>
                    <a:lstStyle/>
                    <a:p>
                      <a:pPr marL="0" marR="0" algn="ctr">
                        <a:lnSpc>
                          <a:spcPct val="120000"/>
                        </a:lnSpc>
                        <a:spcBef>
                          <a:spcPts val="0"/>
                        </a:spcBef>
                        <a:spcAft>
                          <a:spcPts val="1000"/>
                        </a:spcAft>
                      </a:pPr>
                      <a:r>
                        <a:rPr lang="en-GB" sz="2400" b="0" i="0">
                          <a:solidFill>
                            <a:schemeClr val="tx1"/>
                          </a:solidFill>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5"/>
                  </a:ext>
                </a:extLst>
              </a:tr>
              <a:tr h="445867">
                <a:tc>
                  <a:txBody>
                    <a:bodyPr/>
                    <a:lstStyle/>
                    <a:p>
                      <a:pPr algn="ctr"/>
                      <a:r>
                        <a:rPr lang="en-GB" sz="2400" b="0" i="0">
                          <a:solidFill>
                            <a:schemeClr val="tx1"/>
                          </a:solidFill>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e</a:t>
                      </a:r>
                    </a:p>
                  </a:txBody>
                  <a:tcPr marL="68580" marR="68580" marT="0" marB="0"/>
                </a:tc>
                <a:tc>
                  <a:txBody>
                    <a:bodyPr/>
                    <a:lstStyle/>
                    <a:p>
                      <a:pPr algn="ctr"/>
                      <a:r>
                        <a:rPr lang="en-GB" sz="2400" b="0" i="0">
                          <a:latin typeface="OpenDyslexicAlta" pitchFamily="2" charset="77"/>
                          <a:ea typeface="OpenDyslexic" charset="0"/>
                          <a:cs typeface="OpenDyslexic" charset="0"/>
                        </a:rPr>
                        <a:t>n</a:t>
                      </a:r>
                    </a:p>
                  </a:txBody>
                  <a:tcPr marL="68580" marR="68580" marT="0" marB="0"/>
                </a:tc>
                <a:tc>
                  <a:txBody>
                    <a:bodyPr/>
                    <a:lstStyle/>
                    <a:p>
                      <a:pPr algn="ctr"/>
                      <a:r>
                        <a:rPr lang="en-GB" sz="2400" b="0" i="0">
                          <a:latin typeface="OpenDyslexicAlta" pitchFamily="2" charset="77"/>
                          <a:ea typeface="OpenDyslexic" charset="0"/>
                          <a:cs typeface="OpenDyslexic" charset="0"/>
                        </a:rPr>
                        <a:t>i</a:t>
                      </a:r>
                    </a:p>
                  </a:txBody>
                  <a:tcPr marL="68580" marR="68580" marT="0" marB="0"/>
                </a:tc>
                <a:tc>
                  <a:txBody>
                    <a:bodyPr/>
                    <a:lstStyle/>
                    <a:p>
                      <a:pPr algn="ctr"/>
                      <a:r>
                        <a:rPr lang="en-GB" sz="2400" b="0" i="0">
                          <a:latin typeface="OpenDyslexicAlta" pitchFamily="2" charset="77"/>
                          <a:ea typeface="OpenDyslexic" charset="0"/>
                          <a:cs typeface="OpenDyslexic" charset="0"/>
                        </a:rPr>
                        <a:t>r</a:t>
                      </a:r>
                    </a:p>
                  </a:txBody>
                  <a:tcPr marL="68580" marR="68580" marT="0" marB="0"/>
                </a:tc>
                <a:tc>
                  <a:txBody>
                    <a:bodyPr/>
                    <a:lstStyle/>
                    <a:p>
                      <a:pPr algn="ctr"/>
                      <a:r>
                        <a:rPr lang="en-GB" sz="2400" b="0" i="0">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extLst>
                  <a:ext uri="{0D108BD9-81ED-4DB2-BD59-A6C34878D82A}">
                    <a16:rowId xmlns:a16="http://schemas.microsoft.com/office/drawing/2014/main" val="10006"/>
                  </a:ext>
                </a:extLst>
              </a:tr>
              <a:tr h="445867">
                <a:tc>
                  <a:txBody>
                    <a:bodyPr/>
                    <a:lstStyle/>
                    <a:p>
                      <a:pPr marL="0" marR="0" algn="ctr">
                        <a:lnSpc>
                          <a:spcPct val="120000"/>
                        </a:lnSpc>
                        <a:spcBef>
                          <a:spcPts val="0"/>
                        </a:spcBef>
                        <a:spcAft>
                          <a:spcPts val="1000"/>
                        </a:spcAft>
                      </a:pPr>
                      <a:r>
                        <a:rPr lang="en-GB" sz="2400" b="0" i="0">
                          <a:solidFill>
                            <a:schemeClr val="tx1"/>
                          </a:solidFill>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i</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7"/>
                  </a:ext>
                </a:extLst>
              </a:tr>
              <a:tr h="445867">
                <a:tc>
                  <a:txBody>
                    <a:bodyPr/>
                    <a:lstStyle/>
                    <a:p>
                      <a:pPr marL="0" marR="0" algn="ctr">
                        <a:lnSpc>
                          <a:spcPct val="120000"/>
                        </a:lnSpc>
                        <a:spcBef>
                          <a:spcPts val="0"/>
                        </a:spcBef>
                        <a:spcAft>
                          <a:spcPts val="1000"/>
                        </a:spcAft>
                      </a:pPr>
                      <a:r>
                        <a:rPr lang="en-GB" sz="2400" b="0" i="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8"/>
                  </a:ext>
                </a:extLst>
              </a:tr>
              <a:tr h="445867">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275292" y="6067536"/>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3516747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a:solidFill>
                  <a:srgbClr val="FF3860"/>
                </a:solidFill>
              </a:rPr>
              <a:t>Challenge words</a:t>
            </a:r>
          </a:p>
          <a:p>
            <a:pPr>
              <a:lnSpc>
                <a:spcPct val="150000"/>
              </a:lnSpc>
            </a:pPr>
            <a:endParaRPr lang="en-GB">
              <a:solidFill>
                <a:srgbClr val="FF3860"/>
              </a:solidFill>
            </a:endParaRP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6</a:t>
            </a:r>
          </a:p>
        </p:txBody>
      </p:sp>
    </p:spTree>
    <p:extLst>
      <p:ext uri="{BB962C8B-B14F-4D97-AF65-F5344CB8AC3E}">
        <p14:creationId xmlns:p14="http://schemas.microsoft.com/office/powerpoint/2010/main" val="192863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a:solidFill>
                  <a:srgbClr val="FF3860"/>
                </a:solidFill>
              </a:rPr>
              <a:t>Challenge words</a:t>
            </a:r>
          </a:p>
          <a:p>
            <a:endParaRPr lang="en-GB">
              <a:solidFill>
                <a:srgbClr val="FF3860"/>
              </a:solidFill>
            </a:endParaRPr>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436494761"/>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actual</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answer</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bicycle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circle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earth</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fruit</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island</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often </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popular</a:t>
                      </a:r>
                    </a:p>
                  </a:txBody>
                  <a:tcPr/>
                </a:tc>
                <a:extLst>
                  <a:ext uri="{0D108BD9-81ED-4DB2-BD59-A6C34878D82A}">
                    <a16:rowId xmlns:a16="http://schemas.microsoft.com/office/drawing/2014/main" val="615534220"/>
                  </a:ext>
                </a:extLst>
              </a:tr>
            </a:tbl>
          </a:graphicData>
        </a:graphic>
      </p:graphicFrame>
      <p:sp>
        <p:nvSpPr>
          <p:cNvPr id="7" name="Rectangle 6">
            <a:extLst>
              <a:ext uri="{FF2B5EF4-FFF2-40B4-BE49-F238E27FC236}">
                <a16:creationId xmlns:a16="http://schemas.microsoft.com/office/drawing/2014/main" id="{5FFF8250-07E5-7542-B280-31FD9AD3F496}"/>
              </a:ext>
            </a:extLst>
          </p:cNvPr>
          <p:cNvSpPr/>
          <p:nvPr/>
        </p:nvSpPr>
        <p:spPr>
          <a:xfrm>
            <a:off x="3467099" y="1554366"/>
            <a:ext cx="7900555" cy="923330"/>
          </a:xfrm>
          <a:prstGeom prst="rect">
            <a:avLst/>
          </a:prstGeom>
        </p:spPr>
        <p:txBody>
          <a:bodyPr wrap="square">
            <a:spAutoFit/>
          </a:bodyPr>
          <a:lstStyle/>
          <a:p>
            <a:pPr algn="ctr"/>
            <a:r>
              <a:rPr lang="en-GB" u="sng" dirty="0">
                <a:latin typeface="OpenDyslexicAlta" pitchFamily="2" charset="77"/>
                <a:ea typeface="OpenDyslexic" charset="0"/>
                <a:cs typeface="OpenDyslexic" charset="0"/>
              </a:rPr>
              <a:t>Challenge Week </a:t>
            </a:r>
          </a:p>
          <a:p>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3782039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803535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337853711"/>
                    </a:ext>
                  </a:extLst>
                </a:gridCol>
                <a:gridCol w="1858433">
                  <a:extLst>
                    <a:ext uri="{9D8B030D-6E8A-4147-A177-3AD203B41FA5}">
                      <a16:colId xmlns:a16="http://schemas.microsoft.com/office/drawing/2014/main" val="330374226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actual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answer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bicycle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circle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earth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enough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fruit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island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often </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popular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599964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p>
                    <a:p>
                      <a:r>
                        <a:rPr lang="en-GB" sz="1400" baseline="0"/>
                        <a:t>Name:</a:t>
                      </a:r>
                      <a:endParaRPr lang="en-GB" sz="140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2579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actual</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answer</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bicycle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earth</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fruit</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island</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often </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popular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431232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p>
                    <a:p>
                      <a:r>
                        <a:rPr lang="en-GB" sz="1400" baseline="0"/>
                        <a:t>Name:</a:t>
                      </a:r>
                      <a:endParaRPr lang="en-GB" sz="140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12458" y="2449726"/>
          <a:ext cx="8434614" cy="4179670"/>
        </p:xfrm>
        <a:graphic>
          <a:graphicData uri="http://schemas.openxmlformats.org/drawingml/2006/table">
            <a:tbl>
              <a:tblPr firstRow="1" bandRow="1">
                <a:tableStyleId>{5940675A-B579-460E-94D1-54222C63F5DA}</a:tableStyleId>
              </a:tblPr>
              <a:tblGrid>
                <a:gridCol w="2811538">
                  <a:extLst>
                    <a:ext uri="{9D8B030D-6E8A-4147-A177-3AD203B41FA5}">
                      <a16:colId xmlns:a16="http://schemas.microsoft.com/office/drawing/2014/main" val="20000"/>
                    </a:ext>
                  </a:extLst>
                </a:gridCol>
                <a:gridCol w="2811538">
                  <a:extLst>
                    <a:ext uri="{9D8B030D-6E8A-4147-A177-3AD203B41FA5}">
                      <a16:colId xmlns:a16="http://schemas.microsoft.com/office/drawing/2014/main" val="20001"/>
                    </a:ext>
                  </a:extLst>
                </a:gridCol>
                <a:gridCol w="2811538">
                  <a:extLst>
                    <a:ext uri="{9D8B030D-6E8A-4147-A177-3AD203B41FA5}">
                      <a16:colId xmlns:a16="http://schemas.microsoft.com/office/drawing/2014/main" val="20002"/>
                    </a:ext>
                  </a:extLst>
                </a:gridCol>
              </a:tblGrid>
              <a:tr h="417967">
                <a:tc>
                  <a:txBody>
                    <a:bodyPr/>
                    <a:lstStyle/>
                    <a:p>
                      <a:pPr algn="ctr"/>
                      <a:r>
                        <a:rPr lang="en-GB" sz="2000" b="0" i="0">
                          <a:latin typeface="OpenDyslexicAlta" pitchFamily="2" charset="77"/>
                          <a:ea typeface="OpenDyslexic" charset="0"/>
                          <a:cs typeface="OpenDyslexic" charset="0"/>
                        </a:rPr>
                        <a:t>actual</a:t>
                      </a:r>
                    </a:p>
                  </a:txBody>
                  <a:tcPr/>
                </a:tc>
                <a:tc>
                  <a:txBody>
                    <a:bodyPr/>
                    <a:lstStyle/>
                    <a:p>
                      <a:pPr algn="ctr"/>
                      <a:r>
                        <a:rPr lang="en-GB" sz="2000" b="0" i="0" err="1">
                          <a:latin typeface="OpenDyslexicAlta" pitchFamily="2" charset="77"/>
                          <a:ea typeface="OpenDyslexic" charset="0"/>
                          <a:cs typeface="OpenDyslexic" charset="0"/>
                        </a:rPr>
                        <a:t>achual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atual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17967">
                <a:tc>
                  <a:txBody>
                    <a:bodyPr/>
                    <a:lstStyle/>
                    <a:p>
                      <a:pPr algn="ctr"/>
                      <a:r>
                        <a:rPr lang="en-GB" sz="2000" b="0" i="0" err="1">
                          <a:latin typeface="OpenDyslexicAlta" pitchFamily="2" charset="77"/>
                          <a:ea typeface="OpenDyslexic" charset="0"/>
                          <a:cs typeface="OpenDyslexic" charset="0"/>
                        </a:rPr>
                        <a:t>anser</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answer</a:t>
                      </a:r>
                    </a:p>
                  </a:txBody>
                  <a:tcPr/>
                </a:tc>
                <a:tc>
                  <a:txBody>
                    <a:bodyPr/>
                    <a:lstStyle/>
                    <a:p>
                      <a:pPr algn="ctr"/>
                      <a:r>
                        <a:rPr lang="en-GB" sz="2000" b="0" i="0" err="1">
                          <a:latin typeface="OpenDyslexicAlta" pitchFamily="2" charset="77"/>
                          <a:ea typeface="OpenDyslexic" charset="0"/>
                          <a:cs typeface="OpenDyslexic" charset="0"/>
                        </a:rPr>
                        <a:t>ansser</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17967">
                <a:tc>
                  <a:txBody>
                    <a:bodyPr/>
                    <a:lstStyle/>
                    <a:p>
                      <a:pPr algn="ctr"/>
                      <a:r>
                        <a:rPr lang="en-GB" sz="2000" b="0" i="0" err="1">
                          <a:latin typeface="OpenDyslexicAlta" pitchFamily="2" charset="77"/>
                          <a:ea typeface="OpenDyslexic" charset="0"/>
                          <a:cs typeface="OpenDyslexic" charset="0"/>
                        </a:rPr>
                        <a:t>bisicul</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bicycle</a:t>
                      </a:r>
                    </a:p>
                  </a:txBody>
                  <a:tcPr/>
                </a:tc>
                <a:tc>
                  <a:txBody>
                    <a:bodyPr/>
                    <a:lstStyle/>
                    <a:p>
                      <a:pPr algn="ctr"/>
                      <a:r>
                        <a:rPr lang="en-GB" sz="2000" b="0" i="0" err="1">
                          <a:latin typeface="OpenDyslexicAlta" pitchFamily="2" charset="77"/>
                          <a:ea typeface="OpenDyslexic" charset="0"/>
                          <a:cs typeface="OpenDyslexic" charset="0"/>
                        </a:rPr>
                        <a:t>bycicle</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17967">
                <a:tc>
                  <a:txBody>
                    <a:bodyPr/>
                    <a:lstStyle/>
                    <a:p>
                      <a:pPr algn="ctr"/>
                      <a:r>
                        <a:rPr lang="en-GB" sz="2000" b="0" i="0">
                          <a:latin typeface="OpenDyslexicAlta" pitchFamily="2" charset="77"/>
                          <a:ea typeface="OpenDyslexic" charset="0"/>
                          <a:cs typeface="OpenDyslexic" charset="0"/>
                        </a:rPr>
                        <a:t>circle</a:t>
                      </a:r>
                    </a:p>
                  </a:txBody>
                  <a:tcPr/>
                </a:tc>
                <a:tc>
                  <a:txBody>
                    <a:bodyPr/>
                    <a:lstStyle/>
                    <a:p>
                      <a:pPr algn="ctr"/>
                      <a:r>
                        <a:rPr lang="en-GB" sz="2000" b="0" i="0" err="1">
                          <a:latin typeface="OpenDyslexicAlta" pitchFamily="2" charset="77"/>
                          <a:ea typeface="OpenDyslexic" charset="0"/>
                          <a:cs typeface="OpenDyslexic" charset="0"/>
                        </a:rPr>
                        <a:t>sircul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circul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17967">
                <a:tc>
                  <a:txBody>
                    <a:bodyPr/>
                    <a:lstStyle/>
                    <a:p>
                      <a:pPr algn="ctr"/>
                      <a:r>
                        <a:rPr lang="en-GB" sz="2000" b="0" i="0" err="1">
                          <a:latin typeface="OpenDyslexicAlta" pitchFamily="2" charset="77"/>
                          <a:ea typeface="OpenDyslexic" charset="0"/>
                          <a:cs typeface="OpenDyslexic" charset="0"/>
                        </a:rPr>
                        <a:t>erth</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urth</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earth</a:t>
                      </a:r>
                    </a:p>
                  </a:txBody>
                  <a:tcPr/>
                </a:tc>
                <a:extLst>
                  <a:ext uri="{0D108BD9-81ED-4DB2-BD59-A6C34878D82A}">
                    <a16:rowId xmlns:a16="http://schemas.microsoft.com/office/drawing/2014/main" val="10004"/>
                  </a:ext>
                </a:extLst>
              </a:tr>
              <a:tr h="417967">
                <a:tc>
                  <a:txBody>
                    <a:bodyPr/>
                    <a:lstStyle/>
                    <a:p>
                      <a:pPr algn="ctr"/>
                      <a:r>
                        <a:rPr lang="en-GB" sz="2000" b="0" i="0">
                          <a:latin typeface="OpenDyslexicAlta" pitchFamily="2" charset="77"/>
                          <a:ea typeface="OpenDyslexic" charset="0"/>
                          <a:cs typeface="OpenDyslexic" charset="0"/>
                        </a:rPr>
                        <a:t>enough</a:t>
                      </a:r>
                    </a:p>
                  </a:txBody>
                  <a:tcPr/>
                </a:tc>
                <a:tc>
                  <a:txBody>
                    <a:bodyPr/>
                    <a:lstStyle/>
                    <a:p>
                      <a:pPr algn="ctr"/>
                      <a:r>
                        <a:rPr lang="en-GB" sz="2000" b="0" i="0" err="1">
                          <a:latin typeface="OpenDyslexicAlta" pitchFamily="2" charset="77"/>
                          <a:ea typeface="OpenDyslexic" charset="0"/>
                          <a:cs typeface="OpenDyslexic" charset="0"/>
                        </a:rPr>
                        <a:t>enugh</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enouff</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17967">
                <a:tc>
                  <a:txBody>
                    <a:bodyPr/>
                    <a:lstStyle/>
                    <a:p>
                      <a:pPr algn="ctr"/>
                      <a:r>
                        <a:rPr lang="en-GB" sz="2000" b="0" i="0" err="1">
                          <a:latin typeface="OpenDyslexicAlta" pitchFamily="2" charset="77"/>
                          <a:ea typeface="OpenDyslexic" charset="0"/>
                          <a:cs typeface="OpenDyslexic" charset="0"/>
                        </a:rPr>
                        <a:t>froot</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fruit</a:t>
                      </a:r>
                    </a:p>
                  </a:txBody>
                  <a:tcPr/>
                </a:tc>
                <a:tc>
                  <a:txBody>
                    <a:bodyPr/>
                    <a:lstStyle/>
                    <a:p>
                      <a:pPr algn="ctr"/>
                      <a:r>
                        <a:rPr lang="en-GB" sz="2000" b="0" i="0" err="1">
                          <a:latin typeface="OpenDyslexicAlta" pitchFamily="2" charset="77"/>
                          <a:ea typeface="OpenDyslexic" charset="0"/>
                          <a:cs typeface="OpenDyslexic" charset="0"/>
                        </a:rPr>
                        <a:t>frewt</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17967">
                <a:tc>
                  <a:txBody>
                    <a:bodyPr/>
                    <a:lstStyle/>
                    <a:p>
                      <a:pPr algn="ctr"/>
                      <a:r>
                        <a:rPr lang="en-GB" sz="2000" b="0" i="0" err="1">
                          <a:latin typeface="OpenDyslexicAlta" pitchFamily="2" charset="77"/>
                          <a:ea typeface="OpenDyslexic" charset="0"/>
                          <a:cs typeface="OpenDyslexic" charset="0"/>
                        </a:rPr>
                        <a:t>iland</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island</a:t>
                      </a:r>
                    </a:p>
                  </a:txBody>
                  <a:tcPr/>
                </a:tc>
                <a:tc>
                  <a:txBody>
                    <a:bodyPr/>
                    <a:lstStyle/>
                    <a:p>
                      <a:pPr algn="ctr"/>
                      <a:r>
                        <a:rPr lang="en-GB" sz="2000" b="0" i="0" err="1">
                          <a:latin typeface="OpenDyslexicAlta" pitchFamily="2" charset="77"/>
                          <a:ea typeface="OpenDyslexic" charset="0"/>
                          <a:cs typeface="OpenDyslexic" charset="0"/>
                        </a:rPr>
                        <a:t>irland</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17967">
                <a:tc>
                  <a:txBody>
                    <a:bodyPr/>
                    <a:lstStyle/>
                    <a:p>
                      <a:pPr algn="ctr"/>
                      <a:r>
                        <a:rPr lang="en-GB" sz="2000" b="0" i="0">
                          <a:latin typeface="OpenDyslexicAlta" pitchFamily="2" charset="77"/>
                          <a:ea typeface="OpenDyslexic" charset="0"/>
                          <a:cs typeface="OpenDyslexic" charset="0"/>
                        </a:rPr>
                        <a:t>often</a:t>
                      </a:r>
                    </a:p>
                  </a:txBody>
                  <a:tcPr/>
                </a:tc>
                <a:tc>
                  <a:txBody>
                    <a:bodyPr/>
                    <a:lstStyle/>
                    <a:p>
                      <a:pPr algn="ctr"/>
                      <a:r>
                        <a:rPr lang="en-GB" sz="2000" b="0" i="0" err="1">
                          <a:latin typeface="OpenDyslexicAlta" pitchFamily="2" charset="77"/>
                          <a:ea typeface="OpenDyslexic" charset="0"/>
                          <a:cs typeface="OpenDyslexic" charset="0"/>
                        </a:rPr>
                        <a:t>oftun</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offen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17967">
                <a:tc>
                  <a:txBody>
                    <a:bodyPr/>
                    <a:lstStyle/>
                    <a:p>
                      <a:pPr algn="ctr"/>
                      <a:r>
                        <a:rPr lang="en-GB" sz="2000" b="0" i="0">
                          <a:latin typeface="OpenDyslexicAlta" pitchFamily="2" charset="77"/>
                          <a:ea typeface="OpenDyslexic" charset="0"/>
                          <a:cs typeface="OpenDyslexic" charset="0"/>
                        </a:rPr>
                        <a:t>poplar</a:t>
                      </a:r>
                    </a:p>
                  </a:txBody>
                  <a:tcPr/>
                </a:tc>
                <a:tc>
                  <a:txBody>
                    <a:bodyPr/>
                    <a:lstStyle/>
                    <a:p>
                      <a:pPr algn="ctr"/>
                      <a:r>
                        <a:rPr lang="en-GB" sz="2000" b="0" i="0" err="1">
                          <a:latin typeface="OpenDyslexicAlta" pitchFamily="2" charset="77"/>
                          <a:ea typeface="OpenDyslexic" charset="0"/>
                          <a:cs typeface="OpenDyslexic" charset="0"/>
                        </a:rPr>
                        <a:t>populer</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popular</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3512458" y="1600196"/>
            <a:ext cx="8434614" cy="646331"/>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atin typeface="OpenDyslexicAlta" pitchFamily="2" charset="77"/>
                <a:ea typeface="OpenDyslexic" charset="0"/>
                <a:cs typeface="OpenDyslexic" charset="0"/>
              </a:rPr>
              <a:t>Read through your spellings. Then cover them up. </a:t>
            </a:r>
          </a:p>
          <a:p>
            <a:pPr algn="ctr"/>
            <a:r>
              <a:rPr lang="en-GB">
                <a:latin typeface="OpenDyslexicAlta" pitchFamily="2" charset="77"/>
                <a:ea typeface="OpenDyslexic" charset="0"/>
                <a:cs typeface="OpenDyslexic" charset="0"/>
              </a:rPr>
              <a:t>Circle the correct spelling in each row of the grid below. </a:t>
            </a:r>
          </a:p>
        </p:txBody>
      </p:sp>
    </p:spTree>
    <p:extLst>
      <p:ext uri="{BB962C8B-B14F-4D97-AF65-F5344CB8AC3E}">
        <p14:creationId xmlns:p14="http://schemas.microsoft.com/office/powerpoint/2010/main" val="117889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actual</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answer</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bicycle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earth</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fruit</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island</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often </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popular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5307158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solidFill>
                            <a:srgbClr val="FF3860"/>
                          </a:solidFill>
                          <a:latin typeface="Muli" panose="020B0604020202020204" charset="0"/>
                        </a:rPr>
                        <a:t>Answers: </a:t>
                      </a:r>
                      <a:endParaRPr lang="en-GB" sz="1400" dirty="0">
                        <a:solidFill>
                          <a:srgbClr val="FF3860"/>
                        </a:solidFill>
                        <a:latin typeface="Muli" panose="020B0604020202020204" charset="0"/>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512458" y="2449726"/>
          <a:ext cx="8434614" cy="4179670"/>
        </p:xfrm>
        <a:graphic>
          <a:graphicData uri="http://schemas.openxmlformats.org/drawingml/2006/table">
            <a:tbl>
              <a:tblPr firstRow="1" bandRow="1">
                <a:tableStyleId>{5940675A-B579-460E-94D1-54222C63F5DA}</a:tableStyleId>
              </a:tblPr>
              <a:tblGrid>
                <a:gridCol w="2811538">
                  <a:extLst>
                    <a:ext uri="{9D8B030D-6E8A-4147-A177-3AD203B41FA5}">
                      <a16:colId xmlns:a16="http://schemas.microsoft.com/office/drawing/2014/main" val="20000"/>
                    </a:ext>
                  </a:extLst>
                </a:gridCol>
                <a:gridCol w="2811538">
                  <a:extLst>
                    <a:ext uri="{9D8B030D-6E8A-4147-A177-3AD203B41FA5}">
                      <a16:colId xmlns:a16="http://schemas.microsoft.com/office/drawing/2014/main" val="20001"/>
                    </a:ext>
                  </a:extLst>
                </a:gridCol>
                <a:gridCol w="2811538">
                  <a:extLst>
                    <a:ext uri="{9D8B030D-6E8A-4147-A177-3AD203B41FA5}">
                      <a16:colId xmlns:a16="http://schemas.microsoft.com/office/drawing/2014/main" val="20002"/>
                    </a:ext>
                  </a:extLst>
                </a:gridCol>
              </a:tblGrid>
              <a:tr h="417967">
                <a:tc>
                  <a:txBody>
                    <a:bodyPr/>
                    <a:lstStyle/>
                    <a:p>
                      <a:pPr algn="ctr"/>
                      <a:r>
                        <a:rPr lang="en-GB" sz="2000" b="0" i="0">
                          <a:latin typeface="OpenDyslexicAlta" pitchFamily="2" charset="77"/>
                          <a:ea typeface="OpenDyslexic" charset="0"/>
                          <a:cs typeface="OpenDyslexic" charset="0"/>
                        </a:rPr>
                        <a:t>actual</a:t>
                      </a:r>
                    </a:p>
                  </a:txBody>
                  <a:tcPr/>
                </a:tc>
                <a:tc>
                  <a:txBody>
                    <a:bodyPr/>
                    <a:lstStyle/>
                    <a:p>
                      <a:pPr algn="ctr"/>
                      <a:r>
                        <a:rPr lang="en-GB" sz="2000" b="0" i="0" err="1">
                          <a:latin typeface="OpenDyslexicAlta" pitchFamily="2" charset="77"/>
                          <a:ea typeface="OpenDyslexic" charset="0"/>
                          <a:cs typeface="OpenDyslexic" charset="0"/>
                        </a:rPr>
                        <a:t>achual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atual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17967">
                <a:tc>
                  <a:txBody>
                    <a:bodyPr/>
                    <a:lstStyle/>
                    <a:p>
                      <a:pPr algn="ctr"/>
                      <a:r>
                        <a:rPr lang="en-GB" sz="2000" b="0" i="0" err="1">
                          <a:latin typeface="OpenDyslexicAlta" pitchFamily="2" charset="77"/>
                          <a:ea typeface="OpenDyslexic" charset="0"/>
                          <a:cs typeface="OpenDyslexic" charset="0"/>
                        </a:rPr>
                        <a:t>anser</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answer</a:t>
                      </a:r>
                    </a:p>
                  </a:txBody>
                  <a:tcPr/>
                </a:tc>
                <a:tc>
                  <a:txBody>
                    <a:bodyPr/>
                    <a:lstStyle/>
                    <a:p>
                      <a:pPr algn="ctr"/>
                      <a:r>
                        <a:rPr lang="en-GB" sz="2000" b="0" i="0" err="1">
                          <a:latin typeface="OpenDyslexicAlta" pitchFamily="2" charset="77"/>
                          <a:ea typeface="OpenDyslexic" charset="0"/>
                          <a:cs typeface="OpenDyslexic" charset="0"/>
                        </a:rPr>
                        <a:t>ansser</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17967">
                <a:tc>
                  <a:txBody>
                    <a:bodyPr/>
                    <a:lstStyle/>
                    <a:p>
                      <a:pPr algn="ctr"/>
                      <a:r>
                        <a:rPr lang="en-GB" sz="2000" b="0" i="0" err="1">
                          <a:latin typeface="OpenDyslexicAlta" pitchFamily="2" charset="77"/>
                          <a:ea typeface="OpenDyslexic" charset="0"/>
                          <a:cs typeface="OpenDyslexic" charset="0"/>
                        </a:rPr>
                        <a:t>bisicul</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bicycle</a:t>
                      </a:r>
                    </a:p>
                  </a:txBody>
                  <a:tcPr/>
                </a:tc>
                <a:tc>
                  <a:txBody>
                    <a:bodyPr/>
                    <a:lstStyle/>
                    <a:p>
                      <a:pPr algn="ctr"/>
                      <a:r>
                        <a:rPr lang="en-GB" sz="2000" b="0" i="0" err="1">
                          <a:latin typeface="OpenDyslexicAlta" pitchFamily="2" charset="77"/>
                          <a:ea typeface="OpenDyslexic" charset="0"/>
                          <a:cs typeface="OpenDyslexic" charset="0"/>
                        </a:rPr>
                        <a:t>bycicle</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17967">
                <a:tc>
                  <a:txBody>
                    <a:bodyPr/>
                    <a:lstStyle/>
                    <a:p>
                      <a:pPr algn="ctr"/>
                      <a:r>
                        <a:rPr lang="en-GB" sz="2000" b="0" i="0">
                          <a:latin typeface="OpenDyslexicAlta" pitchFamily="2" charset="77"/>
                          <a:ea typeface="OpenDyslexic" charset="0"/>
                          <a:cs typeface="OpenDyslexic" charset="0"/>
                        </a:rPr>
                        <a:t>circle</a:t>
                      </a:r>
                    </a:p>
                  </a:txBody>
                  <a:tcPr/>
                </a:tc>
                <a:tc>
                  <a:txBody>
                    <a:bodyPr/>
                    <a:lstStyle/>
                    <a:p>
                      <a:pPr algn="ctr"/>
                      <a:r>
                        <a:rPr lang="en-GB" sz="2000" b="0" i="0" err="1">
                          <a:latin typeface="OpenDyslexicAlta" pitchFamily="2" charset="77"/>
                          <a:ea typeface="OpenDyslexic" charset="0"/>
                          <a:cs typeface="OpenDyslexic" charset="0"/>
                        </a:rPr>
                        <a:t>sircul</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circul</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17967">
                <a:tc>
                  <a:txBody>
                    <a:bodyPr/>
                    <a:lstStyle/>
                    <a:p>
                      <a:pPr algn="ctr"/>
                      <a:r>
                        <a:rPr lang="en-GB" sz="2000" b="0" i="0" err="1">
                          <a:latin typeface="OpenDyslexicAlta" pitchFamily="2" charset="77"/>
                          <a:ea typeface="OpenDyslexic" charset="0"/>
                          <a:cs typeface="OpenDyslexic" charset="0"/>
                        </a:rPr>
                        <a:t>erth</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urth</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earth</a:t>
                      </a:r>
                    </a:p>
                  </a:txBody>
                  <a:tcPr/>
                </a:tc>
                <a:extLst>
                  <a:ext uri="{0D108BD9-81ED-4DB2-BD59-A6C34878D82A}">
                    <a16:rowId xmlns:a16="http://schemas.microsoft.com/office/drawing/2014/main" val="10004"/>
                  </a:ext>
                </a:extLst>
              </a:tr>
              <a:tr h="417967">
                <a:tc>
                  <a:txBody>
                    <a:bodyPr/>
                    <a:lstStyle/>
                    <a:p>
                      <a:pPr algn="ctr"/>
                      <a:r>
                        <a:rPr lang="en-GB" sz="2000" b="0" i="0">
                          <a:latin typeface="OpenDyslexicAlta" pitchFamily="2" charset="77"/>
                          <a:ea typeface="OpenDyslexic" charset="0"/>
                          <a:cs typeface="OpenDyslexic" charset="0"/>
                        </a:rPr>
                        <a:t>enough</a:t>
                      </a:r>
                    </a:p>
                  </a:txBody>
                  <a:tcPr/>
                </a:tc>
                <a:tc>
                  <a:txBody>
                    <a:bodyPr/>
                    <a:lstStyle/>
                    <a:p>
                      <a:pPr algn="ctr"/>
                      <a:r>
                        <a:rPr lang="en-GB" sz="2000" b="0" i="0" err="1">
                          <a:latin typeface="OpenDyslexicAlta" pitchFamily="2" charset="77"/>
                          <a:ea typeface="OpenDyslexic" charset="0"/>
                          <a:cs typeface="OpenDyslexic" charset="0"/>
                        </a:rPr>
                        <a:t>enugh</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enouff</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17967">
                <a:tc>
                  <a:txBody>
                    <a:bodyPr/>
                    <a:lstStyle/>
                    <a:p>
                      <a:pPr algn="ctr"/>
                      <a:r>
                        <a:rPr lang="en-GB" sz="2000" b="0" i="0" err="1">
                          <a:latin typeface="OpenDyslexicAlta" pitchFamily="2" charset="77"/>
                          <a:ea typeface="OpenDyslexic" charset="0"/>
                          <a:cs typeface="OpenDyslexic" charset="0"/>
                        </a:rPr>
                        <a:t>froot</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fruit</a:t>
                      </a:r>
                    </a:p>
                  </a:txBody>
                  <a:tcPr/>
                </a:tc>
                <a:tc>
                  <a:txBody>
                    <a:bodyPr/>
                    <a:lstStyle/>
                    <a:p>
                      <a:pPr algn="ctr"/>
                      <a:r>
                        <a:rPr lang="en-GB" sz="2000" b="0" i="0" err="1">
                          <a:latin typeface="OpenDyslexicAlta" pitchFamily="2" charset="77"/>
                          <a:ea typeface="OpenDyslexic" charset="0"/>
                          <a:cs typeface="OpenDyslexic" charset="0"/>
                        </a:rPr>
                        <a:t>frewt</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17967">
                <a:tc>
                  <a:txBody>
                    <a:bodyPr/>
                    <a:lstStyle/>
                    <a:p>
                      <a:pPr algn="ctr"/>
                      <a:r>
                        <a:rPr lang="en-GB" sz="2000" b="0" i="0" err="1">
                          <a:latin typeface="OpenDyslexicAlta" pitchFamily="2" charset="77"/>
                          <a:ea typeface="OpenDyslexic" charset="0"/>
                          <a:cs typeface="OpenDyslexic" charset="0"/>
                        </a:rPr>
                        <a:t>iland</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island</a:t>
                      </a:r>
                    </a:p>
                  </a:txBody>
                  <a:tcPr/>
                </a:tc>
                <a:tc>
                  <a:txBody>
                    <a:bodyPr/>
                    <a:lstStyle/>
                    <a:p>
                      <a:pPr algn="ctr"/>
                      <a:r>
                        <a:rPr lang="en-GB" sz="2000" b="0" i="0" err="1">
                          <a:latin typeface="OpenDyslexicAlta" pitchFamily="2" charset="77"/>
                          <a:ea typeface="OpenDyslexic" charset="0"/>
                          <a:cs typeface="OpenDyslexic" charset="0"/>
                        </a:rPr>
                        <a:t>irland</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17967">
                <a:tc>
                  <a:txBody>
                    <a:bodyPr/>
                    <a:lstStyle/>
                    <a:p>
                      <a:pPr algn="ctr"/>
                      <a:r>
                        <a:rPr lang="en-GB" sz="2000" b="0" i="0">
                          <a:latin typeface="OpenDyslexicAlta" pitchFamily="2" charset="77"/>
                          <a:ea typeface="OpenDyslexic" charset="0"/>
                          <a:cs typeface="OpenDyslexic" charset="0"/>
                        </a:rPr>
                        <a:t>often</a:t>
                      </a:r>
                    </a:p>
                  </a:txBody>
                  <a:tcPr/>
                </a:tc>
                <a:tc>
                  <a:txBody>
                    <a:bodyPr/>
                    <a:lstStyle/>
                    <a:p>
                      <a:pPr algn="ctr"/>
                      <a:r>
                        <a:rPr lang="en-GB" sz="2000" b="0" i="0" err="1">
                          <a:latin typeface="OpenDyslexicAlta" pitchFamily="2" charset="77"/>
                          <a:ea typeface="OpenDyslexic" charset="0"/>
                          <a:cs typeface="OpenDyslexic" charset="0"/>
                        </a:rPr>
                        <a:t>oftun</a:t>
                      </a:r>
                      <a:endParaRPr lang="en-GB" sz="2000" b="0" i="0">
                        <a:latin typeface="OpenDyslexicAlta" pitchFamily="2" charset="77"/>
                        <a:ea typeface="OpenDyslexic" charset="0"/>
                        <a:cs typeface="OpenDyslexic" charset="0"/>
                      </a:endParaRPr>
                    </a:p>
                  </a:txBody>
                  <a:tcPr/>
                </a:tc>
                <a:tc>
                  <a:txBody>
                    <a:bodyPr/>
                    <a:lstStyle/>
                    <a:p>
                      <a:pPr algn="ctr"/>
                      <a:r>
                        <a:rPr lang="en-GB" sz="2000" b="0" i="0" err="1">
                          <a:latin typeface="OpenDyslexicAlta" pitchFamily="2" charset="77"/>
                          <a:ea typeface="OpenDyslexic" charset="0"/>
                          <a:cs typeface="OpenDyslexic" charset="0"/>
                        </a:rPr>
                        <a:t>offen</a:t>
                      </a:r>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17967">
                <a:tc>
                  <a:txBody>
                    <a:bodyPr/>
                    <a:lstStyle/>
                    <a:p>
                      <a:pPr algn="ctr"/>
                      <a:r>
                        <a:rPr lang="en-GB" sz="2000" b="0" i="0">
                          <a:latin typeface="OpenDyslexicAlta" pitchFamily="2" charset="77"/>
                          <a:ea typeface="OpenDyslexic" charset="0"/>
                          <a:cs typeface="OpenDyslexic" charset="0"/>
                        </a:rPr>
                        <a:t>poplar</a:t>
                      </a:r>
                    </a:p>
                  </a:txBody>
                  <a:tcPr/>
                </a:tc>
                <a:tc>
                  <a:txBody>
                    <a:bodyPr/>
                    <a:lstStyle/>
                    <a:p>
                      <a:pPr algn="ctr"/>
                      <a:r>
                        <a:rPr lang="en-GB" sz="2000" b="0" i="0" err="1">
                          <a:latin typeface="OpenDyslexicAlta" pitchFamily="2" charset="77"/>
                          <a:ea typeface="OpenDyslexic" charset="0"/>
                          <a:cs typeface="OpenDyslexic" charset="0"/>
                        </a:rPr>
                        <a:t>populer</a:t>
                      </a:r>
                      <a:endParaRPr lang="en-GB" sz="2000" b="0" i="0">
                        <a:latin typeface="OpenDyslexicAlta" pitchFamily="2" charset="77"/>
                        <a:ea typeface="OpenDyslexic" charset="0"/>
                        <a:cs typeface="OpenDyslexic" charset="0"/>
                      </a:endParaRPr>
                    </a:p>
                  </a:txBody>
                  <a:tcPr/>
                </a:tc>
                <a:tc>
                  <a:txBody>
                    <a:bodyPr/>
                    <a:lstStyle/>
                    <a:p>
                      <a:pPr algn="ctr"/>
                      <a:r>
                        <a:rPr lang="en-GB" sz="2000" b="0" i="0">
                          <a:latin typeface="OpenDyslexicAlta" pitchFamily="2" charset="77"/>
                          <a:ea typeface="OpenDyslexic" charset="0"/>
                          <a:cs typeface="OpenDyslexic" charset="0"/>
                        </a:rPr>
                        <a:t>popular</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3512458" y="1600196"/>
            <a:ext cx="8434614" cy="646331"/>
          </a:xfrm>
          <a:prstGeom prst="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a:latin typeface="OpenDyslexicAlta" pitchFamily="2" charset="77"/>
                <a:ea typeface="OpenDyslexic" charset="0"/>
                <a:cs typeface="OpenDyslexic" charset="0"/>
              </a:rPr>
              <a:t>Read through your spellings. Then cover them up. </a:t>
            </a:r>
          </a:p>
          <a:p>
            <a:pPr algn="ctr"/>
            <a:r>
              <a:rPr lang="en-GB">
                <a:latin typeface="OpenDyslexicAlta" pitchFamily="2" charset="77"/>
                <a:ea typeface="OpenDyslexic" charset="0"/>
                <a:cs typeface="OpenDyslexic" charset="0"/>
              </a:rPr>
              <a:t>Circle the correct spelling in each row of the grid below. </a:t>
            </a:r>
          </a:p>
        </p:txBody>
      </p:sp>
      <p:sp>
        <p:nvSpPr>
          <p:cNvPr id="2" name="Oval 1">
            <a:extLst>
              <a:ext uri="{FF2B5EF4-FFF2-40B4-BE49-F238E27FC236}">
                <a16:creationId xmlns:a16="http://schemas.microsoft.com/office/drawing/2014/main" id="{99F9E191-CDA5-4AFD-A546-2FB61E2445C9}"/>
              </a:ext>
            </a:extLst>
          </p:cNvPr>
          <p:cNvSpPr/>
          <p:nvPr/>
        </p:nvSpPr>
        <p:spPr>
          <a:xfrm>
            <a:off x="4358640" y="2449726"/>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5155F8C-60F7-4292-83D3-B1E894139947}"/>
              </a:ext>
            </a:extLst>
          </p:cNvPr>
          <p:cNvSpPr/>
          <p:nvPr/>
        </p:nvSpPr>
        <p:spPr>
          <a:xfrm>
            <a:off x="7150645" y="2825063"/>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525AC85-A4D7-48D4-ACD5-534D472D0FCA}"/>
              </a:ext>
            </a:extLst>
          </p:cNvPr>
          <p:cNvSpPr/>
          <p:nvPr/>
        </p:nvSpPr>
        <p:spPr>
          <a:xfrm>
            <a:off x="7150645" y="3251199"/>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6B8B650-8411-4DDE-AC36-5825FB848F7B}"/>
              </a:ext>
            </a:extLst>
          </p:cNvPr>
          <p:cNvSpPr/>
          <p:nvPr/>
        </p:nvSpPr>
        <p:spPr>
          <a:xfrm>
            <a:off x="4358640" y="3684162"/>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6F8B7F8-5ADD-4920-9F91-C0C793AEB179}"/>
              </a:ext>
            </a:extLst>
          </p:cNvPr>
          <p:cNvSpPr/>
          <p:nvPr/>
        </p:nvSpPr>
        <p:spPr>
          <a:xfrm>
            <a:off x="9936480" y="4132365"/>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B624A51-9866-4309-B0CF-CB2498E2458F}"/>
              </a:ext>
            </a:extLst>
          </p:cNvPr>
          <p:cNvSpPr/>
          <p:nvPr/>
        </p:nvSpPr>
        <p:spPr>
          <a:xfrm>
            <a:off x="4358640" y="4507702"/>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C8ABF4B-6BF4-43FD-8918-6D93160CA73C}"/>
              </a:ext>
            </a:extLst>
          </p:cNvPr>
          <p:cNvSpPr/>
          <p:nvPr/>
        </p:nvSpPr>
        <p:spPr>
          <a:xfrm>
            <a:off x="7223760" y="4953576"/>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4A16B73-7598-432D-95CF-C8ADE93CE501}"/>
              </a:ext>
            </a:extLst>
          </p:cNvPr>
          <p:cNvSpPr/>
          <p:nvPr/>
        </p:nvSpPr>
        <p:spPr>
          <a:xfrm>
            <a:off x="7150645" y="5359969"/>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87D7E80-BB11-49BD-9803-8D29F09C95F7}"/>
              </a:ext>
            </a:extLst>
          </p:cNvPr>
          <p:cNvSpPr/>
          <p:nvPr/>
        </p:nvSpPr>
        <p:spPr>
          <a:xfrm>
            <a:off x="4358640" y="5805843"/>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985CA27-B5B6-46E9-87FE-3F0C8903282E}"/>
              </a:ext>
            </a:extLst>
          </p:cNvPr>
          <p:cNvSpPr/>
          <p:nvPr/>
        </p:nvSpPr>
        <p:spPr>
          <a:xfrm>
            <a:off x="9936480" y="6183522"/>
            <a:ext cx="1158240" cy="445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0321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 Words with the prefix ’re-’   ‘re-’ means ‘again’ or ‘back.’</a:t>
            </a:r>
          </a:p>
          <a:p>
            <a:pPr>
              <a:lnSpc>
                <a:spcPct val="150000"/>
              </a:lnSpc>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7</a:t>
            </a:r>
          </a:p>
        </p:txBody>
      </p:sp>
    </p:spTree>
    <p:extLst>
      <p:ext uri="{BB962C8B-B14F-4D97-AF65-F5344CB8AC3E}">
        <p14:creationId xmlns:p14="http://schemas.microsoft.com/office/powerpoint/2010/main" val="1911097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7</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 Words with the prefix ’re-’   ‘re-’ means ‘again’ or ‘back.’</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010047056"/>
              </p:ext>
            </p:extLst>
          </p:nvPr>
        </p:nvGraphicFramePr>
        <p:xfrm>
          <a:off x="3429000" y="1311275"/>
          <a:ext cx="8363607" cy="522075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253931">
                <a:tc>
                  <a:txBody>
                    <a:bodyPr/>
                    <a:lstStyle/>
                    <a:p>
                      <a:r>
                        <a:rPr lang="en-GB" sz="1700" b="0" i="0">
                          <a:latin typeface="Muli" pitchFamily="2" charset="77"/>
                        </a:rPr>
                        <a:t>Introduction</a:t>
                      </a:r>
                    </a:p>
                  </a:txBody>
                  <a:tcPr/>
                </a:tc>
                <a:tc>
                  <a:txBody>
                    <a:bodyPr/>
                    <a:lstStyle/>
                    <a:p>
                      <a:r>
                        <a:rPr lang="en-GB" sz="1700" b="0" i="0">
                          <a:latin typeface="Muli" pitchFamily="2" charset="77"/>
                        </a:rPr>
                        <a:t>Today children will look at words starting with ‘re’.  Ask the children if they can think of any words beginning with ‘re, write some on the board. Can children guess what ‘re’ means?  Explain that it means again or back.</a:t>
                      </a:r>
                    </a:p>
                  </a:txBody>
                  <a:tcPr/>
                </a:tc>
                <a:extLst>
                  <a:ext uri="{0D108BD9-81ED-4DB2-BD59-A6C34878D82A}">
                    <a16:rowId xmlns:a16="http://schemas.microsoft.com/office/drawing/2014/main" val="10000"/>
                  </a:ext>
                </a:extLst>
              </a:tr>
              <a:tr h="1899391">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a:t>
                      </a:r>
                      <a:r>
                        <a:rPr lang="en-GB" sz="1700" b="0" i="0" baseline="0" err="1">
                          <a:latin typeface="Muli" pitchFamily="2" charset="77"/>
                        </a:rPr>
                        <a:t>powerpoint</a:t>
                      </a:r>
                      <a:r>
                        <a:rPr lang="en-GB" sz="1700" b="0" i="0" baseline="0">
                          <a:latin typeface="Muli" pitchFamily="2" charset="77"/>
                        </a:rPr>
                        <a:t> slide, flick quickly through the root words (20-30 seconds per slide) and get children to write the new word by adding ‘re’ and then hold up their whiteboard as soon as they have done it.</a:t>
                      </a:r>
                    </a:p>
                  </a:txBody>
                  <a:tcPr/>
                </a:tc>
                <a:extLst>
                  <a:ext uri="{0D108BD9-81ED-4DB2-BD59-A6C34878D82A}">
                    <a16:rowId xmlns:a16="http://schemas.microsoft.com/office/drawing/2014/main" val="10001"/>
                  </a:ext>
                </a:extLst>
              </a:tr>
              <a:tr h="2067436">
                <a:tc>
                  <a:txBody>
                    <a:bodyPr/>
                    <a:lstStyle/>
                    <a:p>
                      <a:r>
                        <a:rPr lang="en-GB" sz="1700" b="0" i="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baseline="0">
                          <a:latin typeface="Muli" pitchFamily="2" charset="77"/>
                        </a:rPr>
                        <a:t>Give children the definition cards, one set per pair. Ask them to work together to write the word that is being described on the back of the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i="0" baseline="0">
                        <a:latin typeface="Muli"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baseline="0">
                          <a:latin typeface="Muli" pitchFamily="2" charset="77"/>
                        </a:rPr>
                        <a:t>Share the definitions and practice pronouncing the spellings.</a:t>
                      </a:r>
                    </a:p>
                    <a:p>
                      <a:endParaRPr lang="en-GB" sz="17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68620196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redo</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refresh</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return</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reappear</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redecorate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revenge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review</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replay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reaction</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rebound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313634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latin typeface="OpenDyslexicAlta" pitchFamily="2" charset="77"/>
              </a:rPr>
              <a:t>play</a:t>
            </a:r>
          </a:p>
        </p:txBody>
      </p:sp>
    </p:spTree>
    <p:extLst>
      <p:ext uri="{BB962C8B-B14F-4D97-AF65-F5344CB8AC3E}">
        <p14:creationId xmlns:p14="http://schemas.microsoft.com/office/powerpoint/2010/main" val="646804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solidFill>
                  <a:srgbClr val="FF3860"/>
                </a:solidFill>
                <a:latin typeface="OpenDyslexicAlta" pitchFamily="2" charset="77"/>
              </a:rPr>
              <a:t>replay</a:t>
            </a:r>
          </a:p>
        </p:txBody>
      </p:sp>
      <p:sp>
        <p:nvSpPr>
          <p:cNvPr id="3" name="TextBox 2">
            <a:extLst>
              <a:ext uri="{FF2B5EF4-FFF2-40B4-BE49-F238E27FC236}">
                <a16:creationId xmlns:a16="http://schemas.microsoft.com/office/drawing/2014/main" id="{FB642C20-C57F-4739-859B-EEAC4E4F0C45}"/>
              </a:ext>
            </a:extLst>
          </p:cNvPr>
          <p:cNvSpPr txBox="1"/>
          <p:nvPr/>
        </p:nvSpPr>
        <p:spPr>
          <a:xfrm>
            <a:off x="594360" y="2057400"/>
            <a:ext cx="2240280" cy="400110"/>
          </a:xfrm>
          <a:prstGeom prst="rect">
            <a:avLst/>
          </a:prstGeom>
          <a:noFill/>
        </p:spPr>
        <p:txBody>
          <a:bodyPr wrap="square" rtlCol="0">
            <a:spAutoFit/>
          </a:bodyPr>
          <a:lstStyle/>
          <a:p>
            <a:r>
              <a:rPr lang="en-GB" sz="2000">
                <a:solidFill>
                  <a:srgbClr val="FF3860"/>
                </a:solidFill>
                <a:latin typeface="Muli" panose="020B0604020202020204" charset="0"/>
              </a:rPr>
              <a:t>Answer: </a:t>
            </a:r>
          </a:p>
        </p:txBody>
      </p:sp>
    </p:spTree>
    <p:extLst>
      <p:ext uri="{BB962C8B-B14F-4D97-AF65-F5344CB8AC3E}">
        <p14:creationId xmlns:p14="http://schemas.microsoft.com/office/powerpoint/2010/main" val="332110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/ow/ sound spelled ‘</a:t>
            </a:r>
            <a:r>
              <a:rPr lang="en-GB" dirty="0" err="1"/>
              <a:t>ou</a:t>
            </a:r>
            <a:r>
              <a:rPr lang="en-GB" dirty="0"/>
              <a:t>.’  Found often in the middle of words, sometimes at the beginning and very rarely at the end of words.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493984059"/>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is pronounced as /ow/, explain that this sound is most common in the middle of words and sometimes at the start. It is rare at the end of words where the ‘ow’ spelling is usually found (e.g. cow).</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 point slide, discuss the meaning of the spelling list this week. Get children to come out and underline the /ow/ sound in each word. Notice that most often the sound comes in the middle of the word.</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700" b="0" i="0">
                        <a:latin typeface="Muli" pitchFamily="2" charset="77"/>
                      </a:endParaRPr>
                    </a:p>
                    <a:p>
                      <a:r>
                        <a:rPr lang="en-GB" sz="1700" b="0" i="0">
                          <a:latin typeface="Muli" pitchFamily="2" charset="77"/>
                        </a:rPr>
                        <a:t>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894610721"/>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192403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latin typeface="OpenDyslexicAlta" pitchFamily="2" charset="77"/>
              </a:rPr>
              <a:t>fresh</a:t>
            </a:r>
          </a:p>
        </p:txBody>
      </p:sp>
    </p:spTree>
    <p:extLst>
      <p:ext uri="{BB962C8B-B14F-4D97-AF65-F5344CB8AC3E}">
        <p14:creationId xmlns:p14="http://schemas.microsoft.com/office/powerpoint/2010/main" val="3365000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solidFill>
                  <a:srgbClr val="FF3860"/>
                </a:solidFill>
                <a:latin typeface="OpenDyslexicAlta" pitchFamily="2" charset="77"/>
              </a:rPr>
              <a:t>refresh</a:t>
            </a:r>
          </a:p>
        </p:txBody>
      </p:sp>
      <p:sp>
        <p:nvSpPr>
          <p:cNvPr id="4" name="TextBox 3">
            <a:extLst>
              <a:ext uri="{FF2B5EF4-FFF2-40B4-BE49-F238E27FC236}">
                <a16:creationId xmlns:a16="http://schemas.microsoft.com/office/drawing/2014/main" id="{A359013E-1C6E-49A5-A4DF-84783CCADCC8}"/>
              </a:ext>
            </a:extLst>
          </p:cNvPr>
          <p:cNvSpPr txBox="1"/>
          <p:nvPr/>
        </p:nvSpPr>
        <p:spPr>
          <a:xfrm>
            <a:off x="594360" y="2057400"/>
            <a:ext cx="2240280" cy="400110"/>
          </a:xfrm>
          <a:prstGeom prst="rect">
            <a:avLst/>
          </a:prstGeom>
          <a:noFill/>
        </p:spPr>
        <p:txBody>
          <a:bodyPr wrap="square" rtlCol="0">
            <a:spAutoFit/>
          </a:bodyPr>
          <a:lstStyle/>
          <a:p>
            <a:r>
              <a:rPr lang="en-GB" sz="2000">
                <a:solidFill>
                  <a:srgbClr val="FF3860"/>
                </a:solidFill>
                <a:latin typeface="Muli" panose="020B0604020202020204" charset="0"/>
              </a:rPr>
              <a:t>Answer: </a:t>
            </a:r>
          </a:p>
        </p:txBody>
      </p:sp>
    </p:spTree>
    <p:extLst>
      <p:ext uri="{BB962C8B-B14F-4D97-AF65-F5344CB8AC3E}">
        <p14:creationId xmlns:p14="http://schemas.microsoft.com/office/powerpoint/2010/main" val="2538661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latin typeface="OpenDyslexicAlta" pitchFamily="2" charset="77"/>
              </a:rPr>
              <a:t>appear</a:t>
            </a:r>
          </a:p>
        </p:txBody>
      </p:sp>
    </p:spTree>
    <p:extLst>
      <p:ext uri="{BB962C8B-B14F-4D97-AF65-F5344CB8AC3E}">
        <p14:creationId xmlns:p14="http://schemas.microsoft.com/office/powerpoint/2010/main" val="1723462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5071068" cy="1200329"/>
          </a:xfrm>
          <a:prstGeom prst="rect">
            <a:avLst/>
          </a:prstGeom>
          <a:noFill/>
        </p:spPr>
        <p:txBody>
          <a:bodyPr wrap="square" rtlCol="0">
            <a:spAutoFit/>
          </a:bodyPr>
          <a:lstStyle/>
          <a:p>
            <a:pPr algn="ctr"/>
            <a:r>
              <a:rPr lang="en-GB" sz="7200">
                <a:solidFill>
                  <a:srgbClr val="FF3860"/>
                </a:solidFill>
                <a:latin typeface="OpenDyslexicAlta" pitchFamily="2" charset="77"/>
              </a:rPr>
              <a:t>reappear</a:t>
            </a:r>
          </a:p>
        </p:txBody>
      </p:sp>
      <p:sp>
        <p:nvSpPr>
          <p:cNvPr id="4" name="TextBox 3">
            <a:extLst>
              <a:ext uri="{FF2B5EF4-FFF2-40B4-BE49-F238E27FC236}">
                <a16:creationId xmlns:a16="http://schemas.microsoft.com/office/drawing/2014/main" id="{91BB9453-FB2B-4086-94CF-4A4C9355BC40}"/>
              </a:ext>
            </a:extLst>
          </p:cNvPr>
          <p:cNvSpPr txBox="1"/>
          <p:nvPr/>
        </p:nvSpPr>
        <p:spPr>
          <a:xfrm>
            <a:off x="594360" y="2057400"/>
            <a:ext cx="2240280" cy="400110"/>
          </a:xfrm>
          <a:prstGeom prst="rect">
            <a:avLst/>
          </a:prstGeom>
          <a:noFill/>
        </p:spPr>
        <p:txBody>
          <a:bodyPr wrap="square" rtlCol="0">
            <a:spAutoFit/>
          </a:bodyPr>
          <a:lstStyle/>
          <a:p>
            <a:r>
              <a:rPr lang="en-GB" sz="2000">
                <a:solidFill>
                  <a:srgbClr val="FF3860"/>
                </a:solidFill>
                <a:latin typeface="Muli" panose="020B0604020202020204" charset="0"/>
              </a:rPr>
              <a:t>Answer: </a:t>
            </a:r>
          </a:p>
        </p:txBody>
      </p:sp>
    </p:spTree>
    <p:extLst>
      <p:ext uri="{BB962C8B-B14F-4D97-AF65-F5344CB8AC3E}">
        <p14:creationId xmlns:p14="http://schemas.microsoft.com/office/powerpoint/2010/main" val="494834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latin typeface="OpenDyslexicAlta" pitchFamily="2" charset="77"/>
              </a:rPr>
              <a:t>view</a:t>
            </a:r>
          </a:p>
        </p:txBody>
      </p:sp>
    </p:spTree>
    <p:extLst>
      <p:ext uri="{BB962C8B-B14F-4D97-AF65-F5344CB8AC3E}">
        <p14:creationId xmlns:p14="http://schemas.microsoft.com/office/powerpoint/2010/main" val="3598432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solidFill>
                  <a:srgbClr val="FF3860"/>
                </a:solidFill>
                <a:latin typeface="OpenDyslexicAlta" pitchFamily="2" charset="77"/>
              </a:rPr>
              <a:t>review</a:t>
            </a:r>
          </a:p>
        </p:txBody>
      </p:sp>
      <p:sp>
        <p:nvSpPr>
          <p:cNvPr id="4" name="TextBox 3">
            <a:extLst>
              <a:ext uri="{FF2B5EF4-FFF2-40B4-BE49-F238E27FC236}">
                <a16:creationId xmlns:a16="http://schemas.microsoft.com/office/drawing/2014/main" id="{E36FA125-4E98-46E0-B1E8-4115874AA399}"/>
              </a:ext>
            </a:extLst>
          </p:cNvPr>
          <p:cNvSpPr txBox="1"/>
          <p:nvPr/>
        </p:nvSpPr>
        <p:spPr>
          <a:xfrm>
            <a:off x="594360" y="2057400"/>
            <a:ext cx="2240280" cy="400110"/>
          </a:xfrm>
          <a:prstGeom prst="rect">
            <a:avLst/>
          </a:prstGeom>
          <a:noFill/>
        </p:spPr>
        <p:txBody>
          <a:bodyPr wrap="square" rtlCol="0">
            <a:spAutoFit/>
          </a:bodyPr>
          <a:lstStyle/>
          <a:p>
            <a:r>
              <a:rPr lang="en-GB" sz="2000" dirty="0">
                <a:solidFill>
                  <a:srgbClr val="FF3860"/>
                </a:solidFill>
                <a:latin typeface="Muli" panose="020B0604020202020204" charset="0"/>
              </a:rPr>
              <a:t>Answer: </a:t>
            </a:r>
          </a:p>
        </p:txBody>
      </p:sp>
    </p:spTree>
    <p:extLst>
      <p:ext uri="{BB962C8B-B14F-4D97-AF65-F5344CB8AC3E}">
        <p14:creationId xmlns:p14="http://schemas.microsoft.com/office/powerpoint/2010/main" val="4069065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2580" y="2705483"/>
            <a:ext cx="4666839" cy="1200329"/>
          </a:xfrm>
          <a:prstGeom prst="rect">
            <a:avLst/>
          </a:prstGeom>
          <a:noFill/>
        </p:spPr>
        <p:txBody>
          <a:bodyPr wrap="square" rtlCol="0">
            <a:spAutoFit/>
          </a:bodyPr>
          <a:lstStyle/>
          <a:p>
            <a:pPr algn="ctr"/>
            <a:r>
              <a:rPr lang="en-GB" sz="7200">
                <a:latin typeface="OpenDyslexicAlta" pitchFamily="2" charset="77"/>
              </a:rPr>
              <a:t>decorate</a:t>
            </a:r>
          </a:p>
        </p:txBody>
      </p:sp>
    </p:spTree>
    <p:extLst>
      <p:ext uri="{BB962C8B-B14F-4D97-AF65-F5344CB8AC3E}">
        <p14:creationId xmlns:p14="http://schemas.microsoft.com/office/powerpoint/2010/main" val="2108308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2832940" y="2705483"/>
            <a:ext cx="6082460" cy="1200329"/>
          </a:xfrm>
          <a:prstGeom prst="rect">
            <a:avLst/>
          </a:prstGeom>
          <a:noFill/>
        </p:spPr>
        <p:txBody>
          <a:bodyPr wrap="square" rtlCol="0">
            <a:spAutoFit/>
          </a:bodyPr>
          <a:lstStyle/>
          <a:p>
            <a:pPr algn="ctr"/>
            <a:r>
              <a:rPr lang="en-GB" sz="7200">
                <a:solidFill>
                  <a:srgbClr val="FF3860"/>
                </a:solidFill>
                <a:latin typeface="OpenDyslexicAlta" pitchFamily="2" charset="77"/>
              </a:rPr>
              <a:t>redecorate</a:t>
            </a:r>
          </a:p>
        </p:txBody>
      </p:sp>
      <p:sp>
        <p:nvSpPr>
          <p:cNvPr id="4" name="TextBox 3">
            <a:extLst>
              <a:ext uri="{FF2B5EF4-FFF2-40B4-BE49-F238E27FC236}">
                <a16:creationId xmlns:a16="http://schemas.microsoft.com/office/drawing/2014/main" id="{2C364991-9509-4B43-BFAE-23B322A5E631}"/>
              </a:ext>
            </a:extLst>
          </p:cNvPr>
          <p:cNvSpPr txBox="1"/>
          <p:nvPr/>
        </p:nvSpPr>
        <p:spPr>
          <a:xfrm>
            <a:off x="594360" y="2057400"/>
            <a:ext cx="2240280" cy="400110"/>
          </a:xfrm>
          <a:prstGeom prst="rect">
            <a:avLst/>
          </a:prstGeom>
          <a:noFill/>
        </p:spPr>
        <p:txBody>
          <a:bodyPr wrap="square" rtlCol="0">
            <a:spAutoFit/>
          </a:bodyPr>
          <a:lstStyle/>
          <a:p>
            <a:r>
              <a:rPr lang="en-GB" sz="2000" dirty="0">
                <a:solidFill>
                  <a:srgbClr val="FF3860"/>
                </a:solidFill>
                <a:latin typeface="Muli" panose="020B0604020202020204" charset="0"/>
              </a:rPr>
              <a:t>Answer: </a:t>
            </a:r>
          </a:p>
        </p:txBody>
      </p:sp>
    </p:spTree>
    <p:extLst>
      <p:ext uri="{BB962C8B-B14F-4D97-AF65-F5344CB8AC3E}">
        <p14:creationId xmlns:p14="http://schemas.microsoft.com/office/powerpoint/2010/main" val="129794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latin typeface="OpenDyslexicAlta" pitchFamily="2" charset="77"/>
              </a:rPr>
              <a:t>action</a:t>
            </a:r>
          </a:p>
        </p:txBody>
      </p:sp>
    </p:spTree>
    <p:extLst>
      <p:ext uri="{BB962C8B-B14F-4D97-AF65-F5344CB8AC3E}">
        <p14:creationId xmlns:p14="http://schemas.microsoft.com/office/powerpoint/2010/main" val="1994160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424368" y="649811"/>
            <a:ext cx="8780813" cy="988003"/>
          </a:xfrm>
        </p:spPr>
        <p:txBody>
          <a:bodyPr>
            <a:normAutofit fontScale="90000"/>
          </a:bodyPr>
          <a:lstStyle/>
          <a:p>
            <a:r>
              <a:rPr lang="en-GB" sz="3600">
                <a:latin typeface="OpenDyslexicAlta" pitchFamily="2" charset="77"/>
              </a:rPr>
              <a:t>Add ‘re’ to the word below, write it on your white board as quickly as you can and hold it up!</a:t>
            </a:r>
          </a:p>
        </p:txBody>
      </p:sp>
      <p:sp>
        <p:nvSpPr>
          <p:cNvPr id="9" name="TextBox 8">
            <a:extLst>
              <a:ext uri="{FF2B5EF4-FFF2-40B4-BE49-F238E27FC236}">
                <a16:creationId xmlns:a16="http://schemas.microsoft.com/office/drawing/2014/main" id="{37C629F3-FE2B-4E57-B209-E93E969204D7}"/>
              </a:ext>
            </a:extLst>
          </p:cNvPr>
          <p:cNvSpPr txBox="1"/>
          <p:nvPr/>
        </p:nvSpPr>
        <p:spPr>
          <a:xfrm>
            <a:off x="3768132" y="2692957"/>
            <a:ext cx="4330839" cy="1200329"/>
          </a:xfrm>
          <a:prstGeom prst="rect">
            <a:avLst/>
          </a:prstGeom>
          <a:noFill/>
        </p:spPr>
        <p:txBody>
          <a:bodyPr wrap="square" rtlCol="0">
            <a:spAutoFit/>
          </a:bodyPr>
          <a:lstStyle/>
          <a:p>
            <a:pPr algn="ctr"/>
            <a:r>
              <a:rPr lang="en-GB" sz="7200">
                <a:solidFill>
                  <a:srgbClr val="FF3860"/>
                </a:solidFill>
                <a:latin typeface="OpenDyslexicAlta" pitchFamily="2" charset="77"/>
              </a:rPr>
              <a:t>reaction</a:t>
            </a:r>
          </a:p>
        </p:txBody>
      </p:sp>
      <p:sp>
        <p:nvSpPr>
          <p:cNvPr id="4" name="TextBox 3">
            <a:extLst>
              <a:ext uri="{FF2B5EF4-FFF2-40B4-BE49-F238E27FC236}">
                <a16:creationId xmlns:a16="http://schemas.microsoft.com/office/drawing/2014/main" id="{C63156C7-A7BE-402B-85AC-1CE02DCDE7B4}"/>
              </a:ext>
            </a:extLst>
          </p:cNvPr>
          <p:cNvSpPr txBox="1"/>
          <p:nvPr/>
        </p:nvSpPr>
        <p:spPr>
          <a:xfrm>
            <a:off x="594360" y="2057400"/>
            <a:ext cx="2240280" cy="400110"/>
          </a:xfrm>
          <a:prstGeom prst="rect">
            <a:avLst/>
          </a:prstGeom>
          <a:noFill/>
        </p:spPr>
        <p:txBody>
          <a:bodyPr wrap="square" rtlCol="0">
            <a:spAutoFit/>
          </a:bodyPr>
          <a:lstStyle/>
          <a:p>
            <a:r>
              <a:rPr lang="en-GB" sz="2000">
                <a:solidFill>
                  <a:srgbClr val="FF3860"/>
                </a:solidFill>
                <a:latin typeface="Muli" panose="020B0604020202020204" charset="0"/>
              </a:rPr>
              <a:t>Answer: </a:t>
            </a:r>
          </a:p>
        </p:txBody>
      </p:sp>
    </p:spTree>
    <p:extLst>
      <p:ext uri="{BB962C8B-B14F-4D97-AF65-F5344CB8AC3E}">
        <p14:creationId xmlns:p14="http://schemas.microsoft.com/office/powerpoint/2010/main" val="413289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1985649862"/>
              </p:ext>
            </p:extLst>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mouth</a:t>
                      </a:r>
                    </a:p>
                  </a:txBody>
                  <a:tcPr/>
                </a:tc>
                <a:tc>
                  <a:txBody>
                    <a:bodyPr/>
                    <a:lstStyle/>
                    <a:p>
                      <a:pPr algn="ctr"/>
                      <a:br>
                        <a:rPr lang="en-GB" sz="3600" b="0" i="0">
                          <a:latin typeface="OpenDyslexicAlta" pitchFamily="2" charset="77"/>
                        </a:rPr>
                      </a:br>
                      <a:r>
                        <a:rPr lang="en-GB" sz="3600" b="0" i="0">
                          <a:latin typeface="OpenDyslexicAlta" pitchFamily="2" charset="77"/>
                        </a:rPr>
                        <a:t>around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sprout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sound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spout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a:latin typeface="OpenDyslexicAlta" pitchFamily="2" charset="77"/>
                        </a:rPr>
                        <a:t>ouch</a:t>
                      </a:r>
                    </a:p>
                  </a:txBody>
                  <a:tcPr/>
                </a:tc>
                <a:tc>
                  <a:txBody>
                    <a:bodyPr/>
                    <a:lstStyle/>
                    <a:p>
                      <a:pPr algn="ctr"/>
                      <a:br>
                        <a:rPr lang="en-GB" sz="3600" b="0" i="0">
                          <a:latin typeface="OpenDyslexicAlta" pitchFamily="2" charset="77"/>
                        </a:rPr>
                      </a:br>
                      <a:r>
                        <a:rPr lang="en-GB" sz="3600" b="0" i="0">
                          <a:latin typeface="OpenDyslexicAlta" pitchFamily="2" charset="77"/>
                        </a:rPr>
                        <a:t>hound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trout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outside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found</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93840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652305" y="818621"/>
            <a:ext cx="10515600" cy="1325563"/>
          </a:xfrm>
        </p:spPr>
        <p:txBody>
          <a:bodyPr>
            <a:noAutofit/>
          </a:bodyPr>
          <a:lstStyle/>
          <a:p>
            <a:r>
              <a:rPr lang="en-GB" sz="2400"/>
              <a:t>Print one set of cards for each pair</a:t>
            </a:r>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3149140919"/>
              </p:ext>
            </p:extLst>
          </p:nvPr>
        </p:nvGraphicFramePr>
        <p:xfrm>
          <a:off x="885825" y="2658449"/>
          <a:ext cx="10420350" cy="3253836"/>
        </p:xfrm>
        <a:graphic>
          <a:graphicData uri="http://schemas.openxmlformats.org/drawingml/2006/table">
            <a:tbl>
              <a:tblPr firstRow="1" bandRow="1">
                <a:tableStyleId>{5940675A-B579-460E-94D1-54222C63F5DA}</a:tableStyleId>
              </a:tblPr>
              <a:tblGrid>
                <a:gridCol w="2084070">
                  <a:extLst>
                    <a:ext uri="{9D8B030D-6E8A-4147-A177-3AD203B41FA5}">
                      <a16:colId xmlns:a16="http://schemas.microsoft.com/office/drawing/2014/main" val="3529516601"/>
                    </a:ext>
                  </a:extLst>
                </a:gridCol>
                <a:gridCol w="2084070">
                  <a:extLst>
                    <a:ext uri="{9D8B030D-6E8A-4147-A177-3AD203B41FA5}">
                      <a16:colId xmlns:a16="http://schemas.microsoft.com/office/drawing/2014/main" val="345942729"/>
                    </a:ext>
                  </a:extLst>
                </a:gridCol>
                <a:gridCol w="2084070">
                  <a:extLst>
                    <a:ext uri="{9D8B030D-6E8A-4147-A177-3AD203B41FA5}">
                      <a16:colId xmlns:a16="http://schemas.microsoft.com/office/drawing/2014/main" val="185187011"/>
                    </a:ext>
                  </a:extLst>
                </a:gridCol>
                <a:gridCol w="2084070">
                  <a:extLst>
                    <a:ext uri="{9D8B030D-6E8A-4147-A177-3AD203B41FA5}">
                      <a16:colId xmlns:a16="http://schemas.microsoft.com/office/drawing/2014/main" val="3871539845"/>
                    </a:ext>
                  </a:extLst>
                </a:gridCol>
                <a:gridCol w="2084070">
                  <a:extLst>
                    <a:ext uri="{9D8B030D-6E8A-4147-A177-3AD203B41FA5}">
                      <a16:colId xmlns:a16="http://schemas.microsoft.com/office/drawing/2014/main" val="3117844603"/>
                    </a:ext>
                  </a:extLst>
                </a:gridCol>
              </a:tblGrid>
              <a:tr h="1650504">
                <a:tc>
                  <a:txBody>
                    <a:bodyPr/>
                    <a:lstStyle/>
                    <a:p>
                      <a:pPr algn="ctr" fontAlgn="t"/>
                      <a:r>
                        <a:rPr lang="en-GB" sz="2000" b="0" i="0">
                          <a:latin typeface="OpenDyslexicAlta" pitchFamily="2" charset="77"/>
                        </a:rPr>
                        <a:t>To do something again.</a:t>
                      </a:r>
                    </a:p>
                  </a:txBody>
                  <a:tcPr anchor="ctr"/>
                </a:tc>
                <a:tc>
                  <a:txBody>
                    <a:bodyPr/>
                    <a:lstStyle/>
                    <a:p>
                      <a:pPr algn="ctr"/>
                      <a:r>
                        <a:rPr lang="en-GB" sz="2000" b="0" i="0">
                          <a:latin typeface="OpenDyslexicAlta" pitchFamily="2" charset="77"/>
                        </a:rPr>
                        <a:t>To freshen something up.</a:t>
                      </a:r>
                    </a:p>
                  </a:txBody>
                  <a:tcPr anchor="ctr"/>
                </a:tc>
                <a:tc>
                  <a:txBody>
                    <a:bodyPr/>
                    <a:lstStyle/>
                    <a:p>
                      <a:pPr algn="ctr"/>
                      <a:r>
                        <a:rPr lang="en-GB" sz="2000" b="0" i="0">
                          <a:latin typeface="OpenDyslexicAlta" pitchFamily="2" charset="77"/>
                        </a:rPr>
                        <a:t>If something makes you jump, this is a __________.</a:t>
                      </a:r>
                    </a:p>
                  </a:txBody>
                  <a:tcPr anchor="ctr"/>
                </a:tc>
                <a:tc>
                  <a:txBody>
                    <a:bodyPr/>
                    <a:lstStyle/>
                    <a:p>
                      <a:pPr algn="ctr"/>
                      <a:r>
                        <a:rPr lang="en-GB" sz="2000" b="0" i="0">
                          <a:latin typeface="OpenDyslexicAlta" pitchFamily="2" charset="77"/>
                        </a:rPr>
                        <a:t>To appear again.</a:t>
                      </a:r>
                    </a:p>
                  </a:txBody>
                  <a:tcPr anchor="ctr"/>
                </a:tc>
                <a:tc>
                  <a:txBody>
                    <a:bodyPr/>
                    <a:lstStyle/>
                    <a:p>
                      <a:pPr algn="ctr"/>
                      <a:r>
                        <a:rPr lang="en-GB" sz="2000" b="0" i="0">
                          <a:latin typeface="OpenDyslexicAlta" pitchFamily="2" charset="77"/>
                        </a:rPr>
                        <a:t>To get someone back for something they did.</a:t>
                      </a:r>
                    </a:p>
                  </a:txBody>
                  <a:tcPr anchor="ctr"/>
                </a:tc>
                <a:extLst>
                  <a:ext uri="{0D108BD9-81ED-4DB2-BD59-A6C34878D82A}">
                    <a16:rowId xmlns:a16="http://schemas.microsoft.com/office/drawing/2014/main" val="2756955956"/>
                  </a:ext>
                </a:extLst>
              </a:tr>
              <a:tr h="1603332">
                <a:tc>
                  <a:txBody>
                    <a:bodyPr/>
                    <a:lstStyle/>
                    <a:p>
                      <a:pPr algn="ctr"/>
                      <a:r>
                        <a:rPr lang="en-GB" sz="2000" b="0" i="0">
                          <a:latin typeface="OpenDyslexicAlta" pitchFamily="2" charset="77"/>
                        </a:rPr>
                        <a:t>To bounce back. </a:t>
                      </a:r>
                    </a:p>
                  </a:txBody>
                  <a:tcPr anchor="ctr"/>
                </a:tc>
                <a:tc>
                  <a:txBody>
                    <a:bodyPr/>
                    <a:lstStyle/>
                    <a:p>
                      <a:pPr algn="ctr"/>
                      <a:r>
                        <a:rPr lang="en-GB" sz="2000" b="0" i="0">
                          <a:latin typeface="OpenDyslexicAlta" pitchFamily="2" charset="77"/>
                        </a:rPr>
                        <a:t>To go back somewhere.</a:t>
                      </a:r>
                    </a:p>
                  </a:txBody>
                  <a:tcPr anchor="ctr"/>
                </a:tc>
                <a:tc>
                  <a:txBody>
                    <a:bodyPr/>
                    <a:lstStyle/>
                    <a:p>
                      <a:pPr algn="ctr"/>
                      <a:r>
                        <a:rPr lang="en-GB" sz="2000" b="0" i="0">
                          <a:latin typeface="OpenDyslexicAlta" pitchFamily="2" charset="77"/>
                        </a:rPr>
                        <a:t>To play it again.</a:t>
                      </a:r>
                    </a:p>
                  </a:txBody>
                  <a:tcPr anchor="ctr"/>
                </a:tc>
                <a:tc>
                  <a:txBody>
                    <a:bodyPr/>
                    <a:lstStyle/>
                    <a:p>
                      <a:pPr algn="ctr"/>
                      <a:r>
                        <a:rPr lang="en-GB" sz="2000" b="0" i="0">
                          <a:latin typeface="OpenDyslexicAlta" pitchFamily="2" charset="77"/>
                        </a:rPr>
                        <a:t>To give your opinion on something.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a:latin typeface="OpenDyslexicAlta" pitchFamily="2" charset="77"/>
                        </a:rPr>
                        <a:t>To decorate something again.</a:t>
                      </a:r>
                    </a:p>
                  </a:txBody>
                  <a:tcPr anchor="ct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044266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727296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62913437"/>
                    </a:ext>
                  </a:extLst>
                </a:gridCol>
                <a:gridCol w="1858433">
                  <a:extLst>
                    <a:ext uri="{9D8B030D-6E8A-4147-A177-3AD203B41FA5}">
                      <a16:colId xmlns:a16="http://schemas.microsoft.com/office/drawing/2014/main" val="3212176019"/>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redo</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refresh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return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reappear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redecorate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revenge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review</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replay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reaction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rebound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828036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 Words with the prefix ’re-’   ‘re-’ means ‘again’ or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3128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0583575"/>
              </p:ext>
            </p:extLst>
          </p:nvPr>
        </p:nvGraphicFramePr>
        <p:xfrm>
          <a:off x="508000" y="1356527"/>
          <a:ext cx="2787650" cy="5272869"/>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700869">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redo</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refresh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return</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reappear</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redecorate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revenge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review</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replay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reaction</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rebound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0165301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the prefix ’re-’   ‘re-’ means ‘again’ or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28173022"/>
              </p:ext>
            </p:extLst>
          </p:nvPr>
        </p:nvGraphicFramePr>
        <p:xfrm>
          <a:off x="3515095" y="1351626"/>
          <a:ext cx="8170721" cy="5277770"/>
        </p:xfrm>
        <a:graphic>
          <a:graphicData uri="http://schemas.openxmlformats.org/drawingml/2006/table">
            <a:tbl>
              <a:tblPr firstRow="1" bandRow="1">
                <a:tableStyleId>{5940675A-B579-460E-94D1-54222C63F5DA}</a:tableStyleId>
              </a:tblPr>
              <a:tblGrid>
                <a:gridCol w="2693925">
                  <a:extLst>
                    <a:ext uri="{9D8B030D-6E8A-4147-A177-3AD203B41FA5}">
                      <a16:colId xmlns:a16="http://schemas.microsoft.com/office/drawing/2014/main" val="20000"/>
                    </a:ext>
                  </a:extLst>
                </a:gridCol>
                <a:gridCol w="1880663">
                  <a:extLst>
                    <a:ext uri="{9D8B030D-6E8A-4147-A177-3AD203B41FA5}">
                      <a16:colId xmlns:a16="http://schemas.microsoft.com/office/drawing/2014/main" val="20001"/>
                    </a:ext>
                  </a:extLst>
                </a:gridCol>
                <a:gridCol w="994940">
                  <a:extLst>
                    <a:ext uri="{9D8B030D-6E8A-4147-A177-3AD203B41FA5}">
                      <a16:colId xmlns:a16="http://schemas.microsoft.com/office/drawing/2014/main" val="20002"/>
                    </a:ext>
                  </a:extLst>
                </a:gridCol>
                <a:gridCol w="2601193">
                  <a:extLst>
                    <a:ext uri="{9D8B030D-6E8A-4147-A177-3AD203B41FA5}">
                      <a16:colId xmlns:a16="http://schemas.microsoft.com/office/drawing/2014/main" val="20003"/>
                    </a:ext>
                  </a:extLst>
                </a:gridCol>
              </a:tblGrid>
              <a:tr h="635859">
                <a:tc gridSpan="4">
                  <a:txBody>
                    <a:bodyPr/>
                    <a:lstStyle/>
                    <a:p>
                      <a:r>
                        <a:rPr lang="en-GB" b="0" i="0">
                          <a:latin typeface="OpenDyslexicAlta" pitchFamily="2" charset="77"/>
                          <a:ea typeface="OpenDyslexic" charset="0"/>
                          <a:cs typeface="OpenDyslexic" charset="0"/>
                        </a:rPr>
                        <a:t>Use the ‘re-’ prefix</a:t>
                      </a:r>
                      <a:r>
                        <a:rPr lang="en-GB" b="0" i="0" baseline="0">
                          <a:latin typeface="OpenDyslexicAlta" pitchFamily="2" charset="77"/>
                          <a:ea typeface="OpenDyslexic" charset="0"/>
                          <a:cs typeface="OpenDyslexic" charset="0"/>
                        </a:rPr>
                        <a:t> to create the words from your spelling list. Can you think of any more?</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63769">
                <a:tc rowSpan="10">
                  <a:txBody>
                    <a:bodyPr/>
                    <a:lstStyle/>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r>
                        <a:rPr lang="en-GB" sz="5400" b="0" i="0" baseline="0">
                          <a:latin typeface="OpenDyslexicAlta" pitchFamily="2" charset="77"/>
                          <a:ea typeface="OpenDyslexic" charset="0"/>
                          <a:cs typeface="OpenDyslexic" charset="0"/>
                        </a:rPr>
                        <a:t>re + </a:t>
                      </a:r>
                      <a:endParaRPr lang="en-GB" sz="54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turn</a:t>
                      </a:r>
                    </a:p>
                  </a:txBody>
                  <a:tcPr/>
                </a:tc>
                <a:tc rowSpan="10">
                  <a:txBody>
                    <a:bodyPr/>
                    <a:lstStyle/>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pPr algn="ctr"/>
                      <a:r>
                        <a:rPr lang="en-GB" sz="5400" b="0" i="0">
                          <a:latin typeface="OpenDyslexicAlta" pitchFamily="2" charset="77"/>
                          <a:ea typeface="OpenDyslexic" charset="0"/>
                          <a:cs typeface="OpenDyslexic" charset="0"/>
                        </a:rPr>
                        <a:t>=</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fresh</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play</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do</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decorate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appear</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63769">
                <a:tc vMerge="1">
                  <a:txBody>
                    <a:bodyPr/>
                    <a:lstStyle/>
                    <a:p>
                      <a:endParaRPr lang="en-GB"/>
                    </a:p>
                  </a:txBody>
                  <a:tcPr/>
                </a:tc>
                <a:tc>
                  <a:txBody>
                    <a:bodyPr/>
                    <a:lstStyle/>
                    <a:p>
                      <a:r>
                        <a:rPr lang="en-GB" sz="2000" b="0" i="0">
                          <a:latin typeface="OpenDyslexicAlta" pitchFamily="2" charset="77"/>
                          <a:ea typeface="OpenDyslexic" charset="0"/>
                          <a:cs typeface="OpenDyslexic" charset="0"/>
                        </a:rPr>
                        <a:t>view</a:t>
                      </a:r>
                    </a:p>
                  </a:txBody>
                  <a:tcPr/>
                </a:tc>
                <a:tc vMerge="1">
                  <a:txBody>
                    <a:bodyPr/>
                    <a:lstStyle/>
                    <a:p>
                      <a:endParaRPr lang="en-GB"/>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err="1">
                          <a:latin typeface="OpenDyslexicAlta" pitchFamily="2" charset="77"/>
                          <a:ea typeface="OpenDyslexic" charset="0"/>
                          <a:cs typeface="OpenDyslexic" charset="0"/>
                        </a:rPr>
                        <a:t>venge</a:t>
                      </a:r>
                      <a:endParaRPr lang="en-GB" sz="2000" b="0" i="0">
                        <a:latin typeface="OpenDyslexicAlta" pitchFamily="2" charset="77"/>
                        <a:ea typeface="OpenDyslexic" charset="0"/>
                        <a:cs typeface="OpenDyslexic" charset="0"/>
                      </a:endParaRP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action</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bound</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2866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56527"/>
          <a:ext cx="2787650" cy="5272869"/>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700869">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redo</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refresh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return</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reappear</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redecorate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revenge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review</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replay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reaction</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rebound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0965245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Words with the prefix ’re-’   ‘re-’ means ‘again’ or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83021836"/>
              </p:ext>
            </p:extLst>
          </p:nvPr>
        </p:nvGraphicFramePr>
        <p:xfrm>
          <a:off x="3515095" y="1351626"/>
          <a:ext cx="8170721" cy="5277770"/>
        </p:xfrm>
        <a:graphic>
          <a:graphicData uri="http://schemas.openxmlformats.org/drawingml/2006/table">
            <a:tbl>
              <a:tblPr firstRow="1" bandRow="1">
                <a:tableStyleId>{5940675A-B579-460E-94D1-54222C63F5DA}</a:tableStyleId>
              </a:tblPr>
              <a:tblGrid>
                <a:gridCol w="2693925">
                  <a:extLst>
                    <a:ext uri="{9D8B030D-6E8A-4147-A177-3AD203B41FA5}">
                      <a16:colId xmlns:a16="http://schemas.microsoft.com/office/drawing/2014/main" val="20000"/>
                    </a:ext>
                  </a:extLst>
                </a:gridCol>
                <a:gridCol w="1880663">
                  <a:extLst>
                    <a:ext uri="{9D8B030D-6E8A-4147-A177-3AD203B41FA5}">
                      <a16:colId xmlns:a16="http://schemas.microsoft.com/office/drawing/2014/main" val="20001"/>
                    </a:ext>
                  </a:extLst>
                </a:gridCol>
                <a:gridCol w="994940">
                  <a:extLst>
                    <a:ext uri="{9D8B030D-6E8A-4147-A177-3AD203B41FA5}">
                      <a16:colId xmlns:a16="http://schemas.microsoft.com/office/drawing/2014/main" val="20002"/>
                    </a:ext>
                  </a:extLst>
                </a:gridCol>
                <a:gridCol w="2601193">
                  <a:extLst>
                    <a:ext uri="{9D8B030D-6E8A-4147-A177-3AD203B41FA5}">
                      <a16:colId xmlns:a16="http://schemas.microsoft.com/office/drawing/2014/main" val="20003"/>
                    </a:ext>
                  </a:extLst>
                </a:gridCol>
              </a:tblGrid>
              <a:tr h="635859">
                <a:tc gridSpan="4">
                  <a:txBody>
                    <a:bodyPr/>
                    <a:lstStyle/>
                    <a:p>
                      <a:r>
                        <a:rPr lang="en-GB" b="0" i="0">
                          <a:latin typeface="OpenDyslexicAlta" pitchFamily="2" charset="77"/>
                          <a:ea typeface="OpenDyslexic" charset="0"/>
                          <a:cs typeface="OpenDyslexic" charset="0"/>
                        </a:rPr>
                        <a:t>Use the ‘re-’ prefix</a:t>
                      </a:r>
                      <a:r>
                        <a:rPr lang="en-GB" b="0" i="0" baseline="0">
                          <a:latin typeface="OpenDyslexicAlta" pitchFamily="2" charset="77"/>
                          <a:ea typeface="OpenDyslexic" charset="0"/>
                          <a:cs typeface="OpenDyslexic" charset="0"/>
                        </a:rPr>
                        <a:t> to create the words from your spelling list. Can you think of any more?</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63769">
                <a:tc rowSpan="10">
                  <a:txBody>
                    <a:bodyPr/>
                    <a:lstStyle/>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r>
                        <a:rPr lang="en-GB" sz="5400" b="0" i="0" baseline="0">
                          <a:latin typeface="OpenDyslexicAlta" pitchFamily="2" charset="77"/>
                          <a:ea typeface="OpenDyslexic" charset="0"/>
                          <a:cs typeface="OpenDyslexic" charset="0"/>
                        </a:rPr>
                        <a:t>re + </a:t>
                      </a:r>
                      <a:endParaRPr lang="en-GB" sz="5400" b="0" i="0">
                        <a:latin typeface="OpenDyslexicAlta" pitchFamily="2" charset="77"/>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turn</a:t>
                      </a:r>
                    </a:p>
                  </a:txBody>
                  <a:tcPr/>
                </a:tc>
                <a:tc rowSpan="10">
                  <a:txBody>
                    <a:bodyPr/>
                    <a:lstStyle/>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pPr algn="ctr"/>
                      <a:r>
                        <a:rPr lang="en-GB" sz="5400" b="0" i="0">
                          <a:latin typeface="OpenDyslexicAlta" pitchFamily="2" charset="77"/>
                          <a:ea typeface="OpenDyslexic" charset="0"/>
                          <a:cs typeface="OpenDyslexic" charset="0"/>
                        </a:rPr>
                        <a:t>=</a:t>
                      </a:r>
                    </a:p>
                  </a:txBody>
                  <a:tcPr/>
                </a:tc>
                <a:tc>
                  <a:txBody>
                    <a:bodyPr/>
                    <a:lstStyle/>
                    <a:p>
                      <a:r>
                        <a:rPr lang="en-GB" sz="2000" b="0" i="0">
                          <a:solidFill>
                            <a:srgbClr val="FF3860"/>
                          </a:solidFill>
                          <a:latin typeface="OpenDyslexicAlta" pitchFamily="2" charset="77"/>
                          <a:ea typeface="OpenDyslexic" charset="0"/>
                          <a:cs typeface="OpenDyslexic" charset="0"/>
                        </a:rPr>
                        <a:t>return</a:t>
                      </a:r>
                    </a:p>
                  </a:txBody>
                  <a:tcPr/>
                </a:tc>
                <a:extLst>
                  <a:ext uri="{0D108BD9-81ED-4DB2-BD59-A6C34878D82A}">
                    <a16:rowId xmlns:a16="http://schemas.microsoft.com/office/drawing/2014/main" val="10001"/>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fresh</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refresh</a:t>
                      </a:r>
                    </a:p>
                  </a:txBody>
                  <a:tcPr/>
                </a:tc>
                <a:extLst>
                  <a:ext uri="{0D108BD9-81ED-4DB2-BD59-A6C34878D82A}">
                    <a16:rowId xmlns:a16="http://schemas.microsoft.com/office/drawing/2014/main" val="10002"/>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play</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replay</a:t>
                      </a:r>
                    </a:p>
                  </a:txBody>
                  <a:tcPr/>
                </a:tc>
                <a:extLst>
                  <a:ext uri="{0D108BD9-81ED-4DB2-BD59-A6C34878D82A}">
                    <a16:rowId xmlns:a16="http://schemas.microsoft.com/office/drawing/2014/main" val="10003"/>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do</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redo</a:t>
                      </a:r>
                    </a:p>
                  </a:txBody>
                  <a:tcPr/>
                </a:tc>
                <a:extLst>
                  <a:ext uri="{0D108BD9-81ED-4DB2-BD59-A6C34878D82A}">
                    <a16:rowId xmlns:a16="http://schemas.microsoft.com/office/drawing/2014/main" val="10004"/>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decorate</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redecorate</a:t>
                      </a:r>
                    </a:p>
                  </a:txBody>
                  <a:tcPr/>
                </a:tc>
                <a:extLst>
                  <a:ext uri="{0D108BD9-81ED-4DB2-BD59-A6C34878D82A}">
                    <a16:rowId xmlns:a16="http://schemas.microsoft.com/office/drawing/2014/main" val="10005"/>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appear</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reappear</a:t>
                      </a:r>
                    </a:p>
                  </a:txBody>
                  <a:tcPr/>
                </a:tc>
                <a:extLst>
                  <a:ext uri="{0D108BD9-81ED-4DB2-BD59-A6C34878D82A}">
                    <a16:rowId xmlns:a16="http://schemas.microsoft.com/office/drawing/2014/main" val="10006"/>
                  </a:ext>
                </a:extLst>
              </a:tr>
              <a:tr h="463769">
                <a:tc vMerge="1">
                  <a:txBody>
                    <a:bodyPr/>
                    <a:lstStyle/>
                    <a:p>
                      <a:endParaRPr lang="en-GB"/>
                    </a:p>
                  </a:txBody>
                  <a:tcPr/>
                </a:tc>
                <a:tc>
                  <a:txBody>
                    <a:bodyPr/>
                    <a:lstStyle/>
                    <a:p>
                      <a:r>
                        <a:rPr lang="en-GB" sz="2000" b="0" i="0">
                          <a:latin typeface="OpenDyslexicAlta" pitchFamily="2" charset="77"/>
                          <a:ea typeface="OpenDyslexic" charset="0"/>
                          <a:cs typeface="OpenDyslexic" charset="0"/>
                        </a:rPr>
                        <a:t>view</a:t>
                      </a:r>
                    </a:p>
                  </a:txBody>
                  <a:tcPr/>
                </a:tc>
                <a:tc vMerge="1">
                  <a:txBody>
                    <a:bodyPr/>
                    <a:lstStyle/>
                    <a:p>
                      <a:endParaRPr lang="en-GB"/>
                    </a:p>
                  </a:txBody>
                  <a:tcPr/>
                </a:tc>
                <a:tc>
                  <a:txBody>
                    <a:bodyPr/>
                    <a:lstStyle/>
                    <a:p>
                      <a:r>
                        <a:rPr lang="en-GB" sz="2000" b="0" i="0">
                          <a:solidFill>
                            <a:srgbClr val="FF3860"/>
                          </a:solidFill>
                          <a:latin typeface="OpenDyslexicAlta" pitchFamily="2" charset="77"/>
                          <a:ea typeface="OpenDyslexic" charset="0"/>
                          <a:cs typeface="OpenDyslexic" charset="0"/>
                        </a:rPr>
                        <a:t>review</a:t>
                      </a:r>
                    </a:p>
                  </a:txBody>
                  <a:tcPr/>
                </a:tc>
                <a:extLst>
                  <a:ext uri="{0D108BD9-81ED-4DB2-BD59-A6C34878D82A}">
                    <a16:rowId xmlns:a16="http://schemas.microsoft.com/office/drawing/2014/main" val="10007"/>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err="1">
                          <a:latin typeface="OpenDyslexicAlta" pitchFamily="2" charset="77"/>
                          <a:ea typeface="OpenDyslexic" charset="0"/>
                          <a:cs typeface="OpenDyslexic" charset="0"/>
                        </a:rPr>
                        <a:t>venge</a:t>
                      </a:r>
                      <a:endParaRPr lang="en-GB" sz="2000" b="0" i="0">
                        <a:latin typeface="OpenDyslexicAlta" pitchFamily="2" charset="77"/>
                        <a:ea typeface="OpenDyslexic" charset="0"/>
                        <a:cs typeface="OpenDyslexic" charset="0"/>
                      </a:endParaRP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revenge</a:t>
                      </a:r>
                    </a:p>
                  </a:txBody>
                  <a:tcPr/>
                </a:tc>
                <a:extLst>
                  <a:ext uri="{0D108BD9-81ED-4DB2-BD59-A6C34878D82A}">
                    <a16:rowId xmlns:a16="http://schemas.microsoft.com/office/drawing/2014/main" val="10008"/>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action</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reaction</a:t>
                      </a:r>
                    </a:p>
                  </a:txBody>
                  <a:tcPr/>
                </a:tc>
                <a:extLst>
                  <a:ext uri="{0D108BD9-81ED-4DB2-BD59-A6C34878D82A}">
                    <a16:rowId xmlns:a16="http://schemas.microsoft.com/office/drawing/2014/main" val="10009"/>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a:latin typeface="OpenDyslexicAlta" pitchFamily="2" charset="77"/>
                          <a:ea typeface="OpenDyslexic" charset="0"/>
                          <a:cs typeface="OpenDyslexic" charset="0"/>
                        </a:rPr>
                        <a:t>bound</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rebound</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0540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’dis-’ which has a negative meaning.  It often means ‘does not’ as in does not agree = disagree. </a:t>
            </a:r>
          </a:p>
          <a:p>
            <a:pPr>
              <a:lnSpc>
                <a:spcPct val="150000"/>
              </a:lnSpc>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8</a:t>
            </a:r>
          </a:p>
        </p:txBody>
      </p:sp>
    </p:spTree>
    <p:extLst>
      <p:ext uri="{BB962C8B-B14F-4D97-AF65-F5344CB8AC3E}">
        <p14:creationId xmlns:p14="http://schemas.microsoft.com/office/powerpoint/2010/main" val="1604013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8</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prefix ’dis-’ which has a negative meaning.  It often means ‘does not’ as in does not agree = disagree.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697070731"/>
              </p:ext>
            </p:extLst>
          </p:nvPr>
        </p:nvGraphicFramePr>
        <p:xfrm>
          <a:off x="3429000" y="1311275"/>
          <a:ext cx="8363607" cy="5549035"/>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300081">
                <a:tc>
                  <a:txBody>
                    <a:bodyPr/>
                    <a:lstStyle/>
                    <a:p>
                      <a:r>
                        <a:rPr lang="en-GB" sz="1700" b="0" i="0">
                          <a:latin typeface="Muli" pitchFamily="2" charset="77"/>
                        </a:rPr>
                        <a:t>Introduction</a:t>
                      </a:r>
                    </a:p>
                  </a:txBody>
                  <a:tcPr/>
                </a:tc>
                <a:tc>
                  <a:txBody>
                    <a:bodyPr/>
                    <a:lstStyle/>
                    <a:p>
                      <a:r>
                        <a:rPr lang="en-GB" sz="1600" b="0" i="0">
                          <a:latin typeface="Muli" pitchFamily="2" charset="77"/>
                        </a:rPr>
                        <a:t>The prefix ‘dis’ is used to find the opposite of words and means ‘does not’, e.g. disobey means does not obey. </a:t>
                      </a:r>
                    </a:p>
                    <a:p>
                      <a:endParaRPr lang="en-GB" sz="1600" b="0" i="0">
                        <a:latin typeface="Muli" pitchFamily="2" charset="77"/>
                      </a:endParaRPr>
                    </a:p>
                    <a:p>
                      <a:r>
                        <a:rPr lang="en-GB" sz="1600" b="0" i="0">
                          <a:latin typeface="Muli" pitchFamily="2" charset="77"/>
                        </a:rPr>
                        <a:t>Can the children think of any words beginning with ‘dis’. Ask them if they know what they mean.</a:t>
                      </a:r>
                    </a:p>
                  </a:txBody>
                  <a:tcPr/>
                </a:tc>
                <a:extLst>
                  <a:ext uri="{0D108BD9-81ED-4DB2-BD59-A6C34878D82A}">
                    <a16:rowId xmlns:a16="http://schemas.microsoft.com/office/drawing/2014/main" val="10000"/>
                  </a:ext>
                </a:extLst>
              </a:tr>
              <a:tr h="1220875">
                <a:tc>
                  <a:txBody>
                    <a:bodyPr/>
                    <a:lstStyle/>
                    <a:p>
                      <a:r>
                        <a:rPr lang="en-GB" sz="1700" b="0" i="0">
                          <a:latin typeface="Muli" pitchFamily="2" charset="77"/>
                        </a:rPr>
                        <a:t>Main Teaching Activity </a:t>
                      </a:r>
                    </a:p>
                  </a:txBody>
                  <a:tcPr/>
                </a:tc>
                <a:tc>
                  <a:txBody>
                    <a:bodyPr/>
                    <a:lstStyle/>
                    <a:p>
                      <a:r>
                        <a:rPr lang="en-GB" sz="1600" b="0" i="0" baseline="0">
                          <a:latin typeface="Muli" pitchFamily="2" charset="77"/>
                        </a:rPr>
                        <a:t>Use the </a:t>
                      </a:r>
                      <a:r>
                        <a:rPr lang="en-GB" sz="1600" b="0" i="0" baseline="0" err="1">
                          <a:latin typeface="Muli" pitchFamily="2" charset="77"/>
                        </a:rPr>
                        <a:t>powerpoint</a:t>
                      </a:r>
                      <a:r>
                        <a:rPr lang="en-GB" sz="1600" b="0" i="0" baseline="0">
                          <a:latin typeface="Muli" pitchFamily="2" charset="77"/>
                        </a:rPr>
                        <a:t> slide to show the root words. Ask the children to write the opposite of each word by adding the prefix ‘dis’. </a:t>
                      </a:r>
                    </a:p>
                    <a:p>
                      <a:endParaRPr lang="en-GB" sz="1600" b="0" i="0" baseline="0">
                        <a:latin typeface="Muli" pitchFamily="2" charset="77"/>
                      </a:endParaRPr>
                    </a:p>
                    <a:p>
                      <a:r>
                        <a:rPr lang="en-GB" sz="1600" b="0" i="0" baseline="0">
                          <a:latin typeface="Muli" pitchFamily="2" charset="77"/>
                        </a:rPr>
                        <a:t>Children share the new words and discuss what they think they mean.</a:t>
                      </a:r>
                    </a:p>
                  </a:txBody>
                  <a:tcPr/>
                </a:tc>
                <a:extLst>
                  <a:ext uri="{0D108BD9-81ED-4DB2-BD59-A6C34878D82A}">
                    <a16:rowId xmlns:a16="http://schemas.microsoft.com/office/drawing/2014/main" val="10001"/>
                  </a:ext>
                </a:extLst>
              </a:tr>
              <a:tr h="2751335">
                <a:tc>
                  <a:txBody>
                    <a:bodyPr/>
                    <a:lstStyle/>
                    <a:p>
                      <a:r>
                        <a:rPr lang="en-GB" sz="1700" b="0" i="0">
                          <a:latin typeface="Muli" pitchFamily="2" charset="77"/>
                        </a:rPr>
                        <a:t>Independent Activity</a:t>
                      </a:r>
                    </a:p>
                  </a:txBody>
                  <a:tcPr/>
                </a:tc>
                <a:tc>
                  <a:txBody>
                    <a:bodyPr/>
                    <a:lstStyle/>
                    <a:p>
                      <a:r>
                        <a:rPr lang="en-GB" sz="1600" b="0" i="0">
                          <a:latin typeface="Muli" pitchFamily="2" charset="77"/>
                        </a:rPr>
                        <a:t>Dictate the following sentences to the children which contain some of the target words. Ask children to focus on neatly writing the sentences and spelling the ‘dis’ words correctly.</a:t>
                      </a:r>
                    </a:p>
                    <a:p>
                      <a:endParaRPr lang="en-GB" sz="1600" b="0" i="0">
                        <a:latin typeface="Muli" pitchFamily="2" charset="77"/>
                      </a:endParaRPr>
                    </a:p>
                    <a:p>
                      <a:r>
                        <a:rPr lang="en-GB" sz="1600" b="0" i="0">
                          <a:latin typeface="Muli" pitchFamily="2" charset="77"/>
                        </a:rPr>
                        <a:t>The little boy was very disappointed that his ball went in the river.</a:t>
                      </a:r>
                      <a:br>
                        <a:rPr lang="en-GB" sz="1600" b="0" i="0">
                          <a:latin typeface="Muli" pitchFamily="2" charset="77"/>
                        </a:rPr>
                      </a:br>
                      <a:r>
                        <a:rPr lang="en-GB" sz="1600" b="0" i="0">
                          <a:latin typeface="Muli" pitchFamily="2" charset="77"/>
                        </a:rPr>
                        <a:t>The girl disobeyed her mum and stayed out too late.</a:t>
                      </a:r>
                      <a:br>
                        <a:rPr lang="en-GB" sz="1600" b="0" i="0">
                          <a:latin typeface="Muli" pitchFamily="2" charset="77"/>
                        </a:rPr>
                      </a:br>
                      <a:r>
                        <a:rPr lang="en-GB" sz="1600" b="0" i="0">
                          <a:latin typeface="Muli" pitchFamily="2" charset="77"/>
                        </a:rPr>
                        <a:t>The football team was at a disadvantage because they only had 9 players.</a:t>
                      </a:r>
                      <a:br>
                        <a:rPr lang="en-GB" sz="1600" b="0" i="0">
                          <a:latin typeface="Muli" pitchFamily="2" charset="77"/>
                        </a:rPr>
                      </a:br>
                      <a:br>
                        <a:rPr lang="en-GB" sz="1600" b="0" i="0">
                          <a:latin typeface="Muli" pitchFamily="2" charset="77"/>
                        </a:rPr>
                      </a:br>
                      <a:r>
                        <a:rPr lang="en-GB" sz="1600" b="0" i="0">
                          <a:latin typeface="Muli" pitchFamily="2" charset="77"/>
                        </a:rPr>
                        <a:t>Ask children to make up two more sentences using ‘dis’ words that haven’t been used yet. </a:t>
                      </a:r>
                    </a:p>
                    <a:p>
                      <a:endParaRPr lang="en-GB" sz="16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053153248"/>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disappoint</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disagree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disable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dislike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dislocate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disappear</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disadvantage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disapprove</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dislodge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800634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303788" y="358408"/>
            <a:ext cx="9382823" cy="988003"/>
          </a:xfrm>
        </p:spPr>
        <p:txBody>
          <a:bodyPr>
            <a:noAutofit/>
          </a:bodyPr>
          <a:lstStyle/>
          <a:p>
            <a:r>
              <a:rPr lang="en-GB" sz="2000">
                <a:latin typeface="OpenDyslexicAlta" pitchFamily="2" charset="77"/>
              </a:rPr>
              <a:t>Find the opposite of these words by adding the prefix ‘dis’</a:t>
            </a:r>
          </a:p>
        </p:txBody>
      </p:sp>
      <p:graphicFrame>
        <p:nvGraphicFramePr>
          <p:cNvPr id="3" name="Table 2">
            <a:extLst>
              <a:ext uri="{FF2B5EF4-FFF2-40B4-BE49-F238E27FC236}">
                <a16:creationId xmlns:a16="http://schemas.microsoft.com/office/drawing/2014/main" id="{3C04369A-E1FD-4445-9B7E-31670A998151}"/>
              </a:ext>
            </a:extLst>
          </p:cNvPr>
          <p:cNvGraphicFramePr>
            <a:graphicFrameLocks noGrp="1"/>
          </p:cNvGraphicFramePr>
          <p:nvPr>
            <p:extLst>
              <p:ext uri="{D42A27DB-BD31-4B8C-83A1-F6EECF244321}">
                <p14:modId xmlns:p14="http://schemas.microsoft.com/office/powerpoint/2010/main" val="4152518660"/>
              </p:ext>
            </p:extLst>
          </p:nvPr>
        </p:nvGraphicFramePr>
        <p:xfrm>
          <a:off x="4475704" y="1294720"/>
          <a:ext cx="2787650" cy="51816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3054727086"/>
                    </a:ext>
                  </a:extLst>
                </a:gridCol>
              </a:tblGrid>
              <a:tr h="457200">
                <a:tc>
                  <a:txBody>
                    <a:bodyPr/>
                    <a:lstStyle/>
                    <a:p>
                      <a:pPr algn="ctr"/>
                      <a:r>
                        <a:rPr lang="en-GB" sz="2800" b="0" i="0">
                          <a:latin typeface="OpenDyslexicAlta" pitchFamily="2" charset="77"/>
                          <a:ea typeface="OpenDyslexic" charset="0"/>
                          <a:cs typeface="OpenDyslexic" charset="0"/>
                        </a:rPr>
                        <a:t>appoint</a:t>
                      </a:r>
                    </a:p>
                  </a:txBody>
                  <a:tcPr/>
                </a:tc>
                <a:extLst>
                  <a:ext uri="{0D108BD9-81ED-4DB2-BD59-A6C34878D82A}">
                    <a16:rowId xmlns:a16="http://schemas.microsoft.com/office/drawing/2014/main" val="140684736"/>
                  </a:ext>
                </a:extLst>
              </a:tr>
              <a:tr h="457200">
                <a:tc>
                  <a:txBody>
                    <a:bodyPr/>
                    <a:lstStyle/>
                    <a:p>
                      <a:pPr algn="ctr"/>
                      <a:r>
                        <a:rPr lang="en-GB" sz="2800" b="0" i="0">
                          <a:latin typeface="OpenDyslexicAlta" pitchFamily="2" charset="77"/>
                          <a:ea typeface="OpenDyslexic" charset="0"/>
                          <a:cs typeface="OpenDyslexic" charset="0"/>
                        </a:rPr>
                        <a:t>agree</a:t>
                      </a:r>
                    </a:p>
                  </a:txBody>
                  <a:tcPr/>
                </a:tc>
                <a:extLst>
                  <a:ext uri="{0D108BD9-81ED-4DB2-BD59-A6C34878D82A}">
                    <a16:rowId xmlns:a16="http://schemas.microsoft.com/office/drawing/2014/main" val="3595358481"/>
                  </a:ext>
                </a:extLst>
              </a:tr>
              <a:tr h="457200">
                <a:tc>
                  <a:txBody>
                    <a:bodyPr/>
                    <a:lstStyle/>
                    <a:p>
                      <a:pPr algn="ctr"/>
                      <a:r>
                        <a:rPr lang="en-GB" sz="2800"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337084411"/>
                  </a:ext>
                </a:extLst>
              </a:tr>
              <a:tr h="457200">
                <a:tc>
                  <a:txBody>
                    <a:bodyPr/>
                    <a:lstStyle/>
                    <a:p>
                      <a:pPr algn="ctr"/>
                      <a:r>
                        <a:rPr lang="en-GB" sz="2800" b="0" i="0">
                          <a:latin typeface="OpenDyslexicAlta" pitchFamily="2" charset="77"/>
                          <a:ea typeface="OpenDyslexic" charset="0"/>
                          <a:cs typeface="OpenDyslexic" charset="0"/>
                        </a:rPr>
                        <a:t>able</a:t>
                      </a:r>
                    </a:p>
                  </a:txBody>
                  <a:tcPr/>
                </a:tc>
                <a:extLst>
                  <a:ext uri="{0D108BD9-81ED-4DB2-BD59-A6C34878D82A}">
                    <a16:rowId xmlns:a16="http://schemas.microsoft.com/office/drawing/2014/main" val="2948537037"/>
                  </a:ext>
                </a:extLst>
              </a:tr>
              <a:tr h="457200">
                <a:tc>
                  <a:txBody>
                    <a:bodyPr/>
                    <a:lstStyle/>
                    <a:p>
                      <a:pPr algn="ctr"/>
                      <a:r>
                        <a:rPr lang="en-GB" sz="2800" b="0" i="0">
                          <a:latin typeface="OpenDyslexicAlta" pitchFamily="2" charset="77"/>
                          <a:ea typeface="OpenDyslexic" charset="0"/>
                          <a:cs typeface="OpenDyslexic" charset="0"/>
                        </a:rPr>
                        <a:t>like</a:t>
                      </a:r>
                    </a:p>
                  </a:txBody>
                  <a:tcPr/>
                </a:tc>
                <a:extLst>
                  <a:ext uri="{0D108BD9-81ED-4DB2-BD59-A6C34878D82A}">
                    <a16:rowId xmlns:a16="http://schemas.microsoft.com/office/drawing/2014/main" val="666084336"/>
                  </a:ext>
                </a:extLst>
              </a:tr>
              <a:tr h="457200">
                <a:tc>
                  <a:txBody>
                    <a:bodyPr/>
                    <a:lstStyle/>
                    <a:p>
                      <a:pPr algn="ctr"/>
                      <a:r>
                        <a:rPr lang="en-GB" sz="2800" b="0" i="0">
                          <a:latin typeface="OpenDyslexicAlta" pitchFamily="2" charset="77"/>
                          <a:ea typeface="OpenDyslexic" charset="0"/>
                          <a:cs typeface="OpenDyslexic" charset="0"/>
                        </a:rPr>
                        <a:t>mount</a:t>
                      </a:r>
                    </a:p>
                  </a:txBody>
                  <a:tcPr/>
                </a:tc>
                <a:extLst>
                  <a:ext uri="{0D108BD9-81ED-4DB2-BD59-A6C34878D82A}">
                    <a16:rowId xmlns:a16="http://schemas.microsoft.com/office/drawing/2014/main" val="4047853437"/>
                  </a:ext>
                </a:extLst>
              </a:tr>
              <a:tr h="457200">
                <a:tc>
                  <a:txBody>
                    <a:bodyPr/>
                    <a:lstStyle/>
                    <a:p>
                      <a:pPr algn="ctr"/>
                      <a:r>
                        <a:rPr lang="en-GB" sz="2800" b="0" i="0">
                          <a:latin typeface="OpenDyslexicAlta" pitchFamily="2" charset="77"/>
                          <a:ea typeface="OpenDyslexic" charset="0"/>
                          <a:cs typeface="OpenDyslexic" charset="0"/>
                        </a:rPr>
                        <a:t>appear</a:t>
                      </a:r>
                    </a:p>
                  </a:txBody>
                  <a:tcPr/>
                </a:tc>
                <a:extLst>
                  <a:ext uri="{0D108BD9-81ED-4DB2-BD59-A6C34878D82A}">
                    <a16:rowId xmlns:a16="http://schemas.microsoft.com/office/drawing/2014/main" val="1831040629"/>
                  </a:ext>
                </a:extLst>
              </a:tr>
              <a:tr h="457200">
                <a:tc>
                  <a:txBody>
                    <a:bodyPr/>
                    <a:lstStyle/>
                    <a:p>
                      <a:pPr algn="ctr"/>
                      <a:r>
                        <a:rPr lang="en-GB" sz="2800" b="0" i="0">
                          <a:latin typeface="OpenDyslexicAlta" pitchFamily="2" charset="77"/>
                          <a:ea typeface="OpenDyslexic" charset="0"/>
                          <a:cs typeface="OpenDyslexic" charset="0"/>
                        </a:rPr>
                        <a:t>advantage</a:t>
                      </a:r>
                    </a:p>
                  </a:txBody>
                  <a:tcPr/>
                </a:tc>
                <a:extLst>
                  <a:ext uri="{0D108BD9-81ED-4DB2-BD59-A6C34878D82A}">
                    <a16:rowId xmlns:a16="http://schemas.microsoft.com/office/drawing/2014/main" val="4006108788"/>
                  </a:ext>
                </a:extLst>
              </a:tr>
              <a:tr h="457200">
                <a:tc>
                  <a:txBody>
                    <a:bodyPr/>
                    <a:lstStyle/>
                    <a:p>
                      <a:pPr algn="ctr"/>
                      <a:r>
                        <a:rPr lang="en-GB" sz="2800" b="0" i="0">
                          <a:latin typeface="OpenDyslexicAlta" pitchFamily="2" charset="77"/>
                          <a:ea typeface="OpenDyslexic" charset="0"/>
                          <a:cs typeface="OpenDyslexic" charset="0"/>
                        </a:rPr>
                        <a:t>approve</a:t>
                      </a:r>
                    </a:p>
                  </a:txBody>
                  <a:tcPr/>
                </a:tc>
                <a:extLst>
                  <a:ext uri="{0D108BD9-81ED-4DB2-BD59-A6C34878D82A}">
                    <a16:rowId xmlns:a16="http://schemas.microsoft.com/office/drawing/2014/main" val="73234824"/>
                  </a:ext>
                </a:extLst>
              </a:tr>
              <a:tr h="457200">
                <a:tc>
                  <a:txBody>
                    <a:bodyPr/>
                    <a:lstStyle/>
                    <a:p>
                      <a:pPr algn="ctr"/>
                      <a:r>
                        <a:rPr lang="en-GB" sz="2800" b="0" i="0">
                          <a:latin typeface="OpenDyslexicAlta" pitchFamily="2" charset="77"/>
                          <a:ea typeface="OpenDyslexic" charset="0"/>
                          <a:cs typeface="OpenDyslexic" charset="0"/>
                        </a:rPr>
                        <a:t>assemble</a:t>
                      </a:r>
                    </a:p>
                  </a:txBody>
                  <a:tcPr/>
                </a:tc>
                <a:extLst>
                  <a:ext uri="{0D108BD9-81ED-4DB2-BD59-A6C34878D82A}">
                    <a16:rowId xmlns:a16="http://schemas.microsoft.com/office/drawing/2014/main" val="3425856665"/>
                  </a:ext>
                </a:extLst>
              </a:tr>
            </a:tbl>
          </a:graphicData>
        </a:graphic>
      </p:graphicFrame>
    </p:spTree>
    <p:extLst>
      <p:ext uri="{BB962C8B-B14F-4D97-AF65-F5344CB8AC3E}">
        <p14:creationId xmlns:p14="http://schemas.microsoft.com/office/powerpoint/2010/main" val="336061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D861-21DB-4BA9-B25E-79F01A4824DA}"/>
              </a:ext>
            </a:extLst>
          </p:cNvPr>
          <p:cNvSpPr>
            <a:spLocks noGrp="1"/>
          </p:cNvSpPr>
          <p:nvPr>
            <p:ph type="title"/>
          </p:nvPr>
        </p:nvSpPr>
        <p:spPr>
          <a:xfrm>
            <a:off x="303788" y="358408"/>
            <a:ext cx="9382823" cy="988003"/>
          </a:xfrm>
        </p:spPr>
        <p:txBody>
          <a:bodyPr>
            <a:noAutofit/>
          </a:bodyPr>
          <a:lstStyle/>
          <a:p>
            <a:r>
              <a:rPr lang="en-GB" sz="2000">
                <a:latin typeface="OpenDyslexicAlta" pitchFamily="2" charset="77"/>
              </a:rPr>
              <a:t>Find the opposite of these words by adding the prefix ‘dis’</a:t>
            </a:r>
          </a:p>
        </p:txBody>
      </p:sp>
      <p:graphicFrame>
        <p:nvGraphicFramePr>
          <p:cNvPr id="3" name="Table 2">
            <a:extLst>
              <a:ext uri="{FF2B5EF4-FFF2-40B4-BE49-F238E27FC236}">
                <a16:creationId xmlns:a16="http://schemas.microsoft.com/office/drawing/2014/main" id="{3C04369A-E1FD-4445-9B7E-31670A998151}"/>
              </a:ext>
            </a:extLst>
          </p:cNvPr>
          <p:cNvGraphicFramePr>
            <a:graphicFrameLocks noGrp="1"/>
          </p:cNvGraphicFramePr>
          <p:nvPr>
            <p:extLst>
              <p:ext uri="{D42A27DB-BD31-4B8C-83A1-F6EECF244321}">
                <p14:modId xmlns:p14="http://schemas.microsoft.com/office/powerpoint/2010/main" val="3303343589"/>
              </p:ext>
            </p:extLst>
          </p:nvPr>
        </p:nvGraphicFramePr>
        <p:xfrm>
          <a:off x="2875504" y="1278800"/>
          <a:ext cx="2787650" cy="51816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3054727086"/>
                    </a:ext>
                  </a:extLst>
                </a:gridCol>
              </a:tblGrid>
              <a:tr h="457200">
                <a:tc>
                  <a:txBody>
                    <a:bodyPr/>
                    <a:lstStyle/>
                    <a:p>
                      <a:pPr algn="ctr"/>
                      <a:r>
                        <a:rPr lang="en-GB" sz="2800" b="0" i="0">
                          <a:latin typeface="OpenDyslexicAlta" pitchFamily="2" charset="77"/>
                          <a:ea typeface="OpenDyslexic" charset="0"/>
                          <a:cs typeface="OpenDyslexic" charset="0"/>
                        </a:rPr>
                        <a:t>appoint</a:t>
                      </a:r>
                    </a:p>
                  </a:txBody>
                  <a:tcPr/>
                </a:tc>
                <a:extLst>
                  <a:ext uri="{0D108BD9-81ED-4DB2-BD59-A6C34878D82A}">
                    <a16:rowId xmlns:a16="http://schemas.microsoft.com/office/drawing/2014/main" val="140684736"/>
                  </a:ext>
                </a:extLst>
              </a:tr>
              <a:tr h="457200">
                <a:tc>
                  <a:txBody>
                    <a:bodyPr/>
                    <a:lstStyle/>
                    <a:p>
                      <a:pPr algn="ctr"/>
                      <a:r>
                        <a:rPr lang="en-GB" sz="2800" b="0" i="0">
                          <a:latin typeface="OpenDyslexicAlta" pitchFamily="2" charset="77"/>
                          <a:ea typeface="OpenDyslexic" charset="0"/>
                          <a:cs typeface="OpenDyslexic" charset="0"/>
                        </a:rPr>
                        <a:t>agree</a:t>
                      </a:r>
                    </a:p>
                  </a:txBody>
                  <a:tcPr/>
                </a:tc>
                <a:extLst>
                  <a:ext uri="{0D108BD9-81ED-4DB2-BD59-A6C34878D82A}">
                    <a16:rowId xmlns:a16="http://schemas.microsoft.com/office/drawing/2014/main" val="3595358481"/>
                  </a:ext>
                </a:extLst>
              </a:tr>
              <a:tr h="457200">
                <a:tc>
                  <a:txBody>
                    <a:bodyPr/>
                    <a:lstStyle/>
                    <a:p>
                      <a:pPr algn="ctr"/>
                      <a:r>
                        <a:rPr lang="en-GB" sz="2800" b="0" i="0">
                          <a:latin typeface="OpenDyslexicAlta" pitchFamily="2" charset="77"/>
                          <a:ea typeface="OpenDyslexic" charset="0"/>
                          <a:cs typeface="OpenDyslexic" charset="0"/>
                        </a:rPr>
                        <a:t>obey</a:t>
                      </a:r>
                    </a:p>
                  </a:txBody>
                  <a:tcPr/>
                </a:tc>
                <a:extLst>
                  <a:ext uri="{0D108BD9-81ED-4DB2-BD59-A6C34878D82A}">
                    <a16:rowId xmlns:a16="http://schemas.microsoft.com/office/drawing/2014/main" val="337084411"/>
                  </a:ext>
                </a:extLst>
              </a:tr>
              <a:tr h="457200">
                <a:tc>
                  <a:txBody>
                    <a:bodyPr/>
                    <a:lstStyle/>
                    <a:p>
                      <a:pPr algn="ctr"/>
                      <a:r>
                        <a:rPr lang="en-GB" sz="2800" b="0" i="0">
                          <a:latin typeface="OpenDyslexicAlta" pitchFamily="2" charset="77"/>
                          <a:ea typeface="OpenDyslexic" charset="0"/>
                          <a:cs typeface="OpenDyslexic" charset="0"/>
                        </a:rPr>
                        <a:t>able</a:t>
                      </a:r>
                    </a:p>
                  </a:txBody>
                  <a:tcPr/>
                </a:tc>
                <a:extLst>
                  <a:ext uri="{0D108BD9-81ED-4DB2-BD59-A6C34878D82A}">
                    <a16:rowId xmlns:a16="http://schemas.microsoft.com/office/drawing/2014/main" val="2948537037"/>
                  </a:ext>
                </a:extLst>
              </a:tr>
              <a:tr h="457200">
                <a:tc>
                  <a:txBody>
                    <a:bodyPr/>
                    <a:lstStyle/>
                    <a:p>
                      <a:pPr algn="ctr"/>
                      <a:r>
                        <a:rPr lang="en-GB" sz="2800" b="0" i="0">
                          <a:latin typeface="OpenDyslexicAlta" pitchFamily="2" charset="77"/>
                          <a:ea typeface="OpenDyslexic" charset="0"/>
                          <a:cs typeface="OpenDyslexic" charset="0"/>
                        </a:rPr>
                        <a:t>like</a:t>
                      </a:r>
                    </a:p>
                  </a:txBody>
                  <a:tcPr/>
                </a:tc>
                <a:extLst>
                  <a:ext uri="{0D108BD9-81ED-4DB2-BD59-A6C34878D82A}">
                    <a16:rowId xmlns:a16="http://schemas.microsoft.com/office/drawing/2014/main" val="666084336"/>
                  </a:ext>
                </a:extLst>
              </a:tr>
              <a:tr h="457200">
                <a:tc>
                  <a:txBody>
                    <a:bodyPr/>
                    <a:lstStyle/>
                    <a:p>
                      <a:pPr algn="ctr"/>
                      <a:r>
                        <a:rPr lang="en-GB" sz="2800" b="0" i="0">
                          <a:latin typeface="OpenDyslexicAlta" pitchFamily="2" charset="77"/>
                          <a:ea typeface="OpenDyslexic" charset="0"/>
                          <a:cs typeface="OpenDyslexic" charset="0"/>
                        </a:rPr>
                        <a:t>mount</a:t>
                      </a:r>
                    </a:p>
                  </a:txBody>
                  <a:tcPr/>
                </a:tc>
                <a:extLst>
                  <a:ext uri="{0D108BD9-81ED-4DB2-BD59-A6C34878D82A}">
                    <a16:rowId xmlns:a16="http://schemas.microsoft.com/office/drawing/2014/main" val="4047853437"/>
                  </a:ext>
                </a:extLst>
              </a:tr>
              <a:tr h="457200">
                <a:tc>
                  <a:txBody>
                    <a:bodyPr/>
                    <a:lstStyle/>
                    <a:p>
                      <a:pPr algn="ctr"/>
                      <a:r>
                        <a:rPr lang="en-GB" sz="2800" b="0" i="0">
                          <a:latin typeface="OpenDyslexicAlta" pitchFamily="2" charset="77"/>
                          <a:ea typeface="OpenDyslexic" charset="0"/>
                          <a:cs typeface="OpenDyslexic" charset="0"/>
                        </a:rPr>
                        <a:t>appear</a:t>
                      </a:r>
                    </a:p>
                  </a:txBody>
                  <a:tcPr/>
                </a:tc>
                <a:extLst>
                  <a:ext uri="{0D108BD9-81ED-4DB2-BD59-A6C34878D82A}">
                    <a16:rowId xmlns:a16="http://schemas.microsoft.com/office/drawing/2014/main" val="1831040629"/>
                  </a:ext>
                </a:extLst>
              </a:tr>
              <a:tr h="457200">
                <a:tc>
                  <a:txBody>
                    <a:bodyPr/>
                    <a:lstStyle/>
                    <a:p>
                      <a:pPr algn="ctr"/>
                      <a:r>
                        <a:rPr lang="en-GB" sz="2800" b="0" i="0">
                          <a:latin typeface="OpenDyslexicAlta" pitchFamily="2" charset="77"/>
                          <a:ea typeface="OpenDyslexic" charset="0"/>
                          <a:cs typeface="OpenDyslexic" charset="0"/>
                        </a:rPr>
                        <a:t>advantage</a:t>
                      </a:r>
                    </a:p>
                  </a:txBody>
                  <a:tcPr/>
                </a:tc>
                <a:extLst>
                  <a:ext uri="{0D108BD9-81ED-4DB2-BD59-A6C34878D82A}">
                    <a16:rowId xmlns:a16="http://schemas.microsoft.com/office/drawing/2014/main" val="4006108788"/>
                  </a:ext>
                </a:extLst>
              </a:tr>
              <a:tr h="457200">
                <a:tc>
                  <a:txBody>
                    <a:bodyPr/>
                    <a:lstStyle/>
                    <a:p>
                      <a:pPr algn="ctr"/>
                      <a:r>
                        <a:rPr lang="en-GB" sz="2800" b="0" i="0">
                          <a:latin typeface="OpenDyslexicAlta" pitchFamily="2" charset="77"/>
                          <a:ea typeface="OpenDyslexic" charset="0"/>
                          <a:cs typeface="OpenDyslexic" charset="0"/>
                        </a:rPr>
                        <a:t>approve</a:t>
                      </a:r>
                    </a:p>
                  </a:txBody>
                  <a:tcPr/>
                </a:tc>
                <a:extLst>
                  <a:ext uri="{0D108BD9-81ED-4DB2-BD59-A6C34878D82A}">
                    <a16:rowId xmlns:a16="http://schemas.microsoft.com/office/drawing/2014/main" val="73234824"/>
                  </a:ext>
                </a:extLst>
              </a:tr>
              <a:tr h="457200">
                <a:tc>
                  <a:txBody>
                    <a:bodyPr/>
                    <a:lstStyle/>
                    <a:p>
                      <a:pPr algn="ctr"/>
                      <a:r>
                        <a:rPr lang="en-GB" sz="2800" b="0" i="0">
                          <a:latin typeface="OpenDyslexicAlta" pitchFamily="2" charset="77"/>
                          <a:ea typeface="OpenDyslexic" charset="0"/>
                          <a:cs typeface="OpenDyslexic" charset="0"/>
                        </a:rPr>
                        <a:t>assemble</a:t>
                      </a:r>
                    </a:p>
                  </a:txBody>
                  <a:tcPr/>
                </a:tc>
                <a:extLst>
                  <a:ext uri="{0D108BD9-81ED-4DB2-BD59-A6C34878D82A}">
                    <a16:rowId xmlns:a16="http://schemas.microsoft.com/office/drawing/2014/main" val="3425856665"/>
                  </a:ext>
                </a:extLst>
              </a:tr>
            </a:tbl>
          </a:graphicData>
        </a:graphic>
      </p:graphicFrame>
      <p:graphicFrame>
        <p:nvGraphicFramePr>
          <p:cNvPr id="4" name="Table 3">
            <a:extLst>
              <a:ext uri="{FF2B5EF4-FFF2-40B4-BE49-F238E27FC236}">
                <a16:creationId xmlns:a16="http://schemas.microsoft.com/office/drawing/2014/main" id="{D05742EC-DA5E-42F7-9EF7-811924109615}"/>
              </a:ext>
            </a:extLst>
          </p:cNvPr>
          <p:cNvGraphicFramePr>
            <a:graphicFrameLocks noGrp="1"/>
          </p:cNvGraphicFramePr>
          <p:nvPr>
            <p:extLst>
              <p:ext uri="{D42A27DB-BD31-4B8C-83A1-F6EECF244321}">
                <p14:modId xmlns:p14="http://schemas.microsoft.com/office/powerpoint/2010/main" val="1201036195"/>
              </p:ext>
            </p:extLst>
          </p:nvPr>
        </p:nvGraphicFramePr>
        <p:xfrm>
          <a:off x="6096000" y="1262200"/>
          <a:ext cx="2787650" cy="51816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3054727086"/>
                    </a:ext>
                  </a:extLst>
                </a:gridCol>
              </a:tblGrid>
              <a:tr h="457200">
                <a:tc>
                  <a:txBody>
                    <a:bodyPr/>
                    <a:lstStyle/>
                    <a:p>
                      <a:pPr algn="ctr"/>
                      <a:r>
                        <a:rPr lang="en-GB" sz="2800" b="0" i="0">
                          <a:solidFill>
                            <a:srgbClr val="FF3860"/>
                          </a:solidFill>
                          <a:latin typeface="OpenDyslexicAlta" pitchFamily="2" charset="77"/>
                          <a:ea typeface="OpenDyslexic" charset="0"/>
                          <a:cs typeface="OpenDyslexic" charset="0"/>
                        </a:rPr>
                        <a:t>disappoint</a:t>
                      </a:r>
                    </a:p>
                  </a:txBody>
                  <a:tcPr/>
                </a:tc>
                <a:extLst>
                  <a:ext uri="{0D108BD9-81ED-4DB2-BD59-A6C34878D82A}">
                    <a16:rowId xmlns:a16="http://schemas.microsoft.com/office/drawing/2014/main" val="140684736"/>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disagree</a:t>
                      </a:r>
                    </a:p>
                  </a:txBody>
                  <a:tcPr/>
                </a:tc>
                <a:extLst>
                  <a:ext uri="{0D108BD9-81ED-4DB2-BD59-A6C34878D82A}">
                    <a16:rowId xmlns:a16="http://schemas.microsoft.com/office/drawing/2014/main" val="3595358481"/>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disobey</a:t>
                      </a:r>
                    </a:p>
                  </a:txBody>
                  <a:tcPr/>
                </a:tc>
                <a:extLst>
                  <a:ext uri="{0D108BD9-81ED-4DB2-BD59-A6C34878D82A}">
                    <a16:rowId xmlns:a16="http://schemas.microsoft.com/office/drawing/2014/main" val="337084411"/>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disable</a:t>
                      </a:r>
                    </a:p>
                  </a:txBody>
                  <a:tcPr/>
                </a:tc>
                <a:extLst>
                  <a:ext uri="{0D108BD9-81ED-4DB2-BD59-A6C34878D82A}">
                    <a16:rowId xmlns:a16="http://schemas.microsoft.com/office/drawing/2014/main" val="2948537037"/>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dislike</a:t>
                      </a:r>
                    </a:p>
                  </a:txBody>
                  <a:tcPr/>
                </a:tc>
                <a:extLst>
                  <a:ext uri="{0D108BD9-81ED-4DB2-BD59-A6C34878D82A}">
                    <a16:rowId xmlns:a16="http://schemas.microsoft.com/office/drawing/2014/main" val="666084336"/>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dismount</a:t>
                      </a:r>
                    </a:p>
                  </a:txBody>
                  <a:tcPr/>
                </a:tc>
                <a:extLst>
                  <a:ext uri="{0D108BD9-81ED-4DB2-BD59-A6C34878D82A}">
                    <a16:rowId xmlns:a16="http://schemas.microsoft.com/office/drawing/2014/main" val="4047853437"/>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disappear</a:t>
                      </a:r>
                    </a:p>
                  </a:txBody>
                  <a:tcPr/>
                </a:tc>
                <a:extLst>
                  <a:ext uri="{0D108BD9-81ED-4DB2-BD59-A6C34878D82A}">
                    <a16:rowId xmlns:a16="http://schemas.microsoft.com/office/drawing/2014/main" val="1831040629"/>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disadvantage</a:t>
                      </a:r>
                    </a:p>
                  </a:txBody>
                  <a:tcPr/>
                </a:tc>
                <a:extLst>
                  <a:ext uri="{0D108BD9-81ED-4DB2-BD59-A6C34878D82A}">
                    <a16:rowId xmlns:a16="http://schemas.microsoft.com/office/drawing/2014/main" val="4006108788"/>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disapprove</a:t>
                      </a:r>
                    </a:p>
                  </a:txBody>
                  <a:tcPr/>
                </a:tc>
                <a:extLst>
                  <a:ext uri="{0D108BD9-81ED-4DB2-BD59-A6C34878D82A}">
                    <a16:rowId xmlns:a16="http://schemas.microsoft.com/office/drawing/2014/main" val="73234824"/>
                  </a:ext>
                </a:extLst>
              </a:tr>
              <a:tr h="457200">
                <a:tc>
                  <a:txBody>
                    <a:bodyPr/>
                    <a:lstStyle/>
                    <a:p>
                      <a:pPr algn="ctr"/>
                      <a:r>
                        <a:rPr lang="en-GB" sz="2800" b="0" i="0">
                          <a:solidFill>
                            <a:srgbClr val="FF3860"/>
                          </a:solidFill>
                          <a:latin typeface="OpenDyslexicAlta" pitchFamily="2" charset="77"/>
                          <a:ea typeface="OpenDyslexic" charset="0"/>
                          <a:cs typeface="OpenDyslexic" charset="0"/>
                        </a:rPr>
                        <a:t>disassemble</a:t>
                      </a:r>
                    </a:p>
                  </a:txBody>
                  <a:tcPr/>
                </a:tc>
                <a:extLst>
                  <a:ext uri="{0D108BD9-81ED-4DB2-BD59-A6C34878D82A}">
                    <a16:rowId xmlns:a16="http://schemas.microsoft.com/office/drawing/2014/main" val="3425856665"/>
                  </a:ext>
                </a:extLst>
              </a:tr>
            </a:tbl>
          </a:graphicData>
        </a:graphic>
      </p:graphicFrame>
      <p:sp>
        <p:nvSpPr>
          <p:cNvPr id="5" name="TextBox 4">
            <a:extLst>
              <a:ext uri="{FF2B5EF4-FFF2-40B4-BE49-F238E27FC236}">
                <a16:creationId xmlns:a16="http://schemas.microsoft.com/office/drawing/2014/main" id="{1849CDA4-DE30-405B-A8F5-8F3F3310F48B}"/>
              </a:ext>
            </a:extLst>
          </p:cNvPr>
          <p:cNvSpPr txBox="1"/>
          <p:nvPr/>
        </p:nvSpPr>
        <p:spPr>
          <a:xfrm>
            <a:off x="303788" y="1078745"/>
            <a:ext cx="2240280" cy="400110"/>
          </a:xfrm>
          <a:prstGeom prst="rect">
            <a:avLst/>
          </a:prstGeom>
          <a:noFill/>
        </p:spPr>
        <p:txBody>
          <a:bodyPr wrap="square" rtlCol="0">
            <a:spAutoFit/>
          </a:bodyPr>
          <a:lstStyle/>
          <a:p>
            <a:r>
              <a:rPr lang="en-GB" sz="2000">
                <a:solidFill>
                  <a:srgbClr val="FF3860"/>
                </a:solidFill>
                <a:latin typeface="Muli" panose="020B0604020202020204" charset="0"/>
              </a:rPr>
              <a:t>Answers: </a:t>
            </a:r>
          </a:p>
        </p:txBody>
      </p:sp>
    </p:spTree>
    <p:extLst>
      <p:ext uri="{BB962C8B-B14F-4D97-AF65-F5344CB8AC3E}">
        <p14:creationId xmlns:p14="http://schemas.microsoft.com/office/powerpoint/2010/main" val="1836852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478367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751650887"/>
                    </a:ext>
                  </a:extLst>
                </a:gridCol>
                <a:gridCol w="1858433">
                  <a:extLst>
                    <a:ext uri="{9D8B030D-6E8A-4147-A177-3AD203B41FA5}">
                      <a16:colId xmlns:a16="http://schemas.microsoft.com/office/drawing/2014/main" val="309303751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disappoint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disagree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disobey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disable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dislike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dislocate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disappear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disadvantage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disapprove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dislodge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827875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prefix ’dis-’ which has a negative meaning.  It often means ‘does not’ as in does not agree = disagree.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4500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disappoint</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disagree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disobey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disable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dislike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dislocate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disappear</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disadvantage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disapprove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dislodge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869265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prefix ’dis-’ which has a negative meaning.  It often means ‘does not’ as in does not agree = disagree.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405497" y="3008165"/>
            <a:ext cx="4426523" cy="2213262"/>
          </a:xfrm>
          <a:prstGeom prst="rect">
            <a:avLst/>
          </a:prstGeom>
        </p:spPr>
      </p:pic>
      <p:sp>
        <p:nvSpPr>
          <p:cNvPr id="7" name="TextBox 6"/>
          <p:cNvSpPr txBox="1"/>
          <p:nvPr/>
        </p:nvSpPr>
        <p:spPr>
          <a:xfrm>
            <a:off x="5035550" y="2094339"/>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in a full sentence.</a:t>
            </a:r>
          </a:p>
        </p:txBody>
      </p:sp>
      <p:sp>
        <p:nvSpPr>
          <p:cNvPr id="8" name="TextBox 7"/>
          <p:cNvSpPr txBox="1"/>
          <p:nvPr/>
        </p:nvSpPr>
        <p:spPr>
          <a:xfrm>
            <a:off x="5035550" y="2856072"/>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in capital letters.</a:t>
            </a:r>
          </a:p>
        </p:txBody>
      </p:sp>
      <p:sp>
        <p:nvSpPr>
          <p:cNvPr id="9" name="TextBox 8"/>
          <p:cNvSpPr txBox="1"/>
          <p:nvPr/>
        </p:nvSpPr>
        <p:spPr>
          <a:xfrm>
            <a:off x="5035550" y="4302095"/>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in different colours.</a:t>
            </a:r>
          </a:p>
        </p:txBody>
      </p:sp>
      <p:sp>
        <p:nvSpPr>
          <p:cNvPr id="10" name="TextBox 9"/>
          <p:cNvSpPr txBox="1"/>
          <p:nvPr/>
        </p:nvSpPr>
        <p:spPr>
          <a:xfrm>
            <a:off x="5035550" y="3597548"/>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your word three times.</a:t>
            </a:r>
          </a:p>
        </p:txBody>
      </p:sp>
      <p:sp>
        <p:nvSpPr>
          <p:cNvPr id="11" name="TextBox 10"/>
          <p:cNvSpPr txBox="1"/>
          <p:nvPr/>
        </p:nvSpPr>
        <p:spPr>
          <a:xfrm>
            <a:off x="5035550" y="5030345"/>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Write what your word means.</a:t>
            </a:r>
          </a:p>
        </p:txBody>
      </p:sp>
      <p:sp>
        <p:nvSpPr>
          <p:cNvPr id="12" name="TextBox 11"/>
          <p:cNvSpPr txBox="1"/>
          <p:nvPr/>
        </p:nvSpPr>
        <p:spPr>
          <a:xfrm>
            <a:off x="5035550" y="5758595"/>
            <a:ext cx="6394450" cy="461665"/>
          </a:xfrm>
          <a:prstGeom prst="rect">
            <a:avLst/>
          </a:prstGeom>
          <a:noFill/>
        </p:spPr>
        <p:txBody>
          <a:bodyPr wrap="square" rtlCol="0">
            <a:spAutoFit/>
          </a:bodyPr>
          <a:lstStyle/>
          <a:p>
            <a:r>
              <a:rPr lang="en-GB" sz="2400">
                <a:latin typeface="OpenDyslexicAlta" pitchFamily="2" charset="77"/>
                <a:ea typeface="OpenDyslexic" charset="0"/>
                <a:cs typeface="OpenDyslexic" charset="0"/>
              </a:rPr>
              <a:t>Spell the word out loud.</a:t>
            </a:r>
          </a:p>
        </p:txBody>
      </p:sp>
      <p:sp>
        <p:nvSpPr>
          <p:cNvPr id="13" name="Rectangle 12"/>
          <p:cNvSpPr/>
          <p:nvPr/>
        </p:nvSpPr>
        <p:spPr>
          <a:xfrm>
            <a:off x="3512127" y="1428194"/>
            <a:ext cx="8549986" cy="338554"/>
          </a:xfrm>
          <a:prstGeom prst="rect">
            <a:avLst/>
          </a:prstGeom>
          <a:solidFill>
            <a:schemeClr val="accent5">
              <a:lumMod val="60000"/>
              <a:lumOff val="40000"/>
            </a:schemeClr>
          </a:solidFill>
          <a:ln>
            <a:solidFill>
              <a:schemeClr val="tx1"/>
            </a:solidFill>
          </a:ln>
        </p:spPr>
        <p:txBody>
          <a:bodyPr wrap="square">
            <a:spAutoFit/>
          </a:bodyPr>
          <a:lstStyle/>
          <a:p>
            <a:pPr algn="ctr"/>
            <a:r>
              <a:rPr lang="en-GB" sz="1600">
                <a:latin typeface="OpenDyslexicAlta" pitchFamily="2" charset="77"/>
                <a:ea typeface="OpenDyslexic" charset="0"/>
                <a:cs typeface="OpenDyslexic" charset="0"/>
              </a:rPr>
              <a:t>Roll a die or ask someone to pick a number from 1-6 for each spelling.</a:t>
            </a:r>
          </a:p>
        </p:txBody>
      </p:sp>
    </p:spTree>
    <p:extLst>
      <p:ext uri="{BB962C8B-B14F-4D97-AF65-F5344CB8AC3E}">
        <p14:creationId xmlns:p14="http://schemas.microsoft.com/office/powerpoint/2010/main" val="102220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2191371662"/>
              </p:ext>
            </p:extLst>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a:t>
                      </a:r>
                      <a:r>
                        <a:rPr lang="en-GB" sz="3600" b="0" i="0" u="sng">
                          <a:solidFill>
                            <a:srgbClr val="FF3860"/>
                          </a:solidFill>
                          <a:latin typeface="OpenDyslexicAlta" pitchFamily="2" charset="77"/>
                        </a:rPr>
                        <a:t>ou</a:t>
                      </a:r>
                      <a:r>
                        <a:rPr lang="en-GB" sz="3600" b="0" i="0">
                          <a:latin typeface="OpenDyslexicAlta" pitchFamily="2" charset="77"/>
                        </a:rPr>
                        <a:t>th</a:t>
                      </a:r>
                    </a:p>
                  </a:txBody>
                  <a:tcPr/>
                </a:tc>
                <a:tc>
                  <a:txBody>
                    <a:bodyPr/>
                    <a:lstStyle/>
                    <a:p>
                      <a:pPr algn="ctr"/>
                      <a:br>
                        <a:rPr lang="en-GB" sz="3600" b="0" i="0">
                          <a:latin typeface="OpenDyslexicAlta" pitchFamily="2" charset="77"/>
                        </a:rPr>
                      </a:br>
                      <a:r>
                        <a:rPr lang="en-GB" sz="3600" b="0" i="0">
                          <a:latin typeface="OpenDyslexicAlta" pitchFamily="2" charset="77"/>
                        </a:rPr>
                        <a:t>ar</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a:t>
                      </a:r>
                      <a:r>
                        <a:rPr lang="en-GB" sz="3600" b="0" i="0" u="sng">
                          <a:solidFill>
                            <a:srgbClr val="FF3860"/>
                          </a:solidFill>
                          <a:latin typeface="OpenDyslexicAlta" pitchFamily="2" charset="77"/>
                        </a:rPr>
                        <a:t>ou</a:t>
                      </a:r>
                      <a:r>
                        <a:rPr lang="en-GB" sz="3600" b="0" i="0">
                          <a:latin typeface="OpenDyslexicAlta" pitchFamily="2" charset="77"/>
                        </a:rPr>
                        <a:t>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a:t>
                      </a:r>
                      <a:r>
                        <a:rPr lang="en-GB" sz="3600" b="0" i="0" u="sng">
                          <a:solidFill>
                            <a:srgbClr val="FF3860"/>
                          </a:solidFill>
                          <a:latin typeface="OpenDyslexicAlta" pitchFamily="2" charset="77"/>
                        </a:rPr>
                        <a:t>ou</a:t>
                      </a:r>
                      <a:r>
                        <a:rPr lang="en-GB" sz="3600" b="0" i="0">
                          <a:latin typeface="OpenDyslexicAlta" pitchFamily="2" charset="77"/>
                        </a:rPr>
                        <a:t>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a:t>
                      </a:r>
                      <a:r>
                        <a:rPr lang="en-GB" sz="3600" b="0" i="0" u="sng">
                          <a:solidFill>
                            <a:srgbClr val="FF3860"/>
                          </a:solidFill>
                          <a:latin typeface="OpenDyslexicAlta" pitchFamily="2" charset="77"/>
                        </a:rPr>
                        <a:t>ou</a:t>
                      </a:r>
                      <a:r>
                        <a:rPr lang="en-GB" sz="3600" b="0" i="0">
                          <a:latin typeface="OpenDyslexicAlta" pitchFamily="2" charset="77"/>
                        </a:rPr>
                        <a:t>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u="sng">
                          <a:solidFill>
                            <a:srgbClr val="FF3860"/>
                          </a:solidFill>
                          <a:latin typeface="OpenDyslexicAlta" pitchFamily="2" charset="77"/>
                        </a:rPr>
                        <a:t>ou</a:t>
                      </a:r>
                      <a:r>
                        <a:rPr lang="en-GB" sz="3600" b="0" i="0">
                          <a:latin typeface="OpenDyslexicAlta" pitchFamily="2" charset="77"/>
                        </a:rPr>
                        <a:t>ch</a:t>
                      </a:r>
                    </a:p>
                  </a:txBody>
                  <a:tcPr/>
                </a:tc>
                <a:tc>
                  <a:txBody>
                    <a:bodyPr/>
                    <a:lstStyle/>
                    <a:p>
                      <a:pPr algn="ctr"/>
                      <a:br>
                        <a:rPr lang="en-GB" sz="3600" b="0" i="0">
                          <a:latin typeface="OpenDyslexicAlta" pitchFamily="2" charset="77"/>
                        </a:rPr>
                      </a:br>
                      <a:r>
                        <a:rPr lang="en-GB" sz="3600" b="0" i="0">
                          <a:latin typeface="OpenDyslexicAlta" pitchFamily="2" charset="77"/>
                        </a:rPr>
                        <a:t>h</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a:t>
                      </a:r>
                      <a:r>
                        <a:rPr lang="en-GB" sz="3600" b="0" i="0" u="sng">
                          <a:solidFill>
                            <a:srgbClr val="FF3860"/>
                          </a:solidFill>
                          <a:latin typeface="OpenDyslexicAlta" pitchFamily="2" charset="77"/>
                        </a:rPr>
                        <a:t>ou</a:t>
                      </a:r>
                      <a:r>
                        <a:rPr lang="en-GB" sz="3600" b="0" i="0">
                          <a:latin typeface="OpenDyslexicAlta" pitchFamily="2" charset="77"/>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u="sng">
                          <a:solidFill>
                            <a:srgbClr val="FF3860"/>
                          </a:solidFill>
                          <a:latin typeface="OpenDyslexicAlta" pitchFamily="2" charset="77"/>
                        </a:rPr>
                        <a:t>ou</a:t>
                      </a:r>
                      <a:r>
                        <a:rPr lang="en-GB" sz="3600" b="0" i="0">
                          <a:latin typeface="OpenDyslexicAlta" pitchFamily="2" charset="77"/>
                        </a:rPr>
                        <a:t>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a:t>
                      </a:r>
                      <a:r>
                        <a:rPr lang="en-GB" sz="3600" b="0" i="0" u="sng">
                          <a:solidFill>
                            <a:srgbClr val="FF3860"/>
                          </a:solidFill>
                          <a:latin typeface="OpenDyslexicAlta" pitchFamily="2" charset="77"/>
                        </a:rPr>
                        <a:t>ou</a:t>
                      </a:r>
                      <a:r>
                        <a:rPr lang="en-GB" sz="3600" b="0" i="0">
                          <a:latin typeface="OpenDyslexicAlta" pitchFamily="2" charset="77"/>
                        </a:rPr>
                        <a:t>nd</a:t>
                      </a:r>
                    </a:p>
                  </a:txBody>
                  <a:tcPr/>
                </a:tc>
                <a:extLst>
                  <a:ext uri="{0D108BD9-81ED-4DB2-BD59-A6C34878D82A}">
                    <a16:rowId xmlns:a16="http://schemas.microsoft.com/office/drawing/2014/main" val="2964611663"/>
                  </a:ext>
                </a:extLst>
              </a:tr>
            </a:tbl>
          </a:graphicData>
        </a:graphic>
      </p:graphicFrame>
      <p:sp>
        <p:nvSpPr>
          <p:cNvPr id="3" name="TextBox 2">
            <a:extLst>
              <a:ext uri="{FF2B5EF4-FFF2-40B4-BE49-F238E27FC236}">
                <a16:creationId xmlns:a16="http://schemas.microsoft.com/office/drawing/2014/main" id="{615C8B4E-3A13-4A36-81EA-59ACD8BAE5E7}"/>
              </a:ext>
            </a:extLst>
          </p:cNvPr>
          <p:cNvSpPr txBox="1"/>
          <p:nvPr/>
        </p:nvSpPr>
        <p:spPr>
          <a:xfrm>
            <a:off x="624840" y="213360"/>
            <a:ext cx="1737360" cy="369332"/>
          </a:xfrm>
          <a:prstGeom prst="rect">
            <a:avLst/>
          </a:prstGeom>
          <a:noFill/>
        </p:spPr>
        <p:txBody>
          <a:bodyPr wrap="square" rtlCol="0">
            <a:spAutoFit/>
          </a:bodyPr>
          <a:lstStyle/>
          <a:p>
            <a:r>
              <a:rPr lang="en-GB">
                <a:solidFill>
                  <a:srgbClr val="FF3860"/>
                </a:solidFill>
                <a:latin typeface="Muli" panose="020B0604020202020204" charset="0"/>
              </a:rPr>
              <a:t>Answers</a:t>
            </a:r>
            <a:r>
              <a:rPr lang="en-GB"/>
              <a:t>:</a:t>
            </a:r>
          </a:p>
        </p:txBody>
      </p:sp>
    </p:spTree>
    <p:extLst>
      <p:ext uri="{BB962C8B-B14F-4D97-AF65-F5344CB8AC3E}">
        <p14:creationId xmlns:p14="http://schemas.microsoft.com/office/powerpoint/2010/main" val="2767934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’mis-’ This is another prefix with negative meanings. </a:t>
            </a:r>
          </a:p>
          <a:p>
            <a:pPr>
              <a:lnSpc>
                <a:spcPct val="150000"/>
              </a:lnSpc>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9</a:t>
            </a:r>
          </a:p>
        </p:txBody>
      </p:sp>
    </p:spTree>
    <p:extLst>
      <p:ext uri="{BB962C8B-B14F-4D97-AF65-F5344CB8AC3E}">
        <p14:creationId xmlns:p14="http://schemas.microsoft.com/office/powerpoint/2010/main" val="959007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prefix ’mis-’ This is another prefix with negative meanings.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559025884"/>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prefix ‘mis’ also creates words with negative meanings or opposites of positive words.  Can the children think of any words that start with the prefix ‘mis’?</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Use the power point slide and ask children to add ‘mis’ to each of the words to create the negative of each root word.</a:t>
                      </a:r>
                    </a:p>
                    <a:p>
                      <a:endParaRPr lang="en-GB" sz="1700" b="0" i="0" baseline="0">
                        <a:latin typeface="Muli" pitchFamily="2" charset="77"/>
                      </a:endParaRPr>
                    </a:p>
                    <a:p>
                      <a:r>
                        <a:rPr lang="en-GB" sz="1700" b="0" i="0" baseline="0">
                          <a:latin typeface="Muli" pitchFamily="2" charset="77"/>
                        </a:rPr>
                        <a:t>Share the new words and discuss the meanings, can children tell you any of the words in a sentence?</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Provide a set of cards for each pair. Each set contains a ‘mis’ and a ‘dis’ prefix card. Children need to create words using the correct prefix and record them on their whiteboard. Can they think of any more ‘mis’ or ‘dis’ words to add to their lists?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844517491"/>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misbehave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mislead</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misspell</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mistake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misplace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misread</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mistrust</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misunderstanding</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misuse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mislaid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887621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0928687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400" b="0" i="0" dirty="0">
                          <a:latin typeface="Muli" pitchFamily="2" charset="77"/>
                        </a:rPr>
                        <a:t>The prefix ’mis-’ This is another prefix with negative meanings.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55907322"/>
              </p:ext>
            </p:extLst>
          </p:nvPr>
        </p:nvGraphicFramePr>
        <p:xfrm>
          <a:off x="490902" y="1396998"/>
          <a:ext cx="11253738" cy="5273549"/>
        </p:xfrm>
        <a:graphic>
          <a:graphicData uri="http://schemas.openxmlformats.org/drawingml/2006/table">
            <a:tbl>
              <a:tblPr firstRow="1" bandRow="1">
                <a:tableStyleId>{5940675A-B579-460E-94D1-54222C63F5DA}</a:tableStyleId>
              </a:tblPr>
              <a:tblGrid>
                <a:gridCol w="3710410">
                  <a:extLst>
                    <a:ext uri="{9D8B030D-6E8A-4147-A177-3AD203B41FA5}">
                      <a16:colId xmlns:a16="http://schemas.microsoft.com/office/drawing/2014/main" val="20000"/>
                    </a:ext>
                  </a:extLst>
                </a:gridCol>
                <a:gridCol w="2590284">
                  <a:extLst>
                    <a:ext uri="{9D8B030D-6E8A-4147-A177-3AD203B41FA5}">
                      <a16:colId xmlns:a16="http://schemas.microsoft.com/office/drawing/2014/main" val="20001"/>
                    </a:ext>
                  </a:extLst>
                </a:gridCol>
                <a:gridCol w="1370356">
                  <a:extLst>
                    <a:ext uri="{9D8B030D-6E8A-4147-A177-3AD203B41FA5}">
                      <a16:colId xmlns:a16="http://schemas.microsoft.com/office/drawing/2014/main" val="20002"/>
                    </a:ext>
                  </a:extLst>
                </a:gridCol>
                <a:gridCol w="3582688">
                  <a:extLst>
                    <a:ext uri="{9D8B030D-6E8A-4147-A177-3AD203B41FA5}">
                      <a16:colId xmlns:a16="http://schemas.microsoft.com/office/drawing/2014/main" val="20003"/>
                    </a:ext>
                  </a:extLst>
                </a:gridCol>
              </a:tblGrid>
              <a:tr h="635859">
                <a:tc gridSpan="4">
                  <a:txBody>
                    <a:bodyPr/>
                    <a:lstStyle/>
                    <a:p>
                      <a:r>
                        <a:rPr lang="en-GB" b="0" i="0" baseline="0">
                          <a:latin typeface="OpenDyslexicAlta" pitchFamily="2" charset="77"/>
                          <a:ea typeface="OpenDyslexic" charset="0"/>
                          <a:cs typeface="OpenDyslexic" charset="0"/>
                        </a:rPr>
                        <a:t>Create the words from your spelling list by adding ‘mis’. Can you think of any more?</a:t>
                      </a:r>
                      <a:endParaRPr lang="en-GB" b="0" i="0">
                        <a:latin typeface="OpenDyslexicAlta" pitchFamily="2" charset="77"/>
                        <a:ea typeface="OpenDyslexic" charset="0"/>
                        <a:cs typeface="OpenDyslexic" charset="0"/>
                      </a:endParaRPr>
                    </a:p>
                  </a:txBody>
                  <a:tcPr>
                    <a:solidFill>
                      <a:srgbClr val="8FAADC"/>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63769">
                <a:tc rowSpan="10">
                  <a:txBody>
                    <a:bodyPr/>
                    <a:lstStyle/>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r>
                        <a:rPr lang="en-GB" sz="5400" b="0" i="0" baseline="0">
                          <a:latin typeface="OpenDyslexicAlta" pitchFamily="2" charset="77"/>
                          <a:ea typeface="OpenDyslexic" charset="0"/>
                          <a:cs typeface="OpenDyslexic" charset="0"/>
                        </a:rPr>
                        <a:t>mis + </a:t>
                      </a:r>
                      <a:endParaRPr lang="en-GB" sz="5400" b="0" i="0">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behave</a:t>
                      </a:r>
                    </a:p>
                  </a:txBody>
                  <a:tcPr/>
                </a:tc>
                <a:tc rowSpan="10">
                  <a:txBody>
                    <a:bodyPr/>
                    <a:lstStyle/>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pPr algn="ctr"/>
                      <a:r>
                        <a:rPr lang="en-GB" sz="5400" b="0" i="0">
                          <a:latin typeface="OpenDyslexicAlta" pitchFamily="2" charset="77"/>
                          <a:ea typeface="OpenDyslexic" charset="0"/>
                          <a:cs typeface="OpenDyslexic" charset="0"/>
                        </a:rPr>
                        <a:t>=</a:t>
                      </a: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lead</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spell</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take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place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read</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63769">
                <a:tc vMerge="1">
                  <a:txBody>
                    <a:bodyPr/>
                    <a:lstStyle/>
                    <a:p>
                      <a:endParaRPr lang="en-GB"/>
                    </a:p>
                  </a:txBody>
                  <a:tcPr/>
                </a:tc>
                <a:tc>
                  <a:txBody>
                    <a:bodyPr/>
                    <a:lstStyle/>
                    <a:p>
                      <a:r>
                        <a:rPr lang="en-GB" b="0" i="0" dirty="0">
                          <a:latin typeface="OpenDyslexicAlta" pitchFamily="2" charset="77"/>
                          <a:ea typeface="OpenDyslexic" charset="0"/>
                          <a:cs typeface="OpenDyslexic" charset="0"/>
                        </a:rPr>
                        <a:t>trust</a:t>
                      </a:r>
                    </a:p>
                  </a:txBody>
                  <a:tcPr/>
                </a:tc>
                <a:tc vMerge="1">
                  <a:txBody>
                    <a:bodyPr/>
                    <a:lstStyle/>
                    <a:p>
                      <a:endParaRPr lang="en-GB"/>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understanding</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use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laid</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1080199" y="4469931"/>
            <a:ext cx="2525485" cy="2062103"/>
          </a:xfrm>
          <a:prstGeom prst="rect">
            <a:avLst/>
          </a:prstGeom>
          <a:solidFill>
            <a:srgbClr val="8FAADC"/>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a:latin typeface="OpenDyslexicAlta" pitchFamily="2" charset="77"/>
                <a:ea typeface="OpenDyslexic" charset="0"/>
                <a:cs typeface="OpenDyslexic" charset="0"/>
              </a:rPr>
              <a:t>My own ‘mis’ words</a:t>
            </a: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124526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279814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r>
                        <a:rPr lang="en-GB" sz="1600" b="0" i="0" dirty="0">
                          <a:latin typeface="Muli" pitchFamily="2" charset="77"/>
                        </a:rPr>
                        <a:t>The prefix ’mis-’ This is another prefix with negative meanings.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solidFill>
                            <a:srgbClr val="FF3860"/>
                          </a:solidFill>
                          <a:latin typeface="Muli" panose="020B0604020202020204" charset="0"/>
                        </a:rPr>
                        <a:t>Answers: </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4131205"/>
              </p:ext>
            </p:extLst>
          </p:nvPr>
        </p:nvGraphicFramePr>
        <p:xfrm>
          <a:off x="490902" y="1396998"/>
          <a:ext cx="11253738" cy="5273549"/>
        </p:xfrm>
        <a:graphic>
          <a:graphicData uri="http://schemas.openxmlformats.org/drawingml/2006/table">
            <a:tbl>
              <a:tblPr firstRow="1" bandRow="1">
                <a:tableStyleId>{5940675A-B579-460E-94D1-54222C63F5DA}</a:tableStyleId>
              </a:tblPr>
              <a:tblGrid>
                <a:gridCol w="3710410">
                  <a:extLst>
                    <a:ext uri="{9D8B030D-6E8A-4147-A177-3AD203B41FA5}">
                      <a16:colId xmlns:a16="http://schemas.microsoft.com/office/drawing/2014/main" val="20000"/>
                    </a:ext>
                  </a:extLst>
                </a:gridCol>
                <a:gridCol w="2590284">
                  <a:extLst>
                    <a:ext uri="{9D8B030D-6E8A-4147-A177-3AD203B41FA5}">
                      <a16:colId xmlns:a16="http://schemas.microsoft.com/office/drawing/2014/main" val="20001"/>
                    </a:ext>
                  </a:extLst>
                </a:gridCol>
                <a:gridCol w="1370356">
                  <a:extLst>
                    <a:ext uri="{9D8B030D-6E8A-4147-A177-3AD203B41FA5}">
                      <a16:colId xmlns:a16="http://schemas.microsoft.com/office/drawing/2014/main" val="20002"/>
                    </a:ext>
                  </a:extLst>
                </a:gridCol>
                <a:gridCol w="3582688">
                  <a:extLst>
                    <a:ext uri="{9D8B030D-6E8A-4147-A177-3AD203B41FA5}">
                      <a16:colId xmlns:a16="http://schemas.microsoft.com/office/drawing/2014/main" val="20003"/>
                    </a:ext>
                  </a:extLst>
                </a:gridCol>
              </a:tblGrid>
              <a:tr h="635859">
                <a:tc gridSpan="4">
                  <a:txBody>
                    <a:bodyPr/>
                    <a:lstStyle/>
                    <a:p>
                      <a:r>
                        <a:rPr lang="en-GB" b="0" i="0" baseline="0">
                          <a:latin typeface="OpenDyslexicAlta" pitchFamily="2" charset="77"/>
                          <a:ea typeface="OpenDyslexic" charset="0"/>
                          <a:cs typeface="OpenDyslexic" charset="0"/>
                        </a:rPr>
                        <a:t>Create the words from your spelling list by adding ‘mis’. Can you think of any more?</a:t>
                      </a:r>
                      <a:endParaRPr lang="en-GB" b="0" i="0">
                        <a:latin typeface="OpenDyslexicAlta" pitchFamily="2" charset="77"/>
                        <a:ea typeface="OpenDyslexic" charset="0"/>
                        <a:cs typeface="OpenDyslexic" charset="0"/>
                      </a:endParaRPr>
                    </a:p>
                  </a:txBody>
                  <a:tcPr>
                    <a:solidFill>
                      <a:srgbClr val="8FAADC"/>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63769">
                <a:tc rowSpan="10">
                  <a:txBody>
                    <a:bodyPr/>
                    <a:lstStyle/>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endParaRPr lang="en-GB" sz="2000" b="0" i="0">
                        <a:latin typeface="OpenDyslexicAlta" pitchFamily="2" charset="77"/>
                        <a:ea typeface="OpenDyslexic" charset="0"/>
                        <a:cs typeface="OpenDyslexic" charset="0"/>
                      </a:endParaRPr>
                    </a:p>
                    <a:p>
                      <a:pPr algn="ctr"/>
                      <a:r>
                        <a:rPr lang="en-GB" sz="5400" b="0" i="0" baseline="0">
                          <a:latin typeface="OpenDyslexicAlta" pitchFamily="2" charset="77"/>
                          <a:ea typeface="OpenDyslexic" charset="0"/>
                          <a:cs typeface="OpenDyslexic" charset="0"/>
                        </a:rPr>
                        <a:t>mis + </a:t>
                      </a:r>
                      <a:endParaRPr lang="en-GB" sz="5400" b="0" i="0">
                        <a:latin typeface="OpenDyslexicAlta" pitchFamily="2" charset="77"/>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behave</a:t>
                      </a:r>
                    </a:p>
                  </a:txBody>
                  <a:tcPr/>
                </a:tc>
                <a:tc rowSpan="10">
                  <a:txBody>
                    <a:bodyPr/>
                    <a:lstStyle/>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endParaRPr lang="en-GB" sz="2000" b="0" i="0">
                        <a:latin typeface="OpenDyslexicAlta" pitchFamily="2" charset="77"/>
                        <a:ea typeface="OpenDyslexic" charset="0"/>
                        <a:cs typeface="OpenDyslexic" charset="0"/>
                      </a:endParaRPr>
                    </a:p>
                    <a:p>
                      <a:pPr algn="ctr"/>
                      <a:r>
                        <a:rPr lang="en-GB" sz="5400" b="0" i="0">
                          <a:latin typeface="OpenDyslexicAlta" pitchFamily="2" charset="77"/>
                          <a:ea typeface="OpenDyslexic" charset="0"/>
                          <a:cs typeface="OpenDyslexic" charset="0"/>
                        </a:rPr>
                        <a:t>=</a:t>
                      </a:r>
                    </a:p>
                  </a:txBody>
                  <a:tcPr/>
                </a:tc>
                <a:tc>
                  <a:txBody>
                    <a:bodyPr/>
                    <a:lstStyle/>
                    <a:p>
                      <a:r>
                        <a:rPr lang="en-GB" sz="2000" b="0" i="0">
                          <a:solidFill>
                            <a:srgbClr val="FF3860"/>
                          </a:solidFill>
                          <a:latin typeface="OpenDyslexicAlta" pitchFamily="2" charset="77"/>
                          <a:ea typeface="OpenDyslexic" charset="0"/>
                          <a:cs typeface="OpenDyslexic" charset="0"/>
                        </a:rPr>
                        <a:t>misbehave</a:t>
                      </a:r>
                    </a:p>
                  </a:txBody>
                  <a:tcPr/>
                </a:tc>
                <a:extLst>
                  <a:ext uri="{0D108BD9-81ED-4DB2-BD59-A6C34878D82A}">
                    <a16:rowId xmlns:a16="http://schemas.microsoft.com/office/drawing/2014/main" val="10001"/>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lead</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mislead</a:t>
                      </a:r>
                    </a:p>
                  </a:txBody>
                  <a:tcPr/>
                </a:tc>
                <a:extLst>
                  <a:ext uri="{0D108BD9-81ED-4DB2-BD59-A6C34878D82A}">
                    <a16:rowId xmlns:a16="http://schemas.microsoft.com/office/drawing/2014/main" val="10002"/>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spell</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misspell</a:t>
                      </a:r>
                    </a:p>
                  </a:txBody>
                  <a:tcPr/>
                </a:tc>
                <a:extLst>
                  <a:ext uri="{0D108BD9-81ED-4DB2-BD59-A6C34878D82A}">
                    <a16:rowId xmlns:a16="http://schemas.microsoft.com/office/drawing/2014/main" val="10003"/>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take</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mistake</a:t>
                      </a:r>
                    </a:p>
                  </a:txBody>
                  <a:tcPr/>
                </a:tc>
                <a:extLst>
                  <a:ext uri="{0D108BD9-81ED-4DB2-BD59-A6C34878D82A}">
                    <a16:rowId xmlns:a16="http://schemas.microsoft.com/office/drawing/2014/main" val="10004"/>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place</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misplace</a:t>
                      </a:r>
                    </a:p>
                  </a:txBody>
                  <a:tcPr/>
                </a:tc>
                <a:extLst>
                  <a:ext uri="{0D108BD9-81ED-4DB2-BD59-A6C34878D82A}">
                    <a16:rowId xmlns:a16="http://schemas.microsoft.com/office/drawing/2014/main" val="10005"/>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read</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misread</a:t>
                      </a:r>
                    </a:p>
                  </a:txBody>
                  <a:tcPr/>
                </a:tc>
                <a:extLst>
                  <a:ext uri="{0D108BD9-81ED-4DB2-BD59-A6C34878D82A}">
                    <a16:rowId xmlns:a16="http://schemas.microsoft.com/office/drawing/2014/main" val="10006"/>
                  </a:ext>
                </a:extLst>
              </a:tr>
              <a:tr h="463769">
                <a:tc vMerge="1">
                  <a:txBody>
                    <a:bodyPr/>
                    <a:lstStyle/>
                    <a:p>
                      <a:endParaRPr lang="en-GB"/>
                    </a:p>
                  </a:txBody>
                  <a:tcPr/>
                </a:tc>
                <a:tc>
                  <a:txBody>
                    <a:bodyPr/>
                    <a:lstStyle/>
                    <a:p>
                      <a:r>
                        <a:rPr lang="en-GB" b="0" i="0" dirty="0">
                          <a:latin typeface="OpenDyslexicAlta" pitchFamily="2" charset="77"/>
                          <a:ea typeface="OpenDyslexic" charset="0"/>
                          <a:cs typeface="OpenDyslexic" charset="0"/>
                        </a:rPr>
                        <a:t>trust</a:t>
                      </a:r>
                    </a:p>
                  </a:txBody>
                  <a:tcPr/>
                </a:tc>
                <a:tc vMerge="1">
                  <a:txBody>
                    <a:bodyPr/>
                    <a:lstStyle/>
                    <a:p>
                      <a:endParaRPr lang="en-GB"/>
                    </a:p>
                  </a:txBody>
                  <a:tcPr/>
                </a:tc>
                <a:tc>
                  <a:txBody>
                    <a:bodyPr/>
                    <a:lstStyle/>
                    <a:p>
                      <a:r>
                        <a:rPr lang="en-GB" sz="2000" b="0" i="0" dirty="0">
                          <a:solidFill>
                            <a:srgbClr val="FF3860"/>
                          </a:solidFill>
                          <a:latin typeface="OpenDyslexicAlta" pitchFamily="2" charset="77"/>
                          <a:ea typeface="OpenDyslexic" charset="0"/>
                          <a:cs typeface="OpenDyslexic" charset="0"/>
                        </a:rPr>
                        <a:t>mistrust</a:t>
                      </a:r>
                    </a:p>
                  </a:txBody>
                  <a:tcPr/>
                </a:tc>
                <a:extLst>
                  <a:ext uri="{0D108BD9-81ED-4DB2-BD59-A6C34878D82A}">
                    <a16:rowId xmlns:a16="http://schemas.microsoft.com/office/drawing/2014/main" val="10007"/>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understanding</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misunderstanding</a:t>
                      </a:r>
                    </a:p>
                  </a:txBody>
                  <a:tcPr/>
                </a:tc>
                <a:extLst>
                  <a:ext uri="{0D108BD9-81ED-4DB2-BD59-A6C34878D82A}">
                    <a16:rowId xmlns:a16="http://schemas.microsoft.com/office/drawing/2014/main" val="10008"/>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use</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a:solidFill>
                            <a:srgbClr val="FF3860"/>
                          </a:solidFill>
                          <a:latin typeface="OpenDyslexicAlta" pitchFamily="2" charset="77"/>
                          <a:ea typeface="OpenDyslexic" charset="0"/>
                          <a:cs typeface="OpenDyslexic" charset="0"/>
                        </a:rPr>
                        <a:t>misuse</a:t>
                      </a:r>
                    </a:p>
                  </a:txBody>
                  <a:tcPr/>
                </a:tc>
                <a:extLst>
                  <a:ext uri="{0D108BD9-81ED-4DB2-BD59-A6C34878D82A}">
                    <a16:rowId xmlns:a16="http://schemas.microsoft.com/office/drawing/2014/main" val="10009"/>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b="0" i="0">
                          <a:latin typeface="OpenDyslexicAlta" pitchFamily="2" charset="77"/>
                          <a:ea typeface="OpenDyslexic" charset="0"/>
                          <a:cs typeface="OpenDyslexic" charset="0"/>
                        </a:rPr>
                        <a:t>laid</a:t>
                      </a:r>
                    </a:p>
                  </a:txBody>
                  <a:tcPr/>
                </a:tc>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solidFill>
                            <a:srgbClr val="FF3860"/>
                          </a:solidFill>
                          <a:latin typeface="OpenDyslexicAlta" pitchFamily="2" charset="77"/>
                          <a:ea typeface="OpenDyslexic" charset="0"/>
                          <a:cs typeface="OpenDyslexic" charset="0"/>
                        </a:rPr>
                        <a:t>mislaid</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1080199" y="4469931"/>
            <a:ext cx="2525485" cy="2062103"/>
          </a:xfrm>
          <a:prstGeom prst="rect">
            <a:avLst/>
          </a:prstGeom>
          <a:solidFill>
            <a:srgbClr val="8FAADC"/>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a:latin typeface="OpenDyslexicAlta" pitchFamily="2" charset="77"/>
                <a:ea typeface="OpenDyslexic" charset="0"/>
                <a:cs typeface="OpenDyslexic" charset="0"/>
              </a:rPr>
              <a:t>My own ‘mis’ words</a:t>
            </a: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a:p>
            <a:pPr algn="ctr"/>
            <a:endParaRPr lang="en-GB" sz="160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1194010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818621"/>
            <a:ext cx="10515600" cy="1325563"/>
          </a:xfrm>
        </p:spPr>
        <p:txBody>
          <a:bodyPr>
            <a:noAutofit/>
          </a:bodyPr>
          <a:lstStyle/>
          <a:p>
            <a:r>
              <a:rPr lang="en-GB" sz="2000"/>
              <a:t>Print out and cut up the word cards. One set for each pair.</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a:p>
          <a:p>
            <a:endParaRPr lang="en-GB"/>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2521079724"/>
              </p:ext>
            </p:extLst>
          </p:nvPr>
        </p:nvGraphicFramePr>
        <p:xfrm>
          <a:off x="304800" y="1974288"/>
          <a:ext cx="11582400" cy="3041897"/>
        </p:xfrm>
        <a:graphic>
          <a:graphicData uri="http://schemas.openxmlformats.org/drawingml/2006/table">
            <a:tbl>
              <a:tblPr firstRow="1" bandRow="1">
                <a:tableStyleId>{5940675A-B579-460E-94D1-54222C63F5DA}</a:tableStyleId>
              </a:tblPr>
              <a:tblGrid>
                <a:gridCol w="2408255">
                  <a:extLst>
                    <a:ext uri="{9D8B030D-6E8A-4147-A177-3AD203B41FA5}">
                      <a16:colId xmlns:a16="http://schemas.microsoft.com/office/drawing/2014/main" val="3529516601"/>
                    </a:ext>
                  </a:extLst>
                </a:gridCol>
                <a:gridCol w="2224705">
                  <a:extLst>
                    <a:ext uri="{9D8B030D-6E8A-4147-A177-3AD203B41FA5}">
                      <a16:colId xmlns:a16="http://schemas.microsoft.com/office/drawing/2014/main" val="345942729"/>
                    </a:ext>
                  </a:extLst>
                </a:gridCol>
                <a:gridCol w="2316480">
                  <a:extLst>
                    <a:ext uri="{9D8B030D-6E8A-4147-A177-3AD203B41FA5}">
                      <a16:colId xmlns:a16="http://schemas.microsoft.com/office/drawing/2014/main" val="185187011"/>
                    </a:ext>
                  </a:extLst>
                </a:gridCol>
                <a:gridCol w="2316480">
                  <a:extLst>
                    <a:ext uri="{9D8B030D-6E8A-4147-A177-3AD203B41FA5}">
                      <a16:colId xmlns:a16="http://schemas.microsoft.com/office/drawing/2014/main" val="3871539845"/>
                    </a:ext>
                  </a:extLst>
                </a:gridCol>
                <a:gridCol w="2316480">
                  <a:extLst>
                    <a:ext uri="{9D8B030D-6E8A-4147-A177-3AD203B41FA5}">
                      <a16:colId xmlns:a16="http://schemas.microsoft.com/office/drawing/2014/main" val="3117844603"/>
                    </a:ext>
                  </a:extLst>
                </a:gridCol>
              </a:tblGrid>
              <a:tr h="967821">
                <a:tc>
                  <a:txBody>
                    <a:bodyPr/>
                    <a:lstStyle/>
                    <a:p>
                      <a:pPr algn="ctr" fontAlgn="t"/>
                      <a:r>
                        <a:rPr lang="en-GB" sz="2800" b="0" i="0">
                          <a:latin typeface="OpenDyslexicAlta" pitchFamily="2" charset="77"/>
                        </a:rPr>
                        <a:t>dis</a:t>
                      </a:r>
                    </a:p>
                  </a:txBody>
                  <a:tcPr anchor="ctr"/>
                </a:tc>
                <a:tc>
                  <a:txBody>
                    <a:bodyPr/>
                    <a:lstStyle/>
                    <a:p>
                      <a:pPr algn="ctr"/>
                      <a:r>
                        <a:rPr lang="en-GB" sz="2800" b="0" i="0">
                          <a:latin typeface="OpenDyslexicAlta" pitchFamily="2" charset="77"/>
                        </a:rPr>
                        <a:t>mis</a:t>
                      </a:r>
                    </a:p>
                  </a:txBody>
                  <a:tcPr anchor="ctr"/>
                </a:tc>
                <a:tc>
                  <a:txBody>
                    <a:bodyPr/>
                    <a:lstStyle/>
                    <a:p>
                      <a:pPr algn="ctr"/>
                      <a:r>
                        <a:rPr lang="en-GB" sz="2800" b="0" i="0">
                          <a:latin typeface="OpenDyslexicAlta" pitchFamily="2" charset="77"/>
                        </a:rPr>
                        <a:t>obey</a:t>
                      </a:r>
                    </a:p>
                  </a:txBody>
                  <a:tcPr anchor="ctr"/>
                </a:tc>
                <a:tc>
                  <a:txBody>
                    <a:bodyPr/>
                    <a:lstStyle/>
                    <a:p>
                      <a:pPr algn="ctr"/>
                      <a:r>
                        <a:rPr lang="en-GB" sz="2800" b="0" i="0">
                          <a:latin typeface="OpenDyslexicAlta" pitchFamily="2" charset="77"/>
                        </a:rPr>
                        <a:t>take</a:t>
                      </a:r>
                    </a:p>
                  </a:txBody>
                  <a:tcPr anchor="ctr"/>
                </a:tc>
                <a:tc>
                  <a:txBody>
                    <a:bodyPr/>
                    <a:lstStyle/>
                    <a:p>
                      <a:pPr algn="ctr"/>
                      <a:r>
                        <a:rPr lang="en-GB" sz="2800" b="0" i="0">
                          <a:latin typeface="OpenDyslexicAlta" pitchFamily="2" charset="77"/>
                        </a:rPr>
                        <a:t>mount</a:t>
                      </a:r>
                    </a:p>
                  </a:txBody>
                  <a:tcPr anchor="ctr"/>
                </a:tc>
                <a:extLst>
                  <a:ext uri="{0D108BD9-81ED-4DB2-BD59-A6C34878D82A}">
                    <a16:rowId xmlns:a16="http://schemas.microsoft.com/office/drawing/2014/main" val="2756955956"/>
                  </a:ext>
                </a:extLst>
              </a:tr>
              <a:tr h="1037038">
                <a:tc>
                  <a:txBody>
                    <a:bodyPr/>
                    <a:lstStyle/>
                    <a:p>
                      <a:pPr algn="ctr"/>
                      <a:r>
                        <a:rPr lang="en-GB" sz="2800" b="0" i="0">
                          <a:latin typeface="OpenDyslexicAlta" pitchFamily="2" charset="77"/>
                        </a:rPr>
                        <a:t>guided</a:t>
                      </a:r>
                    </a:p>
                  </a:txBody>
                  <a:tcPr anchor="ctr"/>
                </a:tc>
                <a:tc>
                  <a:txBody>
                    <a:bodyPr/>
                    <a:lstStyle/>
                    <a:p>
                      <a:pPr algn="ctr"/>
                      <a:r>
                        <a:rPr lang="en-GB" sz="2800" b="0" i="0">
                          <a:latin typeface="OpenDyslexicAlta" pitchFamily="2" charset="77"/>
                        </a:rPr>
                        <a:t>appoint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a:latin typeface="OpenDyslexicAlta" pitchFamily="2" charset="77"/>
                        </a:rPr>
                        <a:t>spell</a:t>
                      </a:r>
                    </a:p>
                  </a:txBody>
                  <a:tcPr anchor="ctr"/>
                </a:tc>
                <a:tc>
                  <a:txBody>
                    <a:bodyPr/>
                    <a:lstStyle/>
                    <a:p>
                      <a:pPr algn="ctr"/>
                      <a:r>
                        <a:rPr lang="en-GB" sz="2800" b="0" i="0">
                          <a:latin typeface="OpenDyslexicAlta" pitchFamily="2" charset="77"/>
                        </a:rPr>
                        <a:t>able</a:t>
                      </a:r>
                    </a:p>
                  </a:txBody>
                  <a:tcPr anchor="ctr"/>
                </a:tc>
                <a:tc>
                  <a:txBody>
                    <a:bodyPr/>
                    <a:lstStyle/>
                    <a:p>
                      <a:pPr algn="ctr"/>
                      <a:r>
                        <a:rPr lang="en-GB" sz="2800" b="0" i="0">
                          <a:latin typeface="OpenDyslexicAlta" pitchFamily="2" charset="77"/>
                        </a:rPr>
                        <a:t>like</a:t>
                      </a:r>
                    </a:p>
                  </a:txBody>
                  <a:tcPr anchor="ctr"/>
                </a:tc>
                <a:extLst>
                  <a:ext uri="{0D108BD9-81ED-4DB2-BD59-A6C34878D82A}">
                    <a16:rowId xmlns:a16="http://schemas.microsoft.com/office/drawing/2014/main" val="2964611663"/>
                  </a:ext>
                </a:extLst>
              </a:tr>
              <a:tr h="1037038">
                <a:tc>
                  <a:txBody>
                    <a:bodyPr/>
                    <a:lstStyle/>
                    <a:p>
                      <a:pPr algn="ctr"/>
                      <a:r>
                        <a:rPr lang="en-GB" sz="2800" b="0" i="0">
                          <a:latin typeface="OpenDyslexicAlta" pitchFamily="2" charset="77"/>
                        </a:rPr>
                        <a:t>understand</a:t>
                      </a:r>
                    </a:p>
                  </a:txBody>
                  <a:tcPr anchor="ctr"/>
                </a:tc>
                <a:tc>
                  <a:txBody>
                    <a:bodyPr/>
                    <a:lstStyle/>
                    <a:p>
                      <a:pPr algn="ctr"/>
                      <a:r>
                        <a:rPr lang="en-GB" sz="2800" b="0" i="0">
                          <a:latin typeface="OpenDyslexicAlta" pitchFamily="2" charset="77"/>
                        </a:rPr>
                        <a:t>lead</a:t>
                      </a:r>
                    </a:p>
                  </a:txBody>
                  <a:tcPr anchor="ctr"/>
                </a:tc>
                <a:tc>
                  <a:txBody>
                    <a:bodyPr/>
                    <a:lstStyle/>
                    <a:p>
                      <a:pPr algn="ctr"/>
                      <a:r>
                        <a:rPr lang="en-GB" sz="2800" b="0" i="0">
                          <a:latin typeface="OpenDyslexicAlta" pitchFamily="2" charset="77"/>
                        </a:rPr>
                        <a:t>assemble</a:t>
                      </a:r>
                    </a:p>
                  </a:txBody>
                  <a:tcPr anchor="ctr"/>
                </a:tc>
                <a:tc>
                  <a:txBody>
                    <a:bodyPr/>
                    <a:lstStyle/>
                    <a:p>
                      <a:pPr algn="ctr"/>
                      <a:r>
                        <a:rPr lang="en-GB" sz="2800" b="0" i="0">
                          <a:latin typeface="OpenDyslexicAlta" pitchFamily="2" charset="77"/>
                        </a:rPr>
                        <a:t>approve</a:t>
                      </a:r>
                    </a:p>
                  </a:txBody>
                  <a:tcPr anchor="ctr"/>
                </a:tc>
                <a:tc>
                  <a:txBody>
                    <a:bodyPr/>
                    <a:lstStyle/>
                    <a:p>
                      <a:pPr algn="ctr"/>
                      <a:r>
                        <a:rPr lang="en-GB" sz="2800" b="0" i="0">
                          <a:latin typeface="OpenDyslexicAlta" pitchFamily="2" charset="77"/>
                        </a:rPr>
                        <a:t>read</a:t>
                      </a:r>
                    </a:p>
                  </a:txBody>
                  <a:tcPr anchor="ctr"/>
                </a:tc>
                <a:extLst>
                  <a:ext uri="{0D108BD9-81ED-4DB2-BD59-A6C34878D82A}">
                    <a16:rowId xmlns:a16="http://schemas.microsoft.com/office/drawing/2014/main" val="3229583949"/>
                  </a:ext>
                </a:extLst>
              </a:tr>
            </a:tbl>
          </a:graphicData>
        </a:graphic>
      </p:graphicFrame>
    </p:spTree>
    <p:extLst>
      <p:ext uri="{BB962C8B-B14F-4D97-AF65-F5344CB8AC3E}">
        <p14:creationId xmlns:p14="http://schemas.microsoft.com/office/powerpoint/2010/main" val="2502758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1658663"/>
              </p:ext>
            </p:extLst>
          </p:nvPr>
        </p:nvGraphicFramePr>
        <p:xfrm>
          <a:off x="508000" y="1600196"/>
          <a:ext cx="11150598" cy="521208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533979484"/>
                    </a:ext>
                  </a:extLst>
                </a:gridCol>
                <a:gridCol w="1858433">
                  <a:extLst>
                    <a:ext uri="{9D8B030D-6E8A-4147-A177-3AD203B41FA5}">
                      <a16:colId xmlns:a16="http://schemas.microsoft.com/office/drawing/2014/main" val="1106611614"/>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misbehave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mislead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misspell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mistake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misplace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misread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mistrust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misunderstanding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misuse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mislaid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346965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The prefix ’mis-’ This is another prefix with negative meanings. </a:t>
                      </a: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040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893839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misbehave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mislead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misspell</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mistake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misplace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misread</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mistrust</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misunderstanding</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misuse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mislaid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7963384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’mis-’ This is another prefix with negative meanings.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533062" y="1384927"/>
          <a:ext cx="4117124" cy="3291440"/>
        </p:xfrm>
        <a:graphic>
          <a:graphicData uri="http://schemas.openxmlformats.org/drawingml/2006/table">
            <a:tbl>
              <a:tblPr firstRow="1" bandRow="1">
                <a:tableStyleId>{5940675A-B579-460E-94D1-54222C63F5DA}</a:tableStyleId>
              </a:tblPr>
              <a:tblGrid>
                <a:gridCol w="1029281">
                  <a:extLst>
                    <a:ext uri="{9D8B030D-6E8A-4147-A177-3AD203B41FA5}">
                      <a16:colId xmlns:a16="http://schemas.microsoft.com/office/drawing/2014/main" val="20000"/>
                    </a:ext>
                  </a:extLst>
                </a:gridCol>
                <a:gridCol w="1029281">
                  <a:extLst>
                    <a:ext uri="{9D8B030D-6E8A-4147-A177-3AD203B41FA5}">
                      <a16:colId xmlns:a16="http://schemas.microsoft.com/office/drawing/2014/main" val="20001"/>
                    </a:ext>
                  </a:extLst>
                </a:gridCol>
                <a:gridCol w="1029281">
                  <a:extLst>
                    <a:ext uri="{9D8B030D-6E8A-4147-A177-3AD203B41FA5}">
                      <a16:colId xmlns:a16="http://schemas.microsoft.com/office/drawing/2014/main" val="20002"/>
                    </a:ext>
                  </a:extLst>
                </a:gridCol>
                <a:gridCol w="1029281">
                  <a:extLst>
                    <a:ext uri="{9D8B030D-6E8A-4147-A177-3AD203B41FA5}">
                      <a16:colId xmlns:a16="http://schemas.microsoft.com/office/drawing/2014/main" val="20003"/>
                    </a:ext>
                  </a:extLst>
                </a:gridCol>
              </a:tblGrid>
              <a:tr h="658288">
                <a:tc>
                  <a:txBody>
                    <a:bodyPr/>
                    <a:lstStyle/>
                    <a:p>
                      <a:pPr algn="ctr"/>
                      <a:r>
                        <a:rPr lang="en-GB" sz="3600" b="0" i="0">
                          <a:latin typeface="OpenDyslexicAlta" pitchFamily="2" charset="77"/>
                          <a:ea typeface="OpenDyslexic" charset="0"/>
                          <a:cs typeface="OpenDyslexic" charset="0"/>
                        </a:rPr>
                        <a:t>m</a:t>
                      </a:r>
                    </a:p>
                  </a:txBody>
                  <a:tcPr/>
                </a:tc>
                <a:tc>
                  <a:txBody>
                    <a:bodyPr/>
                    <a:lstStyle/>
                    <a:p>
                      <a:pPr algn="ctr"/>
                      <a:r>
                        <a:rPr lang="en-GB" sz="3600" b="0" i="0">
                          <a:latin typeface="OpenDyslexicAlta" pitchFamily="2" charset="77"/>
                          <a:ea typeface="OpenDyslexic" charset="0"/>
                          <a:cs typeface="OpenDyslexic" charset="0"/>
                        </a:rPr>
                        <a:t>e</a:t>
                      </a:r>
                    </a:p>
                  </a:txBody>
                  <a:tcPr/>
                </a:tc>
                <a:tc>
                  <a:txBody>
                    <a:bodyPr/>
                    <a:lstStyle/>
                    <a:p>
                      <a:pPr algn="ctr"/>
                      <a:r>
                        <a:rPr lang="en-GB" sz="3600" b="0" i="0">
                          <a:latin typeface="OpenDyslexicAlta" pitchFamily="2" charset="77"/>
                          <a:ea typeface="OpenDyslexic" charset="0"/>
                          <a:cs typeface="OpenDyslexic" charset="0"/>
                        </a:rPr>
                        <a:t>b</a:t>
                      </a:r>
                    </a:p>
                  </a:txBody>
                  <a:tcPr/>
                </a:tc>
                <a:tc>
                  <a:txBody>
                    <a:bodyPr/>
                    <a:lstStyle/>
                    <a:p>
                      <a:pPr algn="ctr"/>
                      <a:r>
                        <a:rPr lang="en-GB" sz="36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658288">
                <a:tc>
                  <a:txBody>
                    <a:bodyPr/>
                    <a:lstStyle/>
                    <a:p>
                      <a:pPr algn="ctr"/>
                      <a:r>
                        <a:rPr lang="en-GB" sz="3600" b="0" i="0">
                          <a:latin typeface="OpenDyslexicAlta" pitchFamily="2" charset="77"/>
                          <a:ea typeface="OpenDyslexic" charset="0"/>
                          <a:cs typeface="OpenDyslexic" charset="0"/>
                        </a:rPr>
                        <a:t>a</a:t>
                      </a:r>
                    </a:p>
                  </a:txBody>
                  <a:tcPr/>
                </a:tc>
                <a:tc>
                  <a:txBody>
                    <a:bodyPr/>
                    <a:lstStyle/>
                    <a:p>
                      <a:pPr algn="ctr"/>
                      <a:r>
                        <a:rPr lang="en-GB" sz="3600" b="0" i="0">
                          <a:latin typeface="OpenDyslexicAlta" pitchFamily="2" charset="77"/>
                          <a:ea typeface="OpenDyslexic" charset="0"/>
                          <a:cs typeface="OpenDyslexic" charset="0"/>
                        </a:rPr>
                        <a:t>h</a:t>
                      </a:r>
                    </a:p>
                  </a:txBody>
                  <a:tcPr/>
                </a:tc>
                <a:tc>
                  <a:txBody>
                    <a:bodyPr/>
                    <a:lstStyle/>
                    <a:p>
                      <a:pPr algn="ctr"/>
                      <a:r>
                        <a:rPr lang="en-GB" sz="3600" b="0" i="0">
                          <a:latin typeface="OpenDyslexicAlta" pitchFamily="2" charset="77"/>
                          <a:ea typeface="OpenDyslexic" charset="0"/>
                          <a:cs typeface="OpenDyslexic" charset="0"/>
                        </a:rPr>
                        <a:t>i</a:t>
                      </a:r>
                    </a:p>
                  </a:txBody>
                  <a:tcPr/>
                </a:tc>
                <a:tc>
                  <a:txBody>
                    <a:bodyPr/>
                    <a:lstStyle/>
                    <a:p>
                      <a:pPr algn="ctr"/>
                      <a:r>
                        <a:rPr lang="en-GB" sz="36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r h="658288">
                <a:tc>
                  <a:txBody>
                    <a:bodyPr/>
                    <a:lstStyle/>
                    <a:p>
                      <a:pPr algn="ctr"/>
                      <a:r>
                        <a:rPr lang="en-GB" sz="3600" b="0" i="0">
                          <a:latin typeface="OpenDyslexicAlta" pitchFamily="2" charset="77"/>
                          <a:ea typeface="OpenDyslexic" charset="0"/>
                          <a:cs typeface="OpenDyslexic" charset="0"/>
                        </a:rPr>
                        <a:t>v</a:t>
                      </a:r>
                    </a:p>
                  </a:txBody>
                  <a:tcPr/>
                </a:tc>
                <a:tc>
                  <a:txBody>
                    <a:bodyPr/>
                    <a:lstStyle/>
                    <a:p>
                      <a:pPr algn="ctr"/>
                      <a:r>
                        <a:rPr lang="en-GB" sz="3600" b="0" i="0">
                          <a:latin typeface="OpenDyslexicAlta" pitchFamily="2" charset="77"/>
                          <a:ea typeface="OpenDyslexic" charset="0"/>
                          <a:cs typeface="OpenDyslexic" charset="0"/>
                        </a:rPr>
                        <a:t>l</a:t>
                      </a:r>
                    </a:p>
                  </a:txBody>
                  <a:tcPr/>
                </a:tc>
                <a:tc>
                  <a:txBody>
                    <a:bodyPr/>
                    <a:lstStyle/>
                    <a:p>
                      <a:pPr algn="ctr"/>
                      <a:r>
                        <a:rPr lang="en-GB" sz="3600" b="0" i="0">
                          <a:latin typeface="OpenDyslexicAlta" pitchFamily="2" charset="77"/>
                          <a:ea typeface="OpenDyslexic" charset="0"/>
                          <a:cs typeface="OpenDyslexic" charset="0"/>
                        </a:rPr>
                        <a:t>s</a:t>
                      </a:r>
                    </a:p>
                  </a:txBody>
                  <a:tcPr/>
                </a:tc>
                <a:tc>
                  <a:txBody>
                    <a:bodyPr/>
                    <a:lstStyle/>
                    <a:p>
                      <a:pPr algn="ctr"/>
                      <a:r>
                        <a:rPr lang="en-GB" sz="3600" b="0" i="0">
                          <a:latin typeface="OpenDyslexicAlta" pitchFamily="2" charset="77"/>
                          <a:ea typeface="OpenDyslexic" charset="0"/>
                          <a:cs typeface="OpenDyslexic" charset="0"/>
                        </a:rPr>
                        <a:t>p</a:t>
                      </a:r>
                    </a:p>
                  </a:txBody>
                  <a:tcPr/>
                </a:tc>
                <a:extLst>
                  <a:ext uri="{0D108BD9-81ED-4DB2-BD59-A6C34878D82A}">
                    <a16:rowId xmlns:a16="http://schemas.microsoft.com/office/drawing/2014/main" val="10002"/>
                  </a:ext>
                </a:extLst>
              </a:tr>
              <a:tr h="658288">
                <a:tc>
                  <a:txBody>
                    <a:bodyPr/>
                    <a:lstStyle/>
                    <a:p>
                      <a:pPr algn="ctr"/>
                      <a:r>
                        <a:rPr lang="en-GB" sz="3600" b="0" i="0">
                          <a:latin typeface="OpenDyslexicAlta" pitchFamily="2" charset="77"/>
                          <a:ea typeface="OpenDyslexic" charset="0"/>
                          <a:cs typeface="OpenDyslexic" charset="0"/>
                        </a:rPr>
                        <a:t>t</a:t>
                      </a:r>
                    </a:p>
                  </a:txBody>
                  <a:tcPr/>
                </a:tc>
                <a:tc>
                  <a:txBody>
                    <a:bodyPr/>
                    <a:lstStyle/>
                    <a:p>
                      <a:pPr algn="ctr"/>
                      <a:r>
                        <a:rPr lang="en-GB" sz="3600" b="0" i="0">
                          <a:latin typeface="OpenDyslexicAlta" pitchFamily="2" charset="77"/>
                          <a:ea typeface="OpenDyslexic" charset="0"/>
                          <a:cs typeface="OpenDyslexic" charset="0"/>
                        </a:rPr>
                        <a:t>c</a:t>
                      </a:r>
                    </a:p>
                  </a:txBody>
                  <a:tcPr/>
                </a:tc>
                <a:tc>
                  <a:txBody>
                    <a:bodyPr/>
                    <a:lstStyle/>
                    <a:p>
                      <a:pPr algn="ctr"/>
                      <a:r>
                        <a:rPr lang="en-GB" sz="3600" b="0" i="0">
                          <a:latin typeface="OpenDyslexicAlta" pitchFamily="2" charset="77"/>
                          <a:ea typeface="OpenDyslexic" charset="0"/>
                          <a:cs typeface="OpenDyslexic" charset="0"/>
                        </a:rPr>
                        <a:t>r</a:t>
                      </a:r>
                    </a:p>
                  </a:txBody>
                  <a:tcPr/>
                </a:tc>
                <a:tc>
                  <a:txBody>
                    <a:bodyPr/>
                    <a:lstStyle/>
                    <a:p>
                      <a:pPr algn="ctr"/>
                      <a:r>
                        <a:rPr lang="en-GB" sz="36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3"/>
                  </a:ext>
                </a:extLst>
              </a:tr>
              <a:tr h="658288">
                <a:tc>
                  <a:txBody>
                    <a:bodyPr/>
                    <a:lstStyle/>
                    <a:p>
                      <a:pPr algn="ctr"/>
                      <a:endParaRPr lang="en-GB" sz="36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n</a:t>
                      </a:r>
                    </a:p>
                  </a:txBody>
                  <a:tcPr/>
                </a:tc>
                <a:tc>
                  <a:txBody>
                    <a:bodyPr/>
                    <a:lstStyle/>
                    <a:p>
                      <a:pPr algn="ctr"/>
                      <a:r>
                        <a:rPr lang="en-GB" sz="3600" b="0" i="0">
                          <a:latin typeface="OpenDyslexicAlta" pitchFamily="2" charset="77"/>
                          <a:ea typeface="OpenDyslexic" charset="0"/>
                          <a:cs typeface="OpenDyslexic" charset="0"/>
                        </a:rPr>
                        <a:t>g</a:t>
                      </a:r>
                    </a:p>
                  </a:txBody>
                  <a:tcPr/>
                </a:tc>
                <a:tc>
                  <a:txBody>
                    <a:bodyPr/>
                    <a:lstStyle/>
                    <a:p>
                      <a:pPr algn="ctr"/>
                      <a:endParaRPr lang="en-GB" sz="36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3760631" y="5059736"/>
            <a:ext cx="7856113" cy="1631216"/>
          </a:xfrm>
          <a:prstGeom prst="rect">
            <a:avLst/>
          </a:prstGeom>
          <a:noFill/>
        </p:spPr>
        <p:txBody>
          <a:bodyPr wrap="square" rtlCol="0">
            <a:spAutoFit/>
          </a:bodyPr>
          <a:lstStyle/>
          <a:p>
            <a:r>
              <a:rPr lang="en-GB" sz="2000" dirty="0">
                <a:latin typeface="OpenDyslexicAlta" pitchFamily="2" charset="77"/>
                <a:ea typeface="OpenDyslexic" charset="0"/>
                <a:cs typeface="OpenDyslexic" charset="0"/>
              </a:rPr>
              <a:t>Using the letters in the grid, try to spell the words from your spelling list. You can use the letters as many times as you need. </a:t>
            </a:r>
          </a:p>
          <a:p>
            <a:endParaRPr lang="en-GB" sz="2000" dirty="0">
              <a:latin typeface="OpenDyslexicAlta" pitchFamily="2" charset="77"/>
              <a:ea typeface="OpenDyslexic" charset="0"/>
              <a:cs typeface="OpenDyslexic" charset="0"/>
            </a:endParaRPr>
          </a:p>
          <a:p>
            <a:r>
              <a:rPr lang="en-GB" sz="2000" dirty="0">
                <a:latin typeface="OpenDyslexicAlta" pitchFamily="2" charset="77"/>
                <a:ea typeface="OpenDyslexic" charset="0"/>
                <a:cs typeface="OpenDyslexic" charset="0"/>
              </a:rPr>
              <a:t>One of the words cannot be spelled. Which one?</a:t>
            </a:r>
          </a:p>
        </p:txBody>
      </p:sp>
    </p:spTree>
    <p:extLst>
      <p:ext uri="{BB962C8B-B14F-4D97-AF65-F5344CB8AC3E}">
        <p14:creationId xmlns:p14="http://schemas.microsoft.com/office/powerpoint/2010/main" val="4809121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306868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misbehave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mislead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misspell</a:t>
                      </a:r>
                    </a:p>
                  </a:txBody>
                  <a:tcPr/>
                </a:tc>
                <a:extLst>
                  <a:ext uri="{0D108BD9-81ED-4DB2-BD59-A6C34878D82A}">
                    <a16:rowId xmlns:a16="http://schemas.microsoft.com/office/drawing/2014/main" val="10003"/>
                  </a:ext>
                </a:extLst>
              </a:tr>
              <a:tr h="457200">
                <a:tc>
                  <a:txBody>
                    <a:bodyPr/>
                    <a:lstStyle/>
                    <a:p>
                      <a:r>
                        <a:rPr lang="en-GB" b="0" i="0">
                          <a:solidFill>
                            <a:srgbClr val="FF3860"/>
                          </a:solidFill>
                          <a:latin typeface="OpenDyslexicAlta" pitchFamily="2" charset="77"/>
                          <a:ea typeface="OpenDyslexic" charset="0"/>
                          <a:cs typeface="OpenDyslexic" charset="0"/>
                        </a:rPr>
                        <a:t>mistake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misplace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misread</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mistrust</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misunderstanding</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misuse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mislaid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348869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’mis-’ This is another prefix with negative meanings.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533062" y="1384927"/>
          <a:ext cx="4117124" cy="3291440"/>
        </p:xfrm>
        <a:graphic>
          <a:graphicData uri="http://schemas.openxmlformats.org/drawingml/2006/table">
            <a:tbl>
              <a:tblPr firstRow="1" bandRow="1">
                <a:tableStyleId>{5940675A-B579-460E-94D1-54222C63F5DA}</a:tableStyleId>
              </a:tblPr>
              <a:tblGrid>
                <a:gridCol w="1029281">
                  <a:extLst>
                    <a:ext uri="{9D8B030D-6E8A-4147-A177-3AD203B41FA5}">
                      <a16:colId xmlns:a16="http://schemas.microsoft.com/office/drawing/2014/main" val="20000"/>
                    </a:ext>
                  </a:extLst>
                </a:gridCol>
                <a:gridCol w="1029281">
                  <a:extLst>
                    <a:ext uri="{9D8B030D-6E8A-4147-A177-3AD203B41FA5}">
                      <a16:colId xmlns:a16="http://schemas.microsoft.com/office/drawing/2014/main" val="20001"/>
                    </a:ext>
                  </a:extLst>
                </a:gridCol>
                <a:gridCol w="1029281">
                  <a:extLst>
                    <a:ext uri="{9D8B030D-6E8A-4147-A177-3AD203B41FA5}">
                      <a16:colId xmlns:a16="http://schemas.microsoft.com/office/drawing/2014/main" val="20002"/>
                    </a:ext>
                  </a:extLst>
                </a:gridCol>
                <a:gridCol w="1029281">
                  <a:extLst>
                    <a:ext uri="{9D8B030D-6E8A-4147-A177-3AD203B41FA5}">
                      <a16:colId xmlns:a16="http://schemas.microsoft.com/office/drawing/2014/main" val="20003"/>
                    </a:ext>
                  </a:extLst>
                </a:gridCol>
              </a:tblGrid>
              <a:tr h="658288">
                <a:tc>
                  <a:txBody>
                    <a:bodyPr/>
                    <a:lstStyle/>
                    <a:p>
                      <a:pPr algn="ctr"/>
                      <a:r>
                        <a:rPr lang="en-GB" sz="3600" b="0" i="0">
                          <a:latin typeface="OpenDyslexicAlta" pitchFamily="2" charset="77"/>
                          <a:ea typeface="OpenDyslexic" charset="0"/>
                          <a:cs typeface="OpenDyslexic" charset="0"/>
                        </a:rPr>
                        <a:t>m</a:t>
                      </a:r>
                    </a:p>
                  </a:txBody>
                  <a:tcPr/>
                </a:tc>
                <a:tc>
                  <a:txBody>
                    <a:bodyPr/>
                    <a:lstStyle/>
                    <a:p>
                      <a:pPr algn="ctr"/>
                      <a:r>
                        <a:rPr lang="en-GB" sz="3600" b="0" i="0">
                          <a:latin typeface="OpenDyslexicAlta" pitchFamily="2" charset="77"/>
                          <a:ea typeface="OpenDyslexic" charset="0"/>
                          <a:cs typeface="OpenDyslexic" charset="0"/>
                        </a:rPr>
                        <a:t>e</a:t>
                      </a:r>
                    </a:p>
                  </a:txBody>
                  <a:tcPr/>
                </a:tc>
                <a:tc>
                  <a:txBody>
                    <a:bodyPr/>
                    <a:lstStyle/>
                    <a:p>
                      <a:pPr algn="ctr"/>
                      <a:r>
                        <a:rPr lang="en-GB" sz="3600" b="0" i="0">
                          <a:latin typeface="OpenDyslexicAlta" pitchFamily="2" charset="77"/>
                          <a:ea typeface="OpenDyslexic" charset="0"/>
                          <a:cs typeface="OpenDyslexic" charset="0"/>
                        </a:rPr>
                        <a:t>b</a:t>
                      </a:r>
                    </a:p>
                  </a:txBody>
                  <a:tcPr/>
                </a:tc>
                <a:tc>
                  <a:txBody>
                    <a:bodyPr/>
                    <a:lstStyle/>
                    <a:p>
                      <a:pPr algn="ctr"/>
                      <a:r>
                        <a:rPr lang="en-GB" sz="36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658288">
                <a:tc>
                  <a:txBody>
                    <a:bodyPr/>
                    <a:lstStyle/>
                    <a:p>
                      <a:pPr algn="ctr"/>
                      <a:r>
                        <a:rPr lang="en-GB" sz="3600" b="0" i="0">
                          <a:latin typeface="OpenDyslexicAlta" pitchFamily="2" charset="77"/>
                          <a:ea typeface="OpenDyslexic" charset="0"/>
                          <a:cs typeface="OpenDyslexic" charset="0"/>
                        </a:rPr>
                        <a:t>a</a:t>
                      </a:r>
                    </a:p>
                  </a:txBody>
                  <a:tcPr/>
                </a:tc>
                <a:tc>
                  <a:txBody>
                    <a:bodyPr/>
                    <a:lstStyle/>
                    <a:p>
                      <a:pPr algn="ctr"/>
                      <a:r>
                        <a:rPr lang="en-GB" sz="3600" b="0" i="0">
                          <a:latin typeface="OpenDyslexicAlta" pitchFamily="2" charset="77"/>
                          <a:ea typeface="OpenDyslexic" charset="0"/>
                          <a:cs typeface="OpenDyslexic" charset="0"/>
                        </a:rPr>
                        <a:t>h</a:t>
                      </a:r>
                    </a:p>
                  </a:txBody>
                  <a:tcPr/>
                </a:tc>
                <a:tc>
                  <a:txBody>
                    <a:bodyPr/>
                    <a:lstStyle/>
                    <a:p>
                      <a:pPr algn="ctr"/>
                      <a:r>
                        <a:rPr lang="en-GB" sz="3600" b="0" i="0">
                          <a:latin typeface="OpenDyslexicAlta" pitchFamily="2" charset="77"/>
                          <a:ea typeface="OpenDyslexic" charset="0"/>
                          <a:cs typeface="OpenDyslexic" charset="0"/>
                        </a:rPr>
                        <a:t>i</a:t>
                      </a:r>
                    </a:p>
                  </a:txBody>
                  <a:tcPr/>
                </a:tc>
                <a:tc>
                  <a:txBody>
                    <a:bodyPr/>
                    <a:lstStyle/>
                    <a:p>
                      <a:pPr algn="ctr"/>
                      <a:r>
                        <a:rPr lang="en-GB" sz="36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r h="658288">
                <a:tc>
                  <a:txBody>
                    <a:bodyPr/>
                    <a:lstStyle/>
                    <a:p>
                      <a:pPr algn="ctr"/>
                      <a:r>
                        <a:rPr lang="en-GB" sz="3600" b="0" i="0">
                          <a:latin typeface="OpenDyslexicAlta" pitchFamily="2" charset="77"/>
                          <a:ea typeface="OpenDyslexic" charset="0"/>
                          <a:cs typeface="OpenDyslexic" charset="0"/>
                        </a:rPr>
                        <a:t>v</a:t>
                      </a:r>
                    </a:p>
                  </a:txBody>
                  <a:tcPr/>
                </a:tc>
                <a:tc>
                  <a:txBody>
                    <a:bodyPr/>
                    <a:lstStyle/>
                    <a:p>
                      <a:pPr algn="ctr"/>
                      <a:r>
                        <a:rPr lang="en-GB" sz="3600" b="0" i="0">
                          <a:latin typeface="OpenDyslexicAlta" pitchFamily="2" charset="77"/>
                          <a:ea typeface="OpenDyslexic" charset="0"/>
                          <a:cs typeface="OpenDyslexic" charset="0"/>
                        </a:rPr>
                        <a:t>l</a:t>
                      </a:r>
                    </a:p>
                  </a:txBody>
                  <a:tcPr/>
                </a:tc>
                <a:tc>
                  <a:txBody>
                    <a:bodyPr/>
                    <a:lstStyle/>
                    <a:p>
                      <a:pPr algn="ctr"/>
                      <a:r>
                        <a:rPr lang="en-GB" sz="3600" b="0" i="0">
                          <a:latin typeface="OpenDyslexicAlta" pitchFamily="2" charset="77"/>
                          <a:ea typeface="OpenDyslexic" charset="0"/>
                          <a:cs typeface="OpenDyslexic" charset="0"/>
                        </a:rPr>
                        <a:t>s</a:t>
                      </a:r>
                    </a:p>
                  </a:txBody>
                  <a:tcPr/>
                </a:tc>
                <a:tc>
                  <a:txBody>
                    <a:bodyPr/>
                    <a:lstStyle/>
                    <a:p>
                      <a:pPr algn="ctr"/>
                      <a:r>
                        <a:rPr lang="en-GB" sz="3600" b="0" i="0">
                          <a:latin typeface="OpenDyslexicAlta" pitchFamily="2" charset="77"/>
                          <a:ea typeface="OpenDyslexic" charset="0"/>
                          <a:cs typeface="OpenDyslexic" charset="0"/>
                        </a:rPr>
                        <a:t>p</a:t>
                      </a:r>
                    </a:p>
                  </a:txBody>
                  <a:tcPr/>
                </a:tc>
                <a:extLst>
                  <a:ext uri="{0D108BD9-81ED-4DB2-BD59-A6C34878D82A}">
                    <a16:rowId xmlns:a16="http://schemas.microsoft.com/office/drawing/2014/main" val="10002"/>
                  </a:ext>
                </a:extLst>
              </a:tr>
              <a:tr h="658288">
                <a:tc>
                  <a:txBody>
                    <a:bodyPr/>
                    <a:lstStyle/>
                    <a:p>
                      <a:pPr algn="ctr"/>
                      <a:r>
                        <a:rPr lang="en-GB" sz="3600" b="0" i="0">
                          <a:latin typeface="OpenDyslexicAlta" pitchFamily="2" charset="77"/>
                          <a:ea typeface="OpenDyslexic" charset="0"/>
                          <a:cs typeface="OpenDyslexic" charset="0"/>
                        </a:rPr>
                        <a:t>t</a:t>
                      </a:r>
                    </a:p>
                  </a:txBody>
                  <a:tcPr/>
                </a:tc>
                <a:tc>
                  <a:txBody>
                    <a:bodyPr/>
                    <a:lstStyle/>
                    <a:p>
                      <a:pPr algn="ctr"/>
                      <a:r>
                        <a:rPr lang="en-GB" sz="3600" b="0" i="0">
                          <a:latin typeface="OpenDyslexicAlta" pitchFamily="2" charset="77"/>
                          <a:ea typeface="OpenDyslexic" charset="0"/>
                          <a:cs typeface="OpenDyslexic" charset="0"/>
                        </a:rPr>
                        <a:t>c</a:t>
                      </a:r>
                    </a:p>
                  </a:txBody>
                  <a:tcPr/>
                </a:tc>
                <a:tc>
                  <a:txBody>
                    <a:bodyPr/>
                    <a:lstStyle/>
                    <a:p>
                      <a:pPr algn="ctr"/>
                      <a:r>
                        <a:rPr lang="en-GB" sz="3600" b="0" i="0">
                          <a:latin typeface="OpenDyslexicAlta" pitchFamily="2" charset="77"/>
                          <a:ea typeface="OpenDyslexic" charset="0"/>
                          <a:cs typeface="OpenDyslexic" charset="0"/>
                        </a:rPr>
                        <a:t>r</a:t>
                      </a:r>
                    </a:p>
                  </a:txBody>
                  <a:tcPr/>
                </a:tc>
                <a:tc>
                  <a:txBody>
                    <a:bodyPr/>
                    <a:lstStyle/>
                    <a:p>
                      <a:pPr algn="ctr"/>
                      <a:r>
                        <a:rPr lang="en-GB" sz="36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3"/>
                  </a:ext>
                </a:extLst>
              </a:tr>
              <a:tr h="658288">
                <a:tc>
                  <a:txBody>
                    <a:bodyPr/>
                    <a:lstStyle/>
                    <a:p>
                      <a:pPr algn="ctr"/>
                      <a:endParaRPr lang="en-GB" sz="36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3600" b="0" i="0">
                          <a:latin typeface="OpenDyslexicAlta" pitchFamily="2" charset="77"/>
                          <a:ea typeface="OpenDyslexic" charset="0"/>
                          <a:cs typeface="OpenDyslexic" charset="0"/>
                        </a:rPr>
                        <a:t>n</a:t>
                      </a:r>
                    </a:p>
                  </a:txBody>
                  <a:tcPr/>
                </a:tc>
                <a:tc>
                  <a:txBody>
                    <a:bodyPr/>
                    <a:lstStyle/>
                    <a:p>
                      <a:pPr algn="ctr"/>
                      <a:r>
                        <a:rPr lang="en-GB" sz="3600" b="0" i="0">
                          <a:latin typeface="OpenDyslexicAlta" pitchFamily="2" charset="77"/>
                          <a:ea typeface="OpenDyslexic" charset="0"/>
                          <a:cs typeface="OpenDyslexic" charset="0"/>
                        </a:rPr>
                        <a:t>g</a:t>
                      </a:r>
                    </a:p>
                  </a:txBody>
                  <a:tcPr/>
                </a:tc>
                <a:tc>
                  <a:txBody>
                    <a:bodyPr/>
                    <a:lstStyle/>
                    <a:p>
                      <a:pPr algn="ctr"/>
                      <a:endParaRPr lang="en-GB" sz="36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3760631" y="5059736"/>
            <a:ext cx="7856113" cy="1631216"/>
          </a:xfrm>
          <a:prstGeom prst="rect">
            <a:avLst/>
          </a:prstGeom>
          <a:noFill/>
        </p:spPr>
        <p:txBody>
          <a:bodyPr wrap="square" rtlCol="0">
            <a:spAutoFit/>
          </a:bodyPr>
          <a:lstStyle/>
          <a:p>
            <a:r>
              <a:rPr lang="en-GB" sz="2000" dirty="0">
                <a:latin typeface="OpenDyslexicAlta" pitchFamily="2" charset="77"/>
                <a:ea typeface="OpenDyslexic" charset="0"/>
                <a:cs typeface="OpenDyslexic" charset="0"/>
              </a:rPr>
              <a:t>Using the letters in the grid, try to spell the words from your spelling list. You can use the letters as many times as you need. </a:t>
            </a:r>
          </a:p>
          <a:p>
            <a:endParaRPr lang="en-GB" sz="2000" dirty="0">
              <a:latin typeface="OpenDyslexicAlta" pitchFamily="2" charset="77"/>
              <a:ea typeface="OpenDyslexic" charset="0"/>
              <a:cs typeface="OpenDyslexic" charset="0"/>
            </a:endParaRPr>
          </a:p>
          <a:p>
            <a:r>
              <a:rPr lang="en-GB" sz="2000" dirty="0">
                <a:latin typeface="OpenDyslexicAlta" pitchFamily="2" charset="77"/>
                <a:ea typeface="OpenDyslexic" charset="0"/>
                <a:cs typeface="OpenDyslexic" charset="0"/>
              </a:rPr>
              <a:t>One of the words cannot be spelled. Which one?</a:t>
            </a:r>
          </a:p>
        </p:txBody>
      </p:sp>
      <p:sp>
        <p:nvSpPr>
          <p:cNvPr id="2" name="Rectangle 1">
            <a:extLst>
              <a:ext uri="{FF2B5EF4-FFF2-40B4-BE49-F238E27FC236}">
                <a16:creationId xmlns:a16="http://schemas.microsoft.com/office/drawing/2014/main" id="{49F916BF-ACE5-4835-BC91-89B30600E087}"/>
              </a:ext>
            </a:extLst>
          </p:cNvPr>
          <p:cNvSpPr/>
          <p:nvPr/>
        </p:nvSpPr>
        <p:spPr>
          <a:xfrm>
            <a:off x="10526400" y="6290842"/>
            <a:ext cx="1257075" cy="400110"/>
          </a:xfrm>
          <a:prstGeom prst="rect">
            <a:avLst/>
          </a:prstGeom>
        </p:spPr>
        <p:txBody>
          <a:bodyPr wrap="none">
            <a:spAutoFit/>
          </a:bodyPr>
          <a:lstStyle/>
          <a:p>
            <a:r>
              <a:rPr lang="en-GB" sz="2000" dirty="0">
                <a:solidFill>
                  <a:srgbClr val="FF3860"/>
                </a:solidFill>
                <a:latin typeface="OpenDyslexicAlta" pitchFamily="2" charset="77"/>
                <a:ea typeface="OpenDyslexic" charset="0"/>
                <a:cs typeface="OpenDyslexic" charset="0"/>
              </a:rPr>
              <a:t>mistake</a:t>
            </a:r>
          </a:p>
        </p:txBody>
      </p:sp>
    </p:spTree>
    <p:extLst>
      <p:ext uri="{BB962C8B-B14F-4D97-AF65-F5344CB8AC3E}">
        <p14:creationId xmlns:p14="http://schemas.microsoft.com/office/powerpoint/2010/main" val="1273680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a:xfrm>
            <a:off x="1463458" y="4822032"/>
            <a:ext cx="9265084" cy="1428689"/>
          </a:xfrm>
        </p:spPr>
        <p:txBody>
          <a:bodyPr anchor="ctr"/>
          <a:lstStyle/>
          <a:p>
            <a:r>
              <a:rPr lang="en-GB"/>
              <a:t>Adding suffixes beginning with vowels to words of more than one syllable. The consonant letter is not doubled if the syllable is unstressed.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10</a:t>
            </a:r>
          </a:p>
        </p:txBody>
      </p:sp>
    </p:spTree>
    <p:extLst>
      <p:ext uri="{BB962C8B-B14F-4D97-AF65-F5344CB8AC3E}">
        <p14:creationId xmlns:p14="http://schemas.microsoft.com/office/powerpoint/2010/main" val="532240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10</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Adding suffixes beginning with vowel letters to words of more than one syllable. The consonant letter is not doubled if the syllable is unstressed.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218591524"/>
              </p:ext>
            </p:extLst>
          </p:nvPr>
        </p:nvGraphicFramePr>
        <p:xfrm>
          <a:off x="3429000" y="1311275"/>
          <a:ext cx="8363607" cy="526508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a:latin typeface="Muli" pitchFamily="2" charset="77"/>
                        </a:rPr>
                        <a:t>When adding suffixes beginning with a vowel to words with more than one syllable, the consonant letter is often doubled. However it is not doubled when the syllable is unstressed.</a:t>
                      </a:r>
                    </a:p>
                  </a:txBody>
                  <a:tcPr/>
                </a:tc>
                <a:extLst>
                  <a:ext uri="{0D108BD9-81ED-4DB2-BD59-A6C34878D82A}">
                    <a16:rowId xmlns:a16="http://schemas.microsoft.com/office/drawing/2014/main" val="10000"/>
                  </a:ext>
                </a:extLst>
              </a:tr>
              <a:tr h="1748366">
                <a:tc>
                  <a:txBody>
                    <a:bodyPr/>
                    <a:lstStyle/>
                    <a:p>
                      <a:r>
                        <a:rPr lang="en-GB" sz="1700" b="0" i="0">
                          <a:latin typeface="Muli" pitchFamily="2" charset="77"/>
                        </a:rPr>
                        <a:t>Main Teaching Activity </a:t>
                      </a:r>
                    </a:p>
                  </a:txBody>
                  <a:tcPr/>
                </a:tc>
                <a:tc>
                  <a:txBody>
                    <a:bodyPr/>
                    <a:lstStyle/>
                    <a:p>
                      <a:r>
                        <a:rPr lang="en-GB" sz="1600" b="0" i="0" baseline="0" dirty="0">
                          <a:latin typeface="Muli" pitchFamily="2" charset="77"/>
                        </a:rPr>
                        <a:t>Use the power point slide and get the children to practise adding the prefixes ‘</a:t>
                      </a:r>
                      <a:r>
                        <a:rPr lang="en-GB" sz="1600" b="0" i="0" baseline="0" dirty="0" err="1">
                          <a:latin typeface="Muli" pitchFamily="2" charset="77"/>
                        </a:rPr>
                        <a:t>ing</a:t>
                      </a:r>
                      <a:r>
                        <a:rPr lang="en-GB" sz="1600" b="0" i="0" baseline="0" dirty="0">
                          <a:latin typeface="Muli" pitchFamily="2" charset="77"/>
                        </a:rPr>
                        <a:t>’ and ‘ed’ to each of the root words using their white boards.</a:t>
                      </a:r>
                    </a:p>
                    <a:p>
                      <a:endParaRPr lang="en-GB" sz="1600" b="0" i="0" baseline="0" dirty="0">
                        <a:latin typeface="Muli" pitchFamily="2" charset="77"/>
                      </a:endParaRPr>
                    </a:p>
                    <a:p>
                      <a:r>
                        <a:rPr lang="en-GB" sz="1600" b="0" i="0" baseline="0" dirty="0">
                          <a:latin typeface="Muli" pitchFamily="2" charset="77"/>
                        </a:rPr>
                        <a:t>Share their list of new words and discuss misconceptions.</a:t>
                      </a:r>
                    </a:p>
                    <a:p>
                      <a:endParaRPr lang="en-GB" sz="1600" b="0" i="0" baseline="0" dirty="0">
                        <a:latin typeface="Muli" pitchFamily="2" charset="77"/>
                      </a:endParaRPr>
                    </a:p>
                    <a:p>
                      <a:r>
                        <a:rPr lang="en-GB" sz="1600" b="0" i="0" baseline="0" dirty="0">
                          <a:latin typeface="Muli" pitchFamily="2" charset="77"/>
                        </a:rPr>
                        <a:t>Can anyone use any of the words in a sentence?</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600" b="0" i="0">
                          <a:latin typeface="Muli" pitchFamily="2" charset="77"/>
                        </a:rPr>
                        <a:t>Get children to write the word ‘developing’ across their mini white board. Set a 7 minute timer and see who can add as many of the spelling list words in to a scrabble web as possible.</a:t>
                      </a:r>
                    </a:p>
                    <a:p>
                      <a:endParaRPr lang="en-GB" sz="1600" b="0" i="0">
                        <a:latin typeface="Muli" pitchFamily="2" charset="77"/>
                      </a:endParaRPr>
                    </a:p>
                    <a:p>
                      <a:r>
                        <a:rPr lang="en-GB" sz="1600" b="0" i="0">
                          <a:latin typeface="Muli" pitchFamily="2" charset="77"/>
                        </a:rPr>
                        <a:t>You can use the example on the slide below if they need some support getting started.</a:t>
                      </a:r>
                      <a:br>
                        <a:rPr lang="en-GB" sz="1600" b="0" i="0">
                          <a:latin typeface="Muli" pitchFamily="2" charset="77"/>
                        </a:rPr>
                      </a:br>
                      <a:endParaRPr lang="en-GB" sz="1600" b="0" i="0">
                        <a:latin typeface="Muli" pitchFamily="2" charset="77"/>
                      </a:endParaRPr>
                    </a:p>
                    <a:p>
                      <a:r>
                        <a:rPr lang="en-GB" sz="1600" b="0" i="0">
                          <a:latin typeface="Muli" pitchFamily="2" charset="77"/>
                        </a:rPr>
                        <a:t>Feedback and if time, draw a scrabble web on the board as a class.</a:t>
                      </a:r>
                    </a:p>
                    <a:p>
                      <a:endParaRPr lang="en-GB" sz="16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419127373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gardening</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gardened</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limited</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limiting</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developing</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developed</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listening</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listened</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covered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covering</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1933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0529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27273853"/>
                    </a:ext>
                  </a:extLst>
                </a:gridCol>
                <a:gridCol w="1858433">
                  <a:extLst>
                    <a:ext uri="{9D8B030D-6E8A-4147-A177-3AD203B41FA5}">
                      <a16:colId xmlns:a16="http://schemas.microsoft.com/office/drawing/2014/main" val="3518013008"/>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201206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accent6">
                            <a:lumMod val="75000"/>
                          </a:schemeClr>
                        </a:solidFill>
                        <a:latin typeface="Muli" pitchFamily="2" charset="77"/>
                      </a:endParaRPr>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0141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01416" y="516276"/>
            <a:ext cx="7877175" cy="694139"/>
          </a:xfrm>
        </p:spPr>
        <p:txBody>
          <a:bodyPr>
            <a:noAutofit/>
          </a:bodyPr>
          <a:lstStyle/>
          <a:p>
            <a:pPr algn="l"/>
            <a:r>
              <a:rPr lang="en-GB" sz="3200"/>
              <a:t>Add ‘</a:t>
            </a:r>
            <a:r>
              <a:rPr lang="en-GB" sz="3200" err="1"/>
              <a:t>ing</a:t>
            </a:r>
            <a:r>
              <a:rPr lang="en-GB" sz="3200"/>
              <a:t>’ and ‘ed’ to each of the words below</a:t>
            </a:r>
          </a:p>
        </p:txBody>
      </p:sp>
      <p:graphicFrame>
        <p:nvGraphicFramePr>
          <p:cNvPr id="4" name="Table 3">
            <a:extLst>
              <a:ext uri="{FF2B5EF4-FFF2-40B4-BE49-F238E27FC236}">
                <a16:creationId xmlns:a16="http://schemas.microsoft.com/office/drawing/2014/main" id="{7FBEFE2F-F432-4A8A-91BA-0AF9E4480C90}"/>
              </a:ext>
            </a:extLst>
          </p:cNvPr>
          <p:cNvGraphicFramePr>
            <a:graphicFrameLocks noGrp="1"/>
          </p:cNvGraphicFramePr>
          <p:nvPr>
            <p:extLst>
              <p:ext uri="{D42A27DB-BD31-4B8C-83A1-F6EECF244321}">
                <p14:modId xmlns:p14="http://schemas.microsoft.com/office/powerpoint/2010/main" val="1571606168"/>
              </p:ext>
            </p:extLst>
          </p:nvPr>
        </p:nvGraphicFramePr>
        <p:xfrm>
          <a:off x="1175063" y="2698299"/>
          <a:ext cx="2730500" cy="2286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3286426097"/>
                    </a:ext>
                  </a:extLst>
                </a:gridCol>
              </a:tblGrid>
              <a:tr h="370840">
                <a:tc>
                  <a:txBody>
                    <a:bodyPr/>
                    <a:lstStyle/>
                    <a:p>
                      <a:pPr algn="ctr"/>
                      <a:r>
                        <a:rPr lang="en-GB" sz="2400" b="0" i="0">
                          <a:latin typeface="OpenDyslexicAlta" pitchFamily="2" charset="77"/>
                        </a:rPr>
                        <a:t>garden</a:t>
                      </a:r>
                    </a:p>
                  </a:txBody>
                  <a:tcPr/>
                </a:tc>
                <a:extLst>
                  <a:ext uri="{0D108BD9-81ED-4DB2-BD59-A6C34878D82A}">
                    <a16:rowId xmlns:a16="http://schemas.microsoft.com/office/drawing/2014/main" val="2629544501"/>
                  </a:ext>
                </a:extLst>
              </a:tr>
              <a:tr h="370840">
                <a:tc>
                  <a:txBody>
                    <a:bodyPr/>
                    <a:lstStyle/>
                    <a:p>
                      <a:pPr algn="ctr"/>
                      <a:r>
                        <a:rPr lang="en-GB" sz="2400" b="0" i="0">
                          <a:latin typeface="OpenDyslexicAlta" pitchFamily="2" charset="77"/>
                        </a:rPr>
                        <a:t>limit</a:t>
                      </a:r>
                    </a:p>
                  </a:txBody>
                  <a:tcPr/>
                </a:tc>
                <a:extLst>
                  <a:ext uri="{0D108BD9-81ED-4DB2-BD59-A6C34878D82A}">
                    <a16:rowId xmlns:a16="http://schemas.microsoft.com/office/drawing/2014/main" val="470169902"/>
                  </a:ext>
                </a:extLst>
              </a:tr>
              <a:tr h="370840">
                <a:tc>
                  <a:txBody>
                    <a:bodyPr/>
                    <a:lstStyle/>
                    <a:p>
                      <a:pPr algn="ctr"/>
                      <a:r>
                        <a:rPr lang="en-GB" sz="2400" b="0" i="0">
                          <a:latin typeface="OpenDyslexicAlta" pitchFamily="2" charset="77"/>
                        </a:rPr>
                        <a:t>develop</a:t>
                      </a:r>
                    </a:p>
                  </a:txBody>
                  <a:tcPr/>
                </a:tc>
                <a:extLst>
                  <a:ext uri="{0D108BD9-81ED-4DB2-BD59-A6C34878D82A}">
                    <a16:rowId xmlns:a16="http://schemas.microsoft.com/office/drawing/2014/main" val="1420730622"/>
                  </a:ext>
                </a:extLst>
              </a:tr>
              <a:tr h="370840">
                <a:tc>
                  <a:txBody>
                    <a:bodyPr/>
                    <a:lstStyle/>
                    <a:p>
                      <a:pPr algn="ctr"/>
                      <a:r>
                        <a:rPr lang="en-GB" sz="2400" b="0" i="0">
                          <a:latin typeface="OpenDyslexicAlta" pitchFamily="2" charset="77"/>
                        </a:rPr>
                        <a:t>listen</a:t>
                      </a:r>
                    </a:p>
                  </a:txBody>
                  <a:tcPr/>
                </a:tc>
                <a:extLst>
                  <a:ext uri="{0D108BD9-81ED-4DB2-BD59-A6C34878D82A}">
                    <a16:rowId xmlns:a16="http://schemas.microsoft.com/office/drawing/2014/main" val="4157119024"/>
                  </a:ext>
                </a:extLst>
              </a:tr>
              <a:tr h="370840">
                <a:tc>
                  <a:txBody>
                    <a:bodyPr/>
                    <a:lstStyle/>
                    <a:p>
                      <a:pPr algn="ctr"/>
                      <a:r>
                        <a:rPr lang="en-GB" sz="2400" b="0" i="0">
                          <a:latin typeface="OpenDyslexicAlta" pitchFamily="2" charset="77"/>
                        </a:rPr>
                        <a:t>cover</a:t>
                      </a:r>
                    </a:p>
                  </a:txBody>
                  <a:tcPr/>
                </a:tc>
                <a:extLst>
                  <a:ext uri="{0D108BD9-81ED-4DB2-BD59-A6C34878D82A}">
                    <a16:rowId xmlns:a16="http://schemas.microsoft.com/office/drawing/2014/main" val="682222648"/>
                  </a:ext>
                </a:extLst>
              </a:tr>
            </a:tbl>
          </a:graphicData>
        </a:graphic>
      </p:graphicFrame>
      <p:graphicFrame>
        <p:nvGraphicFramePr>
          <p:cNvPr id="7" name="Table 6">
            <a:extLst>
              <a:ext uri="{FF2B5EF4-FFF2-40B4-BE49-F238E27FC236}">
                <a16:creationId xmlns:a16="http://schemas.microsoft.com/office/drawing/2014/main" id="{C73BF249-5D4A-4CE2-B06A-B8D5AEA7BA7A}"/>
              </a:ext>
            </a:extLst>
          </p:cNvPr>
          <p:cNvGraphicFramePr>
            <a:graphicFrameLocks noGrp="1"/>
          </p:cNvGraphicFramePr>
          <p:nvPr>
            <p:extLst>
              <p:ext uri="{D42A27DB-BD31-4B8C-83A1-F6EECF244321}">
                <p14:modId xmlns:p14="http://schemas.microsoft.com/office/powerpoint/2010/main" val="4213960833"/>
              </p:ext>
            </p:extLst>
          </p:nvPr>
        </p:nvGraphicFramePr>
        <p:xfrm>
          <a:off x="8178591" y="1636259"/>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1850264885"/>
                    </a:ext>
                  </a:extLst>
                </a:gridCol>
              </a:tblGrid>
              <a:tr h="370840">
                <a:tc>
                  <a:txBody>
                    <a:bodyPr/>
                    <a:lstStyle/>
                    <a:p>
                      <a:r>
                        <a:rPr lang="en-GB" sz="2400" b="0" i="0">
                          <a:latin typeface="OpenDyslexicAlta" pitchFamily="2" charset="77"/>
                          <a:ea typeface="OpenDyslexic" charset="0"/>
                          <a:cs typeface="OpenDyslexic" charset="0"/>
                        </a:rPr>
                        <a:t>gardening</a:t>
                      </a:r>
                    </a:p>
                  </a:txBody>
                  <a:tcPr/>
                </a:tc>
                <a:extLst>
                  <a:ext uri="{0D108BD9-81ED-4DB2-BD59-A6C34878D82A}">
                    <a16:rowId xmlns:a16="http://schemas.microsoft.com/office/drawing/2014/main" val="4001760789"/>
                  </a:ext>
                </a:extLst>
              </a:tr>
              <a:tr h="370840">
                <a:tc>
                  <a:txBody>
                    <a:bodyPr/>
                    <a:lstStyle/>
                    <a:p>
                      <a:r>
                        <a:rPr lang="en-GB" sz="2400" b="0" i="0">
                          <a:latin typeface="OpenDyslexicAlta" pitchFamily="2" charset="77"/>
                          <a:ea typeface="OpenDyslexic" charset="0"/>
                          <a:cs typeface="OpenDyslexic" charset="0"/>
                        </a:rPr>
                        <a:t>gardened</a:t>
                      </a:r>
                    </a:p>
                  </a:txBody>
                  <a:tcPr/>
                </a:tc>
                <a:extLst>
                  <a:ext uri="{0D108BD9-81ED-4DB2-BD59-A6C34878D82A}">
                    <a16:rowId xmlns:a16="http://schemas.microsoft.com/office/drawing/2014/main" val="1382224305"/>
                  </a:ext>
                </a:extLst>
              </a:tr>
              <a:tr h="370840">
                <a:tc>
                  <a:txBody>
                    <a:bodyPr/>
                    <a:lstStyle/>
                    <a:p>
                      <a:r>
                        <a:rPr lang="en-GB" sz="2400" b="0" i="0">
                          <a:latin typeface="OpenDyslexicAlta" pitchFamily="2" charset="77"/>
                          <a:ea typeface="OpenDyslexic" charset="0"/>
                          <a:cs typeface="OpenDyslexic" charset="0"/>
                        </a:rPr>
                        <a:t>limiting</a:t>
                      </a:r>
                    </a:p>
                  </a:txBody>
                  <a:tcPr/>
                </a:tc>
                <a:extLst>
                  <a:ext uri="{0D108BD9-81ED-4DB2-BD59-A6C34878D82A}">
                    <a16:rowId xmlns:a16="http://schemas.microsoft.com/office/drawing/2014/main" val="2871676149"/>
                  </a:ext>
                </a:extLst>
              </a:tr>
              <a:tr h="370840">
                <a:tc>
                  <a:txBody>
                    <a:bodyPr/>
                    <a:lstStyle/>
                    <a:p>
                      <a:r>
                        <a:rPr lang="en-GB" sz="2400" b="0" i="0">
                          <a:latin typeface="OpenDyslexicAlta" pitchFamily="2" charset="77"/>
                          <a:ea typeface="OpenDyslexic" charset="0"/>
                          <a:cs typeface="OpenDyslexic" charset="0"/>
                        </a:rPr>
                        <a:t>limited</a:t>
                      </a:r>
                    </a:p>
                  </a:txBody>
                  <a:tcPr/>
                </a:tc>
                <a:extLst>
                  <a:ext uri="{0D108BD9-81ED-4DB2-BD59-A6C34878D82A}">
                    <a16:rowId xmlns:a16="http://schemas.microsoft.com/office/drawing/2014/main" val="2975136603"/>
                  </a:ext>
                </a:extLst>
              </a:tr>
              <a:tr h="370840">
                <a:tc>
                  <a:txBody>
                    <a:bodyPr/>
                    <a:lstStyle/>
                    <a:p>
                      <a:r>
                        <a:rPr lang="en-GB" sz="2400" b="0" i="0">
                          <a:latin typeface="OpenDyslexicAlta" pitchFamily="2" charset="77"/>
                          <a:ea typeface="OpenDyslexic" charset="0"/>
                          <a:cs typeface="OpenDyslexic" charset="0"/>
                        </a:rPr>
                        <a:t>developing</a:t>
                      </a:r>
                    </a:p>
                  </a:txBody>
                  <a:tcPr/>
                </a:tc>
                <a:extLst>
                  <a:ext uri="{0D108BD9-81ED-4DB2-BD59-A6C34878D82A}">
                    <a16:rowId xmlns:a16="http://schemas.microsoft.com/office/drawing/2014/main" val="4212700709"/>
                  </a:ext>
                </a:extLst>
              </a:tr>
              <a:tr h="370840">
                <a:tc>
                  <a:txBody>
                    <a:bodyPr/>
                    <a:lstStyle/>
                    <a:p>
                      <a:r>
                        <a:rPr lang="en-GB" sz="2400" b="0" i="0">
                          <a:latin typeface="OpenDyslexicAlta" pitchFamily="2" charset="77"/>
                          <a:ea typeface="OpenDyslexic" charset="0"/>
                          <a:cs typeface="OpenDyslexic" charset="0"/>
                        </a:rPr>
                        <a:t>developed</a:t>
                      </a:r>
                    </a:p>
                  </a:txBody>
                  <a:tcPr/>
                </a:tc>
                <a:extLst>
                  <a:ext uri="{0D108BD9-81ED-4DB2-BD59-A6C34878D82A}">
                    <a16:rowId xmlns:a16="http://schemas.microsoft.com/office/drawing/2014/main" val="3213158023"/>
                  </a:ext>
                </a:extLst>
              </a:tr>
              <a:tr h="370840">
                <a:tc>
                  <a:txBody>
                    <a:bodyPr/>
                    <a:lstStyle/>
                    <a:p>
                      <a:r>
                        <a:rPr lang="en-GB" sz="2400" b="0" i="0">
                          <a:latin typeface="OpenDyslexicAlta" pitchFamily="2" charset="77"/>
                          <a:ea typeface="OpenDyslexic" charset="0"/>
                          <a:cs typeface="OpenDyslexic" charset="0"/>
                        </a:rPr>
                        <a:t>listening</a:t>
                      </a:r>
                    </a:p>
                  </a:txBody>
                  <a:tcPr/>
                </a:tc>
                <a:extLst>
                  <a:ext uri="{0D108BD9-81ED-4DB2-BD59-A6C34878D82A}">
                    <a16:rowId xmlns:a16="http://schemas.microsoft.com/office/drawing/2014/main" val="693617486"/>
                  </a:ext>
                </a:extLst>
              </a:tr>
              <a:tr h="370840">
                <a:tc>
                  <a:txBody>
                    <a:bodyPr/>
                    <a:lstStyle/>
                    <a:p>
                      <a:r>
                        <a:rPr lang="en-GB" sz="2400" b="0" i="0">
                          <a:latin typeface="OpenDyslexicAlta" pitchFamily="2" charset="77"/>
                          <a:ea typeface="OpenDyslexic" charset="0"/>
                          <a:cs typeface="OpenDyslexic" charset="0"/>
                        </a:rPr>
                        <a:t>listened</a:t>
                      </a:r>
                    </a:p>
                  </a:txBody>
                  <a:tcPr/>
                </a:tc>
                <a:extLst>
                  <a:ext uri="{0D108BD9-81ED-4DB2-BD59-A6C34878D82A}">
                    <a16:rowId xmlns:a16="http://schemas.microsoft.com/office/drawing/2014/main" val="481389073"/>
                  </a:ext>
                </a:extLst>
              </a:tr>
              <a:tr h="370840">
                <a:tc>
                  <a:txBody>
                    <a:bodyPr/>
                    <a:lstStyle/>
                    <a:p>
                      <a:r>
                        <a:rPr lang="en-GB" sz="2400" b="0" i="0">
                          <a:latin typeface="OpenDyslexicAlta" pitchFamily="2" charset="77"/>
                          <a:ea typeface="OpenDyslexic" charset="0"/>
                          <a:cs typeface="OpenDyslexic" charset="0"/>
                        </a:rPr>
                        <a:t>covering</a:t>
                      </a:r>
                    </a:p>
                  </a:txBody>
                  <a:tcPr/>
                </a:tc>
                <a:extLst>
                  <a:ext uri="{0D108BD9-81ED-4DB2-BD59-A6C34878D82A}">
                    <a16:rowId xmlns:a16="http://schemas.microsoft.com/office/drawing/2014/main" val="1892464185"/>
                  </a:ext>
                </a:extLst>
              </a:tr>
              <a:tr h="370840">
                <a:tc>
                  <a:txBody>
                    <a:bodyPr/>
                    <a:lstStyle/>
                    <a:p>
                      <a:r>
                        <a:rPr lang="en-GB" sz="2400" b="0" i="0">
                          <a:latin typeface="OpenDyslexicAlta" pitchFamily="2" charset="77"/>
                          <a:ea typeface="OpenDyslexic" charset="0"/>
                          <a:cs typeface="OpenDyslexic" charset="0"/>
                        </a:rPr>
                        <a:t>covered</a:t>
                      </a:r>
                    </a:p>
                  </a:txBody>
                  <a:tcPr/>
                </a:tc>
                <a:extLst>
                  <a:ext uri="{0D108BD9-81ED-4DB2-BD59-A6C34878D82A}">
                    <a16:rowId xmlns:a16="http://schemas.microsoft.com/office/drawing/2014/main" val="1368000252"/>
                  </a:ext>
                </a:extLst>
              </a:tr>
            </a:tbl>
          </a:graphicData>
        </a:graphic>
      </p:graphicFrame>
      <p:pic>
        <p:nvPicPr>
          <p:cNvPr id="9218" name="Picture 2" descr="Pencil Green Writing Tools School Supplies">
            <a:extLst>
              <a:ext uri="{FF2B5EF4-FFF2-40B4-BE49-F238E27FC236}">
                <a16:creationId xmlns:a16="http://schemas.microsoft.com/office/drawing/2014/main" id="{51F71C4F-756A-4175-B19F-D6AFD8E6E8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4089" y="1377623"/>
            <a:ext cx="1092282" cy="1350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4AFAFAA-9202-4C71-83B2-176A7B27ABB7}"/>
              </a:ext>
            </a:extLst>
          </p:cNvPr>
          <p:cNvSpPr/>
          <p:nvPr/>
        </p:nvSpPr>
        <p:spPr>
          <a:xfrm>
            <a:off x="5102916" y="2885630"/>
            <a:ext cx="1791234" cy="1557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5" name="TextBox 4">
            <a:extLst>
              <a:ext uri="{FF2B5EF4-FFF2-40B4-BE49-F238E27FC236}">
                <a16:creationId xmlns:a16="http://schemas.microsoft.com/office/drawing/2014/main" id="{AF1F4271-E81B-4F91-BB70-E56637DFE302}"/>
              </a:ext>
            </a:extLst>
          </p:cNvPr>
          <p:cNvSpPr txBox="1"/>
          <p:nvPr/>
        </p:nvSpPr>
        <p:spPr>
          <a:xfrm>
            <a:off x="5190004" y="2971880"/>
            <a:ext cx="1477108" cy="1384995"/>
          </a:xfrm>
          <a:prstGeom prst="rect">
            <a:avLst/>
          </a:prstGeom>
          <a:noFill/>
        </p:spPr>
        <p:txBody>
          <a:bodyPr wrap="square" rtlCol="0">
            <a:spAutoFit/>
          </a:bodyPr>
          <a:lstStyle/>
          <a:p>
            <a:pPr algn="ctr"/>
            <a:r>
              <a:rPr lang="en-GB" sz="2800">
                <a:latin typeface="OpenDyslexicAlta" pitchFamily="2" charset="77"/>
              </a:rPr>
              <a:t>+ </a:t>
            </a:r>
            <a:r>
              <a:rPr lang="en-GB" sz="2800" err="1">
                <a:latin typeface="OpenDyslexicAlta" pitchFamily="2" charset="77"/>
              </a:rPr>
              <a:t>ing</a:t>
            </a:r>
            <a:br>
              <a:rPr lang="en-GB" sz="2800">
                <a:latin typeface="OpenDyslexicAlta" pitchFamily="2" charset="77"/>
              </a:rPr>
            </a:br>
            <a:br>
              <a:rPr lang="en-GB" sz="2800">
                <a:latin typeface="OpenDyslexicAlta" pitchFamily="2" charset="77"/>
              </a:rPr>
            </a:br>
            <a:r>
              <a:rPr lang="en-GB" sz="2800">
                <a:latin typeface="OpenDyslexicAlta" pitchFamily="2" charset="77"/>
              </a:rPr>
              <a:t>+ ed</a:t>
            </a:r>
          </a:p>
        </p:txBody>
      </p:sp>
    </p:spTree>
    <p:extLst>
      <p:ext uri="{BB962C8B-B14F-4D97-AF65-F5344CB8AC3E}">
        <p14:creationId xmlns:p14="http://schemas.microsoft.com/office/powerpoint/2010/main" val="36952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544097" y="783770"/>
            <a:ext cx="8782259" cy="1323439"/>
          </a:xfrm>
          <a:prstGeom prst="rect">
            <a:avLst/>
          </a:prstGeom>
          <a:noFill/>
        </p:spPr>
        <p:txBody>
          <a:bodyPr wrap="square" rtlCol="0">
            <a:spAutoFit/>
          </a:bodyPr>
          <a:lstStyle/>
          <a:p>
            <a:pPr algn="ctr"/>
            <a:r>
              <a:rPr lang="en-GB" sz="8000">
                <a:latin typeface="OpenDyslexicAlta" pitchFamily="2" charset="77"/>
              </a:rPr>
              <a:t>developing</a:t>
            </a:r>
          </a:p>
        </p:txBody>
      </p:sp>
      <p:sp>
        <p:nvSpPr>
          <p:cNvPr id="3" name="TextBox 2">
            <a:extLst>
              <a:ext uri="{FF2B5EF4-FFF2-40B4-BE49-F238E27FC236}">
                <a16:creationId xmlns:a16="http://schemas.microsoft.com/office/drawing/2014/main" id="{90D72006-63AE-4AD3-8BCA-ED8BB9F6EA31}"/>
              </a:ext>
            </a:extLst>
          </p:cNvPr>
          <p:cNvSpPr txBox="1"/>
          <p:nvPr/>
        </p:nvSpPr>
        <p:spPr>
          <a:xfrm>
            <a:off x="5605970" y="1821264"/>
            <a:ext cx="944545" cy="4832092"/>
          </a:xfrm>
          <a:prstGeom prst="rect">
            <a:avLst/>
          </a:prstGeom>
          <a:noFill/>
        </p:spPr>
        <p:txBody>
          <a:bodyPr wrap="square" rtlCol="0">
            <a:spAutoFit/>
          </a:bodyPr>
          <a:lstStyle/>
          <a:p>
            <a:r>
              <a:rPr lang="en-GB" sz="4400">
                <a:latin typeface="Muli" pitchFamily="2" charset="77"/>
              </a:rPr>
              <a:t>i</a:t>
            </a:r>
            <a:endParaRPr lang="en-GB" sz="4400">
              <a:latin typeface="OpenDyslexicAlta" pitchFamily="2" charset="77"/>
            </a:endParaRPr>
          </a:p>
          <a:p>
            <a:r>
              <a:rPr lang="en-GB" sz="4400">
                <a:latin typeface="OpenDyslexicAlta" pitchFamily="2" charset="77"/>
              </a:rPr>
              <a:t>m</a:t>
            </a:r>
          </a:p>
          <a:p>
            <a:r>
              <a:rPr lang="en-GB" sz="4400">
                <a:latin typeface="OpenDyslexicAlta" pitchFamily="2" charset="77"/>
              </a:rPr>
              <a:t>i</a:t>
            </a:r>
          </a:p>
          <a:p>
            <a:r>
              <a:rPr lang="en-GB" sz="4400">
                <a:latin typeface="OpenDyslexicAlta" pitchFamily="2" charset="77"/>
              </a:rPr>
              <a:t>t</a:t>
            </a:r>
          </a:p>
          <a:p>
            <a:r>
              <a:rPr lang="en-GB" sz="4400">
                <a:latin typeface="OpenDyslexicAlta" pitchFamily="2" charset="77"/>
              </a:rPr>
              <a:t>i</a:t>
            </a:r>
          </a:p>
          <a:p>
            <a:r>
              <a:rPr lang="en-GB" sz="4400">
                <a:latin typeface="OpenDyslexicAlta" pitchFamily="2" charset="77"/>
              </a:rPr>
              <a:t>n</a:t>
            </a:r>
          </a:p>
          <a:p>
            <a:r>
              <a:rPr lang="en-GB" sz="4400">
                <a:latin typeface="OpenDyslexicAlta" pitchFamily="2" charset="77"/>
              </a:rPr>
              <a:t>g</a:t>
            </a:r>
          </a:p>
        </p:txBody>
      </p:sp>
      <p:sp>
        <p:nvSpPr>
          <p:cNvPr id="5" name="TextBox 4">
            <a:extLst>
              <a:ext uri="{FF2B5EF4-FFF2-40B4-BE49-F238E27FC236}">
                <a16:creationId xmlns:a16="http://schemas.microsoft.com/office/drawing/2014/main" id="{A1DD5100-D324-45DC-A33F-2A01BEE02A6E}"/>
              </a:ext>
            </a:extLst>
          </p:cNvPr>
          <p:cNvSpPr txBox="1"/>
          <p:nvPr/>
        </p:nvSpPr>
        <p:spPr>
          <a:xfrm>
            <a:off x="8264539" y="1973664"/>
            <a:ext cx="944545" cy="4832092"/>
          </a:xfrm>
          <a:prstGeom prst="rect">
            <a:avLst/>
          </a:prstGeom>
          <a:noFill/>
        </p:spPr>
        <p:txBody>
          <a:bodyPr wrap="square" rtlCol="0">
            <a:spAutoFit/>
          </a:bodyPr>
          <a:lstStyle/>
          <a:p>
            <a:r>
              <a:rPr lang="en-GB" sz="4400">
                <a:latin typeface="OpenDyslexicAlta" pitchFamily="2" charset="77"/>
              </a:rPr>
              <a:t>a</a:t>
            </a:r>
          </a:p>
          <a:p>
            <a:r>
              <a:rPr lang="en-GB" sz="4400">
                <a:latin typeface="OpenDyslexicAlta" pitchFamily="2" charset="77"/>
              </a:rPr>
              <a:t>r</a:t>
            </a:r>
          </a:p>
          <a:p>
            <a:r>
              <a:rPr lang="en-GB" sz="4400">
                <a:latin typeface="OpenDyslexicAlta" pitchFamily="2" charset="77"/>
              </a:rPr>
              <a:t>d</a:t>
            </a:r>
          </a:p>
          <a:p>
            <a:r>
              <a:rPr lang="en-GB" sz="4400">
                <a:latin typeface="OpenDyslexicAlta" pitchFamily="2" charset="77"/>
              </a:rPr>
              <a:t>e</a:t>
            </a:r>
          </a:p>
          <a:p>
            <a:r>
              <a:rPr lang="en-GB" sz="4400">
                <a:latin typeface="OpenDyslexicAlta" pitchFamily="2" charset="77"/>
              </a:rPr>
              <a:t>n</a:t>
            </a:r>
          </a:p>
          <a:p>
            <a:r>
              <a:rPr lang="en-GB" sz="4400">
                <a:latin typeface="OpenDyslexicAlta" pitchFamily="2" charset="77"/>
              </a:rPr>
              <a:t>e</a:t>
            </a:r>
          </a:p>
          <a:p>
            <a:r>
              <a:rPr lang="en-GB" sz="4400">
                <a:latin typeface="OpenDyslexicAlta" pitchFamily="2" charset="77"/>
              </a:rPr>
              <a:t>d</a:t>
            </a:r>
          </a:p>
        </p:txBody>
      </p:sp>
      <p:sp>
        <p:nvSpPr>
          <p:cNvPr id="6" name="TextBox 5">
            <a:extLst>
              <a:ext uri="{FF2B5EF4-FFF2-40B4-BE49-F238E27FC236}">
                <a16:creationId xmlns:a16="http://schemas.microsoft.com/office/drawing/2014/main" id="{C6D803AC-9521-44FB-8CAD-7BB6105A22E7}"/>
              </a:ext>
            </a:extLst>
          </p:cNvPr>
          <p:cNvSpPr txBox="1"/>
          <p:nvPr/>
        </p:nvSpPr>
        <p:spPr>
          <a:xfrm>
            <a:off x="8634654" y="3313613"/>
            <a:ext cx="3152338" cy="769441"/>
          </a:xfrm>
          <a:prstGeom prst="rect">
            <a:avLst/>
          </a:prstGeom>
          <a:noFill/>
        </p:spPr>
        <p:txBody>
          <a:bodyPr wrap="square" rtlCol="0">
            <a:spAutoFit/>
          </a:bodyPr>
          <a:lstStyle/>
          <a:p>
            <a:r>
              <a:rPr lang="en-GB" sz="4400" err="1">
                <a:latin typeface="OpenDyslexicAlta" pitchFamily="2" charset="77"/>
              </a:rPr>
              <a:t>eveloped</a:t>
            </a:r>
            <a:endParaRPr lang="en-GB" sz="4400">
              <a:latin typeface="OpenDyslexicAlta" pitchFamily="2" charset="77"/>
            </a:endParaRPr>
          </a:p>
        </p:txBody>
      </p:sp>
    </p:spTree>
    <p:extLst>
      <p:ext uri="{BB962C8B-B14F-4D97-AF65-F5344CB8AC3E}">
        <p14:creationId xmlns:p14="http://schemas.microsoft.com/office/powerpoint/2010/main" val="2299033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544097" y="783770"/>
            <a:ext cx="8782259" cy="1323439"/>
          </a:xfrm>
          <a:prstGeom prst="rect">
            <a:avLst/>
          </a:prstGeom>
          <a:noFill/>
        </p:spPr>
        <p:txBody>
          <a:bodyPr wrap="square" rtlCol="0">
            <a:spAutoFit/>
          </a:bodyPr>
          <a:lstStyle/>
          <a:p>
            <a:pPr algn="ctr"/>
            <a:r>
              <a:rPr lang="en-GB" sz="8000">
                <a:latin typeface="OpenDyslexicAlta" pitchFamily="2" charset="77"/>
              </a:rPr>
              <a:t>developing</a:t>
            </a:r>
          </a:p>
        </p:txBody>
      </p:sp>
      <p:sp>
        <p:nvSpPr>
          <p:cNvPr id="3" name="TextBox 2">
            <a:extLst>
              <a:ext uri="{FF2B5EF4-FFF2-40B4-BE49-F238E27FC236}">
                <a16:creationId xmlns:a16="http://schemas.microsoft.com/office/drawing/2014/main" id="{90D72006-63AE-4AD3-8BCA-ED8BB9F6EA31}"/>
              </a:ext>
            </a:extLst>
          </p:cNvPr>
          <p:cNvSpPr txBox="1"/>
          <p:nvPr/>
        </p:nvSpPr>
        <p:spPr>
          <a:xfrm>
            <a:off x="5605970" y="1821264"/>
            <a:ext cx="944545" cy="4832092"/>
          </a:xfrm>
          <a:prstGeom prst="rect">
            <a:avLst/>
          </a:prstGeom>
          <a:noFill/>
        </p:spPr>
        <p:txBody>
          <a:bodyPr wrap="square" rtlCol="0">
            <a:spAutoFit/>
          </a:bodyPr>
          <a:lstStyle/>
          <a:p>
            <a:r>
              <a:rPr lang="en-GB" sz="4400">
                <a:latin typeface="OpenDyslexicAlta" pitchFamily="2" charset="77"/>
              </a:rPr>
              <a:t>i</a:t>
            </a:r>
          </a:p>
          <a:p>
            <a:r>
              <a:rPr lang="en-GB" sz="4400">
                <a:latin typeface="OpenDyslexicAlta" pitchFamily="2" charset="77"/>
              </a:rPr>
              <a:t>m</a:t>
            </a:r>
          </a:p>
          <a:p>
            <a:r>
              <a:rPr lang="en-GB" sz="4400">
                <a:latin typeface="OpenDyslexicAlta" pitchFamily="2" charset="77"/>
              </a:rPr>
              <a:t>i</a:t>
            </a:r>
          </a:p>
          <a:p>
            <a:r>
              <a:rPr lang="en-GB" sz="4400">
                <a:latin typeface="OpenDyslexicAlta" pitchFamily="2" charset="77"/>
              </a:rPr>
              <a:t>t</a:t>
            </a:r>
          </a:p>
          <a:p>
            <a:r>
              <a:rPr lang="en-GB" sz="4400">
                <a:latin typeface="OpenDyslexicAlta" pitchFamily="2" charset="77"/>
              </a:rPr>
              <a:t>i</a:t>
            </a:r>
          </a:p>
          <a:p>
            <a:r>
              <a:rPr lang="en-GB" sz="4400">
                <a:latin typeface="OpenDyslexicAlta" pitchFamily="2" charset="77"/>
              </a:rPr>
              <a:t>n</a:t>
            </a:r>
          </a:p>
          <a:p>
            <a:r>
              <a:rPr lang="en-GB" sz="4400">
                <a:latin typeface="OpenDyslexicAlta" pitchFamily="2" charset="77"/>
              </a:rPr>
              <a:t>g</a:t>
            </a:r>
          </a:p>
        </p:txBody>
      </p:sp>
      <p:sp>
        <p:nvSpPr>
          <p:cNvPr id="5" name="TextBox 4">
            <a:extLst>
              <a:ext uri="{FF2B5EF4-FFF2-40B4-BE49-F238E27FC236}">
                <a16:creationId xmlns:a16="http://schemas.microsoft.com/office/drawing/2014/main" id="{A1DD5100-D324-45DC-A33F-2A01BEE02A6E}"/>
              </a:ext>
            </a:extLst>
          </p:cNvPr>
          <p:cNvSpPr txBox="1"/>
          <p:nvPr/>
        </p:nvSpPr>
        <p:spPr>
          <a:xfrm>
            <a:off x="8264539" y="1973664"/>
            <a:ext cx="944545" cy="4832092"/>
          </a:xfrm>
          <a:prstGeom prst="rect">
            <a:avLst/>
          </a:prstGeom>
          <a:noFill/>
        </p:spPr>
        <p:txBody>
          <a:bodyPr wrap="square" rtlCol="0">
            <a:spAutoFit/>
          </a:bodyPr>
          <a:lstStyle/>
          <a:p>
            <a:r>
              <a:rPr lang="en-GB" sz="4400">
                <a:latin typeface="OpenDyslexicAlta" pitchFamily="2" charset="77"/>
              </a:rPr>
              <a:t>a</a:t>
            </a:r>
          </a:p>
          <a:p>
            <a:r>
              <a:rPr lang="en-GB" sz="4400">
                <a:latin typeface="OpenDyslexicAlta" pitchFamily="2" charset="77"/>
              </a:rPr>
              <a:t>r</a:t>
            </a:r>
          </a:p>
          <a:p>
            <a:r>
              <a:rPr lang="en-GB" sz="4400">
                <a:latin typeface="OpenDyslexicAlta" pitchFamily="2" charset="77"/>
              </a:rPr>
              <a:t>d</a:t>
            </a:r>
          </a:p>
          <a:p>
            <a:r>
              <a:rPr lang="en-GB" sz="4400">
                <a:latin typeface="OpenDyslexicAlta" pitchFamily="2" charset="77"/>
              </a:rPr>
              <a:t>e</a:t>
            </a:r>
          </a:p>
          <a:p>
            <a:r>
              <a:rPr lang="en-GB" sz="4400">
                <a:latin typeface="OpenDyslexicAlta" pitchFamily="2" charset="77"/>
              </a:rPr>
              <a:t>n</a:t>
            </a:r>
          </a:p>
          <a:p>
            <a:r>
              <a:rPr lang="en-GB" sz="4400">
                <a:latin typeface="OpenDyslexicAlta" pitchFamily="2" charset="77"/>
              </a:rPr>
              <a:t>e</a:t>
            </a:r>
          </a:p>
          <a:p>
            <a:r>
              <a:rPr lang="en-GB" sz="4400">
                <a:latin typeface="OpenDyslexicAlta" pitchFamily="2" charset="77"/>
              </a:rPr>
              <a:t>d</a:t>
            </a:r>
          </a:p>
        </p:txBody>
      </p:sp>
      <p:sp>
        <p:nvSpPr>
          <p:cNvPr id="6" name="TextBox 5">
            <a:extLst>
              <a:ext uri="{FF2B5EF4-FFF2-40B4-BE49-F238E27FC236}">
                <a16:creationId xmlns:a16="http://schemas.microsoft.com/office/drawing/2014/main" id="{C6D803AC-9521-44FB-8CAD-7BB6105A22E7}"/>
              </a:ext>
            </a:extLst>
          </p:cNvPr>
          <p:cNvSpPr txBox="1"/>
          <p:nvPr/>
        </p:nvSpPr>
        <p:spPr>
          <a:xfrm>
            <a:off x="7929777" y="3986618"/>
            <a:ext cx="3551347" cy="769441"/>
          </a:xfrm>
          <a:prstGeom prst="rect">
            <a:avLst/>
          </a:prstGeom>
          <a:noFill/>
        </p:spPr>
        <p:txBody>
          <a:bodyPr wrap="square" rtlCol="0">
            <a:spAutoFit/>
          </a:bodyPr>
          <a:lstStyle/>
          <a:p>
            <a:r>
              <a:rPr lang="en-GB" sz="4400" dirty="0">
                <a:latin typeface="OpenDyslexicAlta" pitchFamily="2" charset="77"/>
              </a:rPr>
              <a:t>developed</a:t>
            </a:r>
          </a:p>
        </p:txBody>
      </p:sp>
      <p:sp>
        <p:nvSpPr>
          <p:cNvPr id="4" name="TextBox 3">
            <a:extLst>
              <a:ext uri="{FF2B5EF4-FFF2-40B4-BE49-F238E27FC236}">
                <a16:creationId xmlns:a16="http://schemas.microsoft.com/office/drawing/2014/main" id="{A9F71C34-7C09-4574-A831-7ABF87A806B0}"/>
              </a:ext>
            </a:extLst>
          </p:cNvPr>
          <p:cNvSpPr txBox="1"/>
          <p:nvPr/>
        </p:nvSpPr>
        <p:spPr>
          <a:xfrm>
            <a:off x="411480" y="350520"/>
            <a:ext cx="2286000" cy="369332"/>
          </a:xfrm>
          <a:prstGeom prst="rect">
            <a:avLst/>
          </a:prstGeom>
          <a:noFill/>
        </p:spPr>
        <p:txBody>
          <a:bodyPr wrap="square" rtlCol="0">
            <a:spAutoFit/>
          </a:bodyPr>
          <a:lstStyle/>
          <a:p>
            <a:r>
              <a:rPr lang="en-GB">
                <a:solidFill>
                  <a:srgbClr val="FF3860"/>
                </a:solidFill>
                <a:latin typeface="Muli" panose="020B0604020202020204" charset="0"/>
              </a:rPr>
              <a:t>Answers: </a:t>
            </a:r>
          </a:p>
        </p:txBody>
      </p:sp>
      <p:graphicFrame>
        <p:nvGraphicFramePr>
          <p:cNvPr id="7" name="Table 6">
            <a:extLst>
              <a:ext uri="{FF2B5EF4-FFF2-40B4-BE49-F238E27FC236}">
                <a16:creationId xmlns:a16="http://schemas.microsoft.com/office/drawing/2014/main" id="{397BBD8E-B13D-4C54-B1DF-886BA4DB55DC}"/>
              </a:ext>
            </a:extLst>
          </p:cNvPr>
          <p:cNvGraphicFramePr>
            <a:graphicFrameLocks noGrp="1"/>
          </p:cNvGraphicFramePr>
          <p:nvPr>
            <p:extLst>
              <p:ext uri="{D42A27DB-BD31-4B8C-83A1-F6EECF244321}">
                <p14:modId xmlns:p14="http://schemas.microsoft.com/office/powerpoint/2010/main" val="2297293974"/>
              </p:ext>
            </p:extLst>
          </p:nvPr>
        </p:nvGraphicFramePr>
        <p:xfrm>
          <a:off x="-2736710" y="1423598"/>
          <a:ext cx="2730500" cy="473964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1850264885"/>
                    </a:ext>
                  </a:extLst>
                </a:gridCol>
              </a:tblGrid>
              <a:tr h="624840">
                <a:tc>
                  <a:txBody>
                    <a:bodyPr/>
                    <a:lstStyle/>
                    <a:p>
                      <a:r>
                        <a:rPr lang="en-GB" sz="2400" b="0" i="0">
                          <a:solidFill>
                            <a:srgbClr val="FF3860"/>
                          </a:solidFill>
                          <a:latin typeface="OpenDyslexicAlta" pitchFamily="2" charset="77"/>
                          <a:ea typeface="OpenDyslexic" charset="0"/>
                          <a:cs typeface="OpenDyslexic" charset="0"/>
                        </a:rPr>
                        <a:t>gardening</a:t>
                      </a:r>
                    </a:p>
                  </a:txBody>
                  <a:tcPr/>
                </a:tc>
                <a:extLst>
                  <a:ext uri="{0D108BD9-81ED-4DB2-BD59-A6C34878D82A}">
                    <a16:rowId xmlns:a16="http://schemas.microsoft.com/office/drawing/2014/main" val="4001760789"/>
                  </a:ext>
                </a:extLst>
              </a:tr>
              <a:tr h="372564">
                <a:tc>
                  <a:txBody>
                    <a:bodyPr/>
                    <a:lstStyle/>
                    <a:p>
                      <a:r>
                        <a:rPr lang="en-GB" sz="2400" b="0" i="0">
                          <a:solidFill>
                            <a:srgbClr val="FF3860"/>
                          </a:solidFill>
                          <a:latin typeface="OpenDyslexicAlta" pitchFamily="2" charset="77"/>
                          <a:ea typeface="OpenDyslexic" charset="0"/>
                          <a:cs typeface="OpenDyslexic" charset="0"/>
                        </a:rPr>
                        <a:t>gardened</a:t>
                      </a:r>
                    </a:p>
                  </a:txBody>
                  <a:tcPr/>
                </a:tc>
                <a:extLst>
                  <a:ext uri="{0D108BD9-81ED-4DB2-BD59-A6C34878D82A}">
                    <a16:rowId xmlns:a16="http://schemas.microsoft.com/office/drawing/2014/main" val="1382224305"/>
                  </a:ext>
                </a:extLst>
              </a:tr>
              <a:tr h="372564">
                <a:tc>
                  <a:txBody>
                    <a:bodyPr/>
                    <a:lstStyle/>
                    <a:p>
                      <a:r>
                        <a:rPr lang="en-GB" sz="2400" b="0" i="0">
                          <a:solidFill>
                            <a:srgbClr val="FF3860"/>
                          </a:solidFill>
                          <a:latin typeface="OpenDyslexicAlta" pitchFamily="2" charset="77"/>
                          <a:ea typeface="OpenDyslexic" charset="0"/>
                          <a:cs typeface="OpenDyslexic" charset="0"/>
                        </a:rPr>
                        <a:t>limiting</a:t>
                      </a:r>
                    </a:p>
                  </a:txBody>
                  <a:tcPr/>
                </a:tc>
                <a:extLst>
                  <a:ext uri="{0D108BD9-81ED-4DB2-BD59-A6C34878D82A}">
                    <a16:rowId xmlns:a16="http://schemas.microsoft.com/office/drawing/2014/main" val="2871676149"/>
                  </a:ext>
                </a:extLst>
              </a:tr>
              <a:tr h="372564">
                <a:tc>
                  <a:txBody>
                    <a:bodyPr/>
                    <a:lstStyle/>
                    <a:p>
                      <a:r>
                        <a:rPr lang="en-GB" sz="2400" b="0" i="0">
                          <a:latin typeface="OpenDyslexicAlta" pitchFamily="2" charset="77"/>
                          <a:ea typeface="OpenDyslexic" charset="0"/>
                          <a:cs typeface="OpenDyslexic" charset="0"/>
                        </a:rPr>
                        <a:t>limited</a:t>
                      </a:r>
                    </a:p>
                  </a:txBody>
                  <a:tcPr/>
                </a:tc>
                <a:extLst>
                  <a:ext uri="{0D108BD9-81ED-4DB2-BD59-A6C34878D82A}">
                    <a16:rowId xmlns:a16="http://schemas.microsoft.com/office/drawing/2014/main" val="2975136603"/>
                  </a:ext>
                </a:extLst>
              </a:tr>
              <a:tr h="372564">
                <a:tc>
                  <a:txBody>
                    <a:bodyPr/>
                    <a:lstStyle/>
                    <a:p>
                      <a:r>
                        <a:rPr lang="en-GB" sz="2400" b="0" i="0">
                          <a:solidFill>
                            <a:srgbClr val="FF3860"/>
                          </a:solidFill>
                          <a:latin typeface="OpenDyslexicAlta" pitchFamily="2" charset="77"/>
                          <a:ea typeface="OpenDyslexic" charset="0"/>
                          <a:cs typeface="OpenDyslexic" charset="0"/>
                        </a:rPr>
                        <a:t>developing</a:t>
                      </a:r>
                    </a:p>
                  </a:txBody>
                  <a:tcPr/>
                </a:tc>
                <a:extLst>
                  <a:ext uri="{0D108BD9-81ED-4DB2-BD59-A6C34878D82A}">
                    <a16:rowId xmlns:a16="http://schemas.microsoft.com/office/drawing/2014/main" val="4212700709"/>
                  </a:ext>
                </a:extLst>
              </a:tr>
              <a:tr h="372564">
                <a:tc>
                  <a:txBody>
                    <a:bodyPr/>
                    <a:lstStyle/>
                    <a:p>
                      <a:r>
                        <a:rPr lang="en-GB" sz="2400" b="0" i="0">
                          <a:solidFill>
                            <a:srgbClr val="FF3860"/>
                          </a:solidFill>
                          <a:latin typeface="OpenDyslexicAlta" pitchFamily="2" charset="77"/>
                          <a:ea typeface="OpenDyslexic" charset="0"/>
                          <a:cs typeface="OpenDyslexic" charset="0"/>
                        </a:rPr>
                        <a:t>developed</a:t>
                      </a:r>
                    </a:p>
                  </a:txBody>
                  <a:tcPr/>
                </a:tc>
                <a:extLst>
                  <a:ext uri="{0D108BD9-81ED-4DB2-BD59-A6C34878D82A}">
                    <a16:rowId xmlns:a16="http://schemas.microsoft.com/office/drawing/2014/main" val="3213158023"/>
                  </a:ext>
                </a:extLst>
              </a:tr>
              <a:tr h="372564">
                <a:tc>
                  <a:txBody>
                    <a:bodyPr/>
                    <a:lstStyle/>
                    <a:p>
                      <a:r>
                        <a:rPr lang="en-GB" sz="2400" b="0" i="0">
                          <a:solidFill>
                            <a:srgbClr val="FF3860"/>
                          </a:solidFill>
                          <a:latin typeface="OpenDyslexicAlta" pitchFamily="2" charset="77"/>
                          <a:ea typeface="OpenDyslexic" charset="0"/>
                          <a:cs typeface="OpenDyslexic" charset="0"/>
                        </a:rPr>
                        <a:t>listening</a:t>
                      </a:r>
                    </a:p>
                  </a:txBody>
                  <a:tcPr/>
                </a:tc>
                <a:extLst>
                  <a:ext uri="{0D108BD9-81ED-4DB2-BD59-A6C34878D82A}">
                    <a16:rowId xmlns:a16="http://schemas.microsoft.com/office/drawing/2014/main" val="693617486"/>
                  </a:ext>
                </a:extLst>
              </a:tr>
              <a:tr h="372564">
                <a:tc>
                  <a:txBody>
                    <a:bodyPr/>
                    <a:lstStyle/>
                    <a:p>
                      <a:r>
                        <a:rPr lang="en-GB" sz="2400" b="0" i="0">
                          <a:solidFill>
                            <a:srgbClr val="FF3860"/>
                          </a:solidFill>
                          <a:latin typeface="OpenDyslexicAlta" pitchFamily="2" charset="77"/>
                          <a:ea typeface="OpenDyslexic" charset="0"/>
                          <a:cs typeface="OpenDyslexic" charset="0"/>
                        </a:rPr>
                        <a:t>listened</a:t>
                      </a:r>
                    </a:p>
                  </a:txBody>
                  <a:tcPr/>
                </a:tc>
                <a:extLst>
                  <a:ext uri="{0D108BD9-81ED-4DB2-BD59-A6C34878D82A}">
                    <a16:rowId xmlns:a16="http://schemas.microsoft.com/office/drawing/2014/main" val="481389073"/>
                  </a:ext>
                </a:extLst>
              </a:tr>
              <a:tr h="372564">
                <a:tc>
                  <a:txBody>
                    <a:bodyPr/>
                    <a:lstStyle/>
                    <a:p>
                      <a:r>
                        <a:rPr lang="en-GB" sz="2400" b="0" i="0">
                          <a:solidFill>
                            <a:srgbClr val="FF3860"/>
                          </a:solidFill>
                          <a:latin typeface="OpenDyslexicAlta" pitchFamily="2" charset="77"/>
                          <a:ea typeface="OpenDyslexic" charset="0"/>
                          <a:cs typeface="OpenDyslexic" charset="0"/>
                        </a:rPr>
                        <a:t>covering</a:t>
                      </a:r>
                    </a:p>
                  </a:txBody>
                  <a:tcPr/>
                </a:tc>
                <a:extLst>
                  <a:ext uri="{0D108BD9-81ED-4DB2-BD59-A6C34878D82A}">
                    <a16:rowId xmlns:a16="http://schemas.microsoft.com/office/drawing/2014/main" val="1892464185"/>
                  </a:ext>
                </a:extLst>
              </a:tr>
              <a:tr h="372564">
                <a:tc>
                  <a:txBody>
                    <a:bodyPr/>
                    <a:lstStyle/>
                    <a:p>
                      <a:r>
                        <a:rPr lang="en-GB" sz="2400" b="0" i="0">
                          <a:solidFill>
                            <a:srgbClr val="FF3860"/>
                          </a:solidFill>
                          <a:latin typeface="OpenDyslexicAlta" pitchFamily="2" charset="77"/>
                          <a:ea typeface="OpenDyslexic" charset="0"/>
                          <a:cs typeface="OpenDyslexic" charset="0"/>
                        </a:rPr>
                        <a:t>covered</a:t>
                      </a:r>
                    </a:p>
                  </a:txBody>
                  <a:tcPr/>
                </a:tc>
                <a:extLst>
                  <a:ext uri="{0D108BD9-81ED-4DB2-BD59-A6C34878D82A}">
                    <a16:rowId xmlns:a16="http://schemas.microsoft.com/office/drawing/2014/main" val="1368000252"/>
                  </a:ext>
                </a:extLst>
              </a:tr>
            </a:tbl>
          </a:graphicData>
        </a:graphic>
      </p:graphicFrame>
      <p:sp>
        <p:nvSpPr>
          <p:cNvPr id="8" name="TextBox 7">
            <a:extLst>
              <a:ext uri="{FF2B5EF4-FFF2-40B4-BE49-F238E27FC236}">
                <a16:creationId xmlns:a16="http://schemas.microsoft.com/office/drawing/2014/main" id="{B8967C39-9006-4E9B-B44A-665A074041BC}"/>
              </a:ext>
            </a:extLst>
          </p:cNvPr>
          <p:cNvSpPr txBox="1"/>
          <p:nvPr/>
        </p:nvSpPr>
        <p:spPr>
          <a:xfrm>
            <a:off x="0" y="5883915"/>
            <a:ext cx="8782259" cy="769441"/>
          </a:xfrm>
          <a:prstGeom prst="rect">
            <a:avLst/>
          </a:prstGeom>
          <a:noFill/>
        </p:spPr>
        <p:txBody>
          <a:bodyPr wrap="square" rtlCol="0">
            <a:spAutoFit/>
          </a:bodyPr>
          <a:lstStyle/>
          <a:p>
            <a:pPr algn="ctr"/>
            <a:r>
              <a:rPr lang="en-GB" sz="4400" err="1">
                <a:solidFill>
                  <a:srgbClr val="FF3860"/>
                </a:solidFill>
                <a:latin typeface="OpenDyslexicAlta" pitchFamily="2" charset="77"/>
              </a:rPr>
              <a:t>gardenin</a:t>
            </a:r>
            <a:endParaRPr lang="en-GB" sz="4400">
              <a:solidFill>
                <a:srgbClr val="FF3860"/>
              </a:solidFill>
              <a:latin typeface="OpenDyslexicAlta" pitchFamily="2" charset="77"/>
            </a:endParaRPr>
          </a:p>
        </p:txBody>
      </p:sp>
      <p:sp>
        <p:nvSpPr>
          <p:cNvPr id="10" name="TextBox 9">
            <a:extLst>
              <a:ext uri="{FF2B5EF4-FFF2-40B4-BE49-F238E27FC236}">
                <a16:creationId xmlns:a16="http://schemas.microsoft.com/office/drawing/2014/main" id="{1E492B17-1671-4E0E-B8AA-37402A141771}"/>
              </a:ext>
            </a:extLst>
          </p:cNvPr>
          <p:cNvSpPr txBox="1"/>
          <p:nvPr/>
        </p:nvSpPr>
        <p:spPr>
          <a:xfrm>
            <a:off x="853440" y="3120756"/>
            <a:ext cx="8782259" cy="769441"/>
          </a:xfrm>
          <a:prstGeom prst="rect">
            <a:avLst/>
          </a:prstGeom>
          <a:noFill/>
        </p:spPr>
        <p:txBody>
          <a:bodyPr wrap="square" rtlCol="0">
            <a:spAutoFit/>
          </a:bodyPr>
          <a:lstStyle/>
          <a:p>
            <a:pPr algn="ctr"/>
            <a:r>
              <a:rPr lang="en-GB" sz="4400" dirty="0">
                <a:solidFill>
                  <a:srgbClr val="FF3860"/>
                </a:solidFill>
                <a:latin typeface="OpenDyslexicAlta" pitchFamily="2" charset="77"/>
              </a:rPr>
              <a:t>Cover</a:t>
            </a:r>
            <a:r>
              <a:rPr lang="en-GB" sz="4400" dirty="0">
                <a:latin typeface="OpenDyslexicAlta" pitchFamily="2" charset="77"/>
              </a:rPr>
              <a:t> </a:t>
            </a:r>
            <a:r>
              <a:rPr lang="en-GB" sz="4400" dirty="0">
                <a:solidFill>
                  <a:srgbClr val="FF3860"/>
                </a:solidFill>
                <a:latin typeface="OpenDyslexicAlta" pitchFamily="2" charset="77"/>
              </a:rPr>
              <a:t>ng</a:t>
            </a:r>
          </a:p>
        </p:txBody>
      </p:sp>
      <p:sp>
        <p:nvSpPr>
          <p:cNvPr id="11" name="TextBox 10">
            <a:extLst>
              <a:ext uri="{FF2B5EF4-FFF2-40B4-BE49-F238E27FC236}">
                <a16:creationId xmlns:a16="http://schemas.microsoft.com/office/drawing/2014/main" id="{FC001E55-607D-4C11-98AF-1E560D255463}"/>
              </a:ext>
            </a:extLst>
          </p:cNvPr>
          <p:cNvSpPr txBox="1"/>
          <p:nvPr/>
        </p:nvSpPr>
        <p:spPr>
          <a:xfrm>
            <a:off x="10249520" y="1955292"/>
            <a:ext cx="611720" cy="4832092"/>
          </a:xfrm>
          <a:prstGeom prst="rect">
            <a:avLst/>
          </a:prstGeom>
          <a:noFill/>
        </p:spPr>
        <p:txBody>
          <a:bodyPr wrap="square" rtlCol="0">
            <a:spAutoFit/>
          </a:bodyPr>
          <a:lstStyle/>
          <a:p>
            <a:r>
              <a:rPr lang="en-GB" sz="4400" dirty="0" err="1">
                <a:solidFill>
                  <a:srgbClr val="FF3860"/>
                </a:solidFill>
                <a:latin typeface="OpenDyslexicAlta" pitchFamily="2" charset="77"/>
              </a:rPr>
              <a:t>cov</a:t>
            </a:r>
            <a:r>
              <a:rPr lang="en-GB" sz="4400" dirty="0">
                <a:solidFill>
                  <a:srgbClr val="FF3860"/>
                </a:solidFill>
                <a:latin typeface="OpenDyslexicAlta" pitchFamily="2" charset="77"/>
              </a:rPr>
              <a:t>    </a:t>
            </a:r>
          </a:p>
          <a:p>
            <a:r>
              <a:rPr lang="en-GB" sz="4400" dirty="0">
                <a:solidFill>
                  <a:srgbClr val="FF3860"/>
                </a:solidFill>
                <a:latin typeface="OpenDyslexicAlta" pitchFamily="2" charset="77"/>
              </a:rPr>
              <a:t> red</a:t>
            </a:r>
          </a:p>
        </p:txBody>
      </p:sp>
      <p:sp>
        <p:nvSpPr>
          <p:cNvPr id="13" name="TextBox 12">
            <a:extLst>
              <a:ext uri="{FF2B5EF4-FFF2-40B4-BE49-F238E27FC236}">
                <a16:creationId xmlns:a16="http://schemas.microsoft.com/office/drawing/2014/main" id="{ADF930CA-F959-42B7-A67B-69A7E9DD2F89}"/>
              </a:ext>
            </a:extLst>
          </p:cNvPr>
          <p:cNvSpPr txBox="1"/>
          <p:nvPr/>
        </p:nvSpPr>
        <p:spPr>
          <a:xfrm>
            <a:off x="3526989" y="4494186"/>
            <a:ext cx="3551348" cy="769441"/>
          </a:xfrm>
          <a:prstGeom prst="rect">
            <a:avLst/>
          </a:prstGeom>
          <a:noFill/>
        </p:spPr>
        <p:txBody>
          <a:bodyPr wrap="square" rtlCol="0">
            <a:spAutoFit/>
          </a:bodyPr>
          <a:lstStyle/>
          <a:p>
            <a:r>
              <a:rPr lang="en-GB" sz="4400" dirty="0">
                <a:solidFill>
                  <a:srgbClr val="FF3860"/>
                </a:solidFill>
                <a:latin typeface="OpenDyslexicAlta" pitchFamily="2" charset="77"/>
              </a:rPr>
              <a:t>l</a:t>
            </a:r>
            <a:r>
              <a:rPr lang="en-GB" sz="2400" dirty="0">
                <a:solidFill>
                  <a:srgbClr val="FF3860"/>
                </a:solidFill>
                <a:latin typeface="OpenDyslexicAlta" pitchFamily="2" charset="77"/>
              </a:rPr>
              <a:t> </a:t>
            </a:r>
            <a:r>
              <a:rPr lang="en-GB" sz="4400" dirty="0" err="1">
                <a:solidFill>
                  <a:srgbClr val="FF3860"/>
                </a:solidFill>
                <a:latin typeface="OpenDyslexicAlta" pitchFamily="2" charset="77"/>
              </a:rPr>
              <a:t>i</a:t>
            </a:r>
            <a:r>
              <a:rPr lang="en-GB" sz="2000" dirty="0">
                <a:solidFill>
                  <a:srgbClr val="FF3860"/>
                </a:solidFill>
                <a:latin typeface="OpenDyslexicAlta" pitchFamily="2" charset="77"/>
              </a:rPr>
              <a:t> </a:t>
            </a:r>
            <a:r>
              <a:rPr lang="en-GB" sz="4400" dirty="0">
                <a:solidFill>
                  <a:srgbClr val="FF3860"/>
                </a:solidFill>
                <a:latin typeface="OpenDyslexicAlta" pitchFamily="2" charset="77"/>
              </a:rPr>
              <a:t>s</a:t>
            </a:r>
            <a:r>
              <a:rPr lang="en-GB" sz="1000" dirty="0">
                <a:solidFill>
                  <a:srgbClr val="FF3860"/>
                </a:solidFill>
                <a:latin typeface="OpenDyslexicAlta" pitchFamily="2" charset="77"/>
              </a:rPr>
              <a:t> </a:t>
            </a:r>
            <a:r>
              <a:rPr lang="en-GB" sz="4400" dirty="0">
                <a:solidFill>
                  <a:srgbClr val="FF3860"/>
                </a:solidFill>
                <a:latin typeface="OpenDyslexicAlta" pitchFamily="2" charset="77"/>
              </a:rPr>
              <a:t>t</a:t>
            </a:r>
            <a:r>
              <a:rPr lang="en-GB" sz="1000" dirty="0">
                <a:solidFill>
                  <a:srgbClr val="FF3860"/>
                </a:solidFill>
                <a:latin typeface="OpenDyslexicAlta" pitchFamily="2" charset="77"/>
              </a:rPr>
              <a:t> </a:t>
            </a:r>
            <a:r>
              <a:rPr lang="en-GB" sz="4400" dirty="0">
                <a:solidFill>
                  <a:srgbClr val="FF3860"/>
                </a:solidFill>
                <a:latin typeface="OpenDyslexicAlta" pitchFamily="2" charset="77"/>
              </a:rPr>
              <a:t>e</a:t>
            </a:r>
            <a:r>
              <a:rPr lang="en-GB" sz="1100" dirty="0">
                <a:solidFill>
                  <a:srgbClr val="FF3860"/>
                </a:solidFill>
                <a:latin typeface="OpenDyslexicAlta" pitchFamily="2" charset="77"/>
              </a:rPr>
              <a:t> </a:t>
            </a:r>
            <a:r>
              <a:rPr lang="en-GB" sz="4400" dirty="0">
                <a:solidFill>
                  <a:srgbClr val="FF3860"/>
                </a:solidFill>
                <a:latin typeface="OpenDyslexicAlta" pitchFamily="2" charset="77"/>
              </a:rPr>
              <a:t>n</a:t>
            </a:r>
            <a:r>
              <a:rPr lang="en-GB" sz="900" dirty="0">
                <a:solidFill>
                  <a:srgbClr val="FF3860"/>
                </a:solidFill>
                <a:latin typeface="OpenDyslexicAlta" pitchFamily="2" charset="77"/>
              </a:rPr>
              <a:t> </a:t>
            </a:r>
            <a:r>
              <a:rPr lang="en-GB" sz="4400" dirty="0">
                <a:solidFill>
                  <a:srgbClr val="FF3860"/>
                </a:solidFill>
                <a:latin typeface="OpenDyslexicAlta" pitchFamily="2" charset="77"/>
              </a:rPr>
              <a:t> </a:t>
            </a:r>
            <a:r>
              <a:rPr lang="en-GB" sz="1400" dirty="0">
                <a:solidFill>
                  <a:srgbClr val="FF3860"/>
                </a:solidFill>
                <a:latin typeface="OpenDyslexicAlta" pitchFamily="2" charset="77"/>
              </a:rPr>
              <a:t> </a:t>
            </a:r>
            <a:r>
              <a:rPr lang="en-GB" sz="4400" dirty="0">
                <a:solidFill>
                  <a:srgbClr val="FF3860"/>
                </a:solidFill>
                <a:latin typeface="OpenDyslexicAlta" pitchFamily="2" charset="77"/>
              </a:rPr>
              <a:t>ng</a:t>
            </a:r>
          </a:p>
        </p:txBody>
      </p:sp>
      <p:sp>
        <p:nvSpPr>
          <p:cNvPr id="14" name="TextBox 13">
            <a:extLst>
              <a:ext uri="{FF2B5EF4-FFF2-40B4-BE49-F238E27FC236}">
                <a16:creationId xmlns:a16="http://schemas.microsoft.com/office/drawing/2014/main" id="{91C6A19A-B76B-4C63-99FC-4A6588C0B167}"/>
              </a:ext>
            </a:extLst>
          </p:cNvPr>
          <p:cNvSpPr txBox="1"/>
          <p:nvPr/>
        </p:nvSpPr>
        <p:spPr>
          <a:xfrm>
            <a:off x="9061228" y="0"/>
            <a:ext cx="496630" cy="5509200"/>
          </a:xfrm>
          <a:prstGeom prst="rect">
            <a:avLst/>
          </a:prstGeom>
          <a:noFill/>
        </p:spPr>
        <p:txBody>
          <a:bodyPr wrap="square" rtlCol="0">
            <a:spAutoFit/>
          </a:bodyPr>
          <a:lstStyle/>
          <a:p>
            <a:r>
              <a:rPr lang="en-GB" sz="4400" dirty="0">
                <a:solidFill>
                  <a:srgbClr val="FF3860"/>
                </a:solidFill>
                <a:latin typeface="Muli" pitchFamily="2" charset="77"/>
              </a:rPr>
              <a:t>l</a:t>
            </a:r>
          </a:p>
          <a:p>
            <a:r>
              <a:rPr lang="en-GB" sz="4400" dirty="0" err="1">
                <a:solidFill>
                  <a:srgbClr val="FF3860"/>
                </a:solidFill>
                <a:latin typeface="Muli" pitchFamily="2" charset="77"/>
              </a:rPr>
              <a:t>isten</a:t>
            </a:r>
            <a:endParaRPr lang="en-GB" sz="4400" dirty="0">
              <a:solidFill>
                <a:srgbClr val="FF3860"/>
              </a:solidFill>
              <a:latin typeface="Muli" pitchFamily="2" charset="77"/>
            </a:endParaRPr>
          </a:p>
          <a:p>
            <a:r>
              <a:rPr lang="en-GB" sz="4400" dirty="0">
                <a:solidFill>
                  <a:srgbClr val="FF3860"/>
                </a:solidFill>
                <a:latin typeface="Muli" pitchFamily="2" charset="77"/>
              </a:rPr>
              <a:t>    d</a:t>
            </a:r>
            <a:endParaRPr lang="en-GB" sz="4400" dirty="0">
              <a:solidFill>
                <a:srgbClr val="FF3860"/>
              </a:solidFill>
              <a:latin typeface="OpenDyslexicAlta" pitchFamily="2" charset="77"/>
            </a:endParaRPr>
          </a:p>
        </p:txBody>
      </p:sp>
      <p:sp>
        <p:nvSpPr>
          <p:cNvPr id="15" name="TextBox 14">
            <a:extLst>
              <a:ext uri="{FF2B5EF4-FFF2-40B4-BE49-F238E27FC236}">
                <a16:creationId xmlns:a16="http://schemas.microsoft.com/office/drawing/2014/main" id="{5DD2FC5B-42F6-4517-A5FC-8559FD4EFF0B}"/>
              </a:ext>
            </a:extLst>
          </p:cNvPr>
          <p:cNvSpPr txBox="1"/>
          <p:nvPr/>
        </p:nvSpPr>
        <p:spPr>
          <a:xfrm>
            <a:off x="3156065" y="5980336"/>
            <a:ext cx="8782259" cy="769441"/>
          </a:xfrm>
          <a:prstGeom prst="rect">
            <a:avLst/>
          </a:prstGeom>
          <a:noFill/>
        </p:spPr>
        <p:txBody>
          <a:bodyPr wrap="square" rtlCol="0">
            <a:spAutoFit/>
          </a:bodyPr>
          <a:lstStyle/>
          <a:p>
            <a:pPr algn="ctr"/>
            <a:r>
              <a:rPr lang="en-GB" sz="4400" err="1">
                <a:solidFill>
                  <a:srgbClr val="FF3860"/>
                </a:solidFill>
                <a:latin typeface="OpenDyslexicAlta" pitchFamily="2" charset="77"/>
              </a:rPr>
              <a:t>limite</a:t>
            </a:r>
            <a:endParaRPr lang="en-GB" sz="4400">
              <a:solidFill>
                <a:srgbClr val="FF3860"/>
              </a:solidFill>
              <a:latin typeface="OpenDyslexicAlta" pitchFamily="2" charset="77"/>
            </a:endParaRPr>
          </a:p>
        </p:txBody>
      </p:sp>
    </p:spTree>
    <p:extLst>
      <p:ext uri="{BB962C8B-B14F-4D97-AF65-F5344CB8AC3E}">
        <p14:creationId xmlns:p14="http://schemas.microsoft.com/office/powerpoint/2010/main" val="9859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491116"/>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328047881"/>
                    </a:ext>
                  </a:extLst>
                </a:gridCol>
                <a:gridCol w="1858433">
                  <a:extLst>
                    <a:ext uri="{9D8B030D-6E8A-4147-A177-3AD203B41FA5}">
                      <a16:colId xmlns:a16="http://schemas.microsoft.com/office/drawing/2014/main" val="867336359"/>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gardening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gardener</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limited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limiting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developing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developed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listening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listened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covered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covering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8150433"/>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Adding suffixes beginning with vowel letters to words of more than one syllable. </a:t>
                      </a:r>
                      <a:r>
                        <a:rPr lang="en-GB" sz="1400" b="0" i="0" kern="1200">
                          <a:solidFill>
                            <a:schemeClr val="tx1"/>
                          </a:solidFill>
                          <a:effectLst/>
                          <a:latin typeface="Muli" pitchFamily="2" charset="77"/>
                          <a:ea typeface="+mn-ea"/>
                          <a:cs typeface="+mn-cs"/>
                        </a:rPr>
                        <a:t>The consonant letter is not doubled if the syllable is unstressed. </a:t>
                      </a:r>
                      <a:endParaRPr lang="en-GB" sz="1400" b="0" i="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9406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gardening</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gardener</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limited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limiting</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developing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developed</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listening</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listened</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covered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covering</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4153975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Adding suffixes beginning with vowel letters to words of more than one syllable. The consonant letter is not doubled in these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503702" y="1485197"/>
            <a:ext cx="8556493" cy="535531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select 8 of your spellings to write into sentences?</a:t>
            </a:r>
          </a:p>
          <a:p>
            <a:endParaRPr lang="en-GB">
              <a:latin typeface="OpenDyslexicAlta" pitchFamily="2" charset="77"/>
              <a:ea typeface="OpenDyslexic" charset="0"/>
              <a:cs typeface="OpenDyslexic" charset="0"/>
            </a:endParaRP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r>
              <a:rPr lang="en-GB" sz="3200" u="sng">
                <a:latin typeface="OpenDyslexicAlta" pitchFamily="2" charset="77"/>
                <a:ea typeface="OpenDyslexic" charset="0"/>
                <a:cs typeface="OpenDyslexic" charset="0"/>
              </a:rPr>
              <a:t>																											</a:t>
            </a:r>
          </a:p>
          <a:p>
            <a:endParaRPr lang="en-GB" u="sng">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966093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a:xfrm>
            <a:off x="1524000" y="5000424"/>
            <a:ext cx="9144000" cy="1428689"/>
          </a:xfrm>
        </p:spPr>
        <p:txBody>
          <a:bodyPr anchor="ctr">
            <a:normAutofit fontScale="85000" lnSpcReduction="10000"/>
          </a:bodyPr>
          <a:lstStyle/>
          <a:p>
            <a:r>
              <a:rPr lang="en-GB"/>
              <a:t>Adding suffixes beginning with vowel letters to words of more than one syllable. If the last syllable of a word is stressed and ends with one consonant letter which has just one vowel letter before it, the final consonant letter is doubled.</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11</a:t>
            </a:r>
          </a:p>
        </p:txBody>
      </p:sp>
    </p:spTree>
    <p:extLst>
      <p:ext uri="{BB962C8B-B14F-4D97-AF65-F5344CB8AC3E}">
        <p14:creationId xmlns:p14="http://schemas.microsoft.com/office/powerpoint/2010/main" val="4051214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Adding suffixes beginning with vowel letters to words of more than one syllable. If the last syllable of a word is stressed and ends with one consonant letter which has just one vowel letter before it, the final consonant letter is doubled.</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162770851"/>
              </p:ext>
            </p:extLst>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a:latin typeface="Muli" pitchFamily="2" charset="77"/>
                        </a:rPr>
                        <a:t>When you add a suffix (that starts with a vowel) to words of more than one syllable, and the final syllable is stressed then the final consonant will be doubled. e.g. forget/forgetting</a:t>
                      </a:r>
                    </a:p>
                  </a:txBody>
                  <a:tcPr/>
                </a:tc>
                <a:extLst>
                  <a:ext uri="{0D108BD9-81ED-4DB2-BD59-A6C34878D82A}">
                    <a16:rowId xmlns:a16="http://schemas.microsoft.com/office/drawing/2014/main" val="10000"/>
                  </a:ext>
                </a:extLst>
              </a:tr>
              <a:tr h="2141030">
                <a:tc>
                  <a:txBody>
                    <a:bodyPr/>
                    <a:lstStyle/>
                    <a:p>
                      <a:br>
                        <a:rPr lang="en-GB" sz="1700" b="0" i="0">
                          <a:latin typeface="Muli" pitchFamily="2" charset="77"/>
                        </a:rPr>
                      </a:br>
                      <a:r>
                        <a:rPr lang="en-GB" sz="1700" b="0" i="0">
                          <a:latin typeface="Muli" pitchFamily="2" charset="77"/>
                        </a:rPr>
                        <a:t>Main Teaching Activity </a:t>
                      </a:r>
                    </a:p>
                  </a:txBody>
                  <a:tcPr/>
                </a:tc>
                <a:tc>
                  <a:txBody>
                    <a:bodyPr/>
                    <a:lstStyle/>
                    <a:p>
                      <a:br>
                        <a:rPr lang="en-GB" sz="1700" b="0" i="0" baseline="0">
                          <a:latin typeface="Muli" pitchFamily="2" charset="77"/>
                        </a:rPr>
                      </a:br>
                      <a:r>
                        <a:rPr lang="en-GB" sz="1700" b="0" i="0" baseline="0">
                          <a:latin typeface="Muli" pitchFamily="2" charset="77"/>
                        </a:rPr>
                        <a:t>Get children to sort the words on the power point slide by listening to their sound and whether or not the final syllable is stressed. Should an extra consonant be added or should the suffix go straight on the end? Get the children to sort them on their whiteboards and share their results.</a:t>
                      </a:r>
                    </a:p>
                    <a:p>
                      <a:endParaRPr lang="en-GB" sz="1700" b="0" i="0" baseline="0">
                        <a:latin typeface="Muli" pitchFamily="2" charset="77"/>
                      </a:endParaRPr>
                    </a:p>
                    <a:p>
                      <a:r>
                        <a:rPr lang="en-GB" sz="1700" b="0" i="0" baseline="0">
                          <a:latin typeface="Muli" pitchFamily="2" charset="77"/>
                        </a:rPr>
                        <a:t>Discuss the answers and any misconceptions.</a:t>
                      </a:r>
                    </a:p>
                  </a:txBody>
                  <a:tcPr/>
                </a:tc>
                <a:extLst>
                  <a:ext uri="{0D108BD9-81ED-4DB2-BD59-A6C34878D82A}">
                    <a16:rowId xmlns:a16="http://schemas.microsoft.com/office/drawing/2014/main" val="10001"/>
                  </a:ext>
                </a:extLst>
              </a:tr>
              <a:tr h="1946800">
                <a:tc>
                  <a:txBody>
                    <a:bodyPr/>
                    <a:lstStyle/>
                    <a:p>
                      <a:br>
                        <a:rPr lang="en-GB" sz="1700" b="0" i="0">
                          <a:latin typeface="Muli" pitchFamily="2" charset="77"/>
                        </a:rPr>
                      </a:br>
                      <a:r>
                        <a:rPr lang="en-GB" sz="1700" b="0" i="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700" b="0" i="0" dirty="0">
                          <a:latin typeface="Muli" pitchFamily="2" charset="77"/>
                        </a:rPr>
                      </a:br>
                      <a:r>
                        <a:rPr lang="en-GB" sz="1700" b="0" i="0" dirty="0">
                          <a:latin typeface="Muli" pitchFamily="2" charset="77"/>
                        </a:rPr>
                        <a:t>Children to work in pairs to practise writing the words, one child picks a word and their partner writes it on the whiteboard. The first child checks the word and then they switch roles. </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3698819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forgetting</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forgotten</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beginning</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preferred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permitted</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regretting</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committed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forbidden</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propelled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equipped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949201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9028430" cy="1325563"/>
          </a:xfrm>
        </p:spPr>
        <p:txBody>
          <a:bodyPr>
            <a:normAutofit fontScale="90000"/>
          </a:bodyPr>
          <a:lstStyle/>
          <a:p>
            <a:pPr algn="l"/>
            <a:r>
              <a:rPr lang="en-GB" sz="2700"/>
              <a:t>Look at the root words and decide which spelling rule they should follow in order to add the suffix ‘</a:t>
            </a:r>
            <a:r>
              <a:rPr lang="en-GB" sz="2700" err="1"/>
              <a:t>ing</a:t>
            </a:r>
            <a:r>
              <a:rPr lang="en-GB" sz="2700"/>
              <a:t>’. Which box should they go in? </a:t>
            </a:r>
            <a:br>
              <a:rPr lang="en-GB" sz="2700"/>
            </a:br>
            <a:br>
              <a:rPr lang="en-GB" sz="2800"/>
            </a:br>
            <a:r>
              <a:rPr lang="en-GB" sz="2000"/>
              <a:t>(tip listen to hear if the last syllable is stressed or not)</a:t>
            </a:r>
            <a:endParaRPr lang="en-GB" sz="2800"/>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323"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308"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7267" y="5642924"/>
            <a:ext cx="1983105" cy="584775"/>
          </a:xfrm>
          <a:prstGeom prst="rect">
            <a:avLst/>
          </a:prstGeom>
          <a:noFill/>
        </p:spPr>
        <p:txBody>
          <a:bodyPr wrap="square" rtlCol="0">
            <a:spAutoFit/>
          </a:bodyPr>
          <a:lstStyle/>
          <a:p>
            <a:pPr algn="ctr"/>
            <a:r>
              <a:rPr lang="en-GB" sz="1600">
                <a:latin typeface="OpenDyslexicAlta" pitchFamily="2" charset="77"/>
              </a:rPr>
              <a:t>Double the final consonant</a:t>
            </a:r>
          </a:p>
        </p:txBody>
      </p:sp>
      <p:sp>
        <p:nvSpPr>
          <p:cNvPr id="8" name="TextBox 7">
            <a:extLst>
              <a:ext uri="{FF2B5EF4-FFF2-40B4-BE49-F238E27FC236}">
                <a16:creationId xmlns:a16="http://schemas.microsoft.com/office/drawing/2014/main" id="{03B28485-727B-4CB7-BECD-9AE4BBCB1571}"/>
              </a:ext>
            </a:extLst>
          </p:cNvPr>
          <p:cNvSpPr txBox="1"/>
          <p:nvPr/>
        </p:nvSpPr>
        <p:spPr>
          <a:xfrm>
            <a:off x="7919152" y="5642924"/>
            <a:ext cx="1983105" cy="584775"/>
          </a:xfrm>
          <a:prstGeom prst="rect">
            <a:avLst/>
          </a:prstGeom>
          <a:noFill/>
        </p:spPr>
        <p:txBody>
          <a:bodyPr wrap="square" rtlCol="0">
            <a:spAutoFit/>
          </a:bodyPr>
          <a:lstStyle/>
          <a:p>
            <a:pPr algn="ctr"/>
            <a:r>
              <a:rPr lang="en-GB" sz="1600">
                <a:latin typeface="OpenDyslexicAlta" pitchFamily="2" charset="77"/>
              </a:rPr>
              <a:t>Just add the suffix</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1450680632"/>
              </p:ext>
            </p:extLst>
          </p:nvPr>
        </p:nvGraphicFramePr>
        <p:xfrm>
          <a:off x="618329" y="2164723"/>
          <a:ext cx="10635825" cy="1518708"/>
        </p:xfrm>
        <a:graphic>
          <a:graphicData uri="http://schemas.openxmlformats.org/drawingml/2006/table">
            <a:tbl>
              <a:tblPr firstRow="1" bandRow="1">
                <a:tableStyleId>{5940675A-B579-460E-94D1-54222C63F5DA}</a:tableStyleId>
              </a:tblPr>
              <a:tblGrid>
                <a:gridCol w="2127165">
                  <a:extLst>
                    <a:ext uri="{9D8B030D-6E8A-4147-A177-3AD203B41FA5}">
                      <a16:colId xmlns:a16="http://schemas.microsoft.com/office/drawing/2014/main" val="2909748005"/>
                    </a:ext>
                  </a:extLst>
                </a:gridCol>
                <a:gridCol w="2127165">
                  <a:extLst>
                    <a:ext uri="{9D8B030D-6E8A-4147-A177-3AD203B41FA5}">
                      <a16:colId xmlns:a16="http://schemas.microsoft.com/office/drawing/2014/main" val="1553862251"/>
                    </a:ext>
                  </a:extLst>
                </a:gridCol>
                <a:gridCol w="2127165">
                  <a:extLst>
                    <a:ext uri="{9D8B030D-6E8A-4147-A177-3AD203B41FA5}">
                      <a16:colId xmlns:a16="http://schemas.microsoft.com/office/drawing/2014/main" val="151636795"/>
                    </a:ext>
                  </a:extLst>
                </a:gridCol>
                <a:gridCol w="2127165">
                  <a:extLst>
                    <a:ext uri="{9D8B030D-6E8A-4147-A177-3AD203B41FA5}">
                      <a16:colId xmlns:a16="http://schemas.microsoft.com/office/drawing/2014/main" val="2741658550"/>
                    </a:ext>
                  </a:extLst>
                </a:gridCol>
                <a:gridCol w="2127165">
                  <a:extLst>
                    <a:ext uri="{9D8B030D-6E8A-4147-A177-3AD203B41FA5}">
                      <a16:colId xmlns:a16="http://schemas.microsoft.com/office/drawing/2014/main" val="3738969676"/>
                    </a:ext>
                  </a:extLst>
                </a:gridCol>
              </a:tblGrid>
              <a:tr h="759354">
                <a:tc>
                  <a:txBody>
                    <a:bodyPr/>
                    <a:lstStyle/>
                    <a:p>
                      <a:pPr algn="ctr"/>
                      <a:r>
                        <a:rPr lang="en-GB" sz="2200" b="0" i="0">
                          <a:latin typeface="OpenDyslexicAlta" pitchFamily="2" charset="77"/>
                        </a:rPr>
                        <a:t>develop</a:t>
                      </a:r>
                    </a:p>
                  </a:txBody>
                  <a:tcPr/>
                </a:tc>
                <a:tc>
                  <a:txBody>
                    <a:bodyPr/>
                    <a:lstStyle/>
                    <a:p>
                      <a:pPr algn="ctr"/>
                      <a:r>
                        <a:rPr lang="en-GB" sz="2200" b="0" i="0">
                          <a:latin typeface="OpenDyslexicAlta" pitchFamily="2" charset="77"/>
                        </a:rPr>
                        <a:t>forget</a:t>
                      </a:r>
                    </a:p>
                  </a:txBody>
                  <a:tcPr/>
                </a:tc>
                <a:tc>
                  <a:txBody>
                    <a:bodyPr/>
                    <a:lstStyle/>
                    <a:p>
                      <a:pPr algn="ctr"/>
                      <a:r>
                        <a:rPr lang="en-GB" sz="2200" b="0" i="0">
                          <a:latin typeface="OpenDyslexicAlta" pitchFamily="2" charset="77"/>
                        </a:rPr>
                        <a:t>listen</a:t>
                      </a:r>
                    </a:p>
                  </a:txBody>
                  <a:tcPr/>
                </a:tc>
                <a:tc>
                  <a:txBody>
                    <a:bodyPr/>
                    <a:lstStyle/>
                    <a:p>
                      <a:pPr algn="ctr"/>
                      <a:r>
                        <a:rPr lang="en-GB" sz="2200" b="0" i="0">
                          <a:latin typeface="OpenDyslexicAlta" pitchFamily="2" charset="77"/>
                        </a:rPr>
                        <a:t>begin</a:t>
                      </a:r>
                    </a:p>
                  </a:txBody>
                  <a:tcPr/>
                </a:tc>
                <a:tc>
                  <a:txBody>
                    <a:bodyPr/>
                    <a:lstStyle/>
                    <a:p>
                      <a:pPr algn="ctr"/>
                      <a:r>
                        <a:rPr lang="en-GB" sz="2200" b="0" i="0">
                          <a:latin typeface="OpenDyslexicAlta" pitchFamily="2" charset="77"/>
                        </a:rPr>
                        <a:t>cover</a:t>
                      </a:r>
                    </a:p>
                  </a:txBody>
                  <a:tcPr/>
                </a:tc>
                <a:extLst>
                  <a:ext uri="{0D108BD9-81ED-4DB2-BD59-A6C34878D82A}">
                    <a16:rowId xmlns:a16="http://schemas.microsoft.com/office/drawing/2014/main" val="3036658332"/>
                  </a:ext>
                </a:extLst>
              </a:tr>
              <a:tr h="759354">
                <a:tc>
                  <a:txBody>
                    <a:bodyPr/>
                    <a:lstStyle/>
                    <a:p>
                      <a:pPr algn="ctr"/>
                      <a:r>
                        <a:rPr lang="en-GB" sz="2200" b="0" i="0">
                          <a:latin typeface="OpenDyslexicAlta" pitchFamily="2" charset="77"/>
                        </a:rPr>
                        <a:t>garden</a:t>
                      </a:r>
                    </a:p>
                  </a:txBody>
                  <a:tcPr/>
                </a:tc>
                <a:tc>
                  <a:txBody>
                    <a:bodyPr/>
                    <a:lstStyle/>
                    <a:p>
                      <a:pPr algn="ctr"/>
                      <a:r>
                        <a:rPr lang="en-GB" sz="2200" b="0" i="0">
                          <a:latin typeface="OpenDyslexicAlta" pitchFamily="2" charset="77"/>
                        </a:rPr>
                        <a:t>forbid</a:t>
                      </a:r>
                    </a:p>
                  </a:txBody>
                  <a:tcPr/>
                </a:tc>
                <a:tc>
                  <a:txBody>
                    <a:bodyPr/>
                    <a:lstStyle/>
                    <a:p>
                      <a:pPr algn="ctr"/>
                      <a:r>
                        <a:rPr lang="en-GB" sz="2200" b="0" i="0">
                          <a:latin typeface="OpenDyslexicAlta" pitchFamily="2" charset="77"/>
                        </a:rPr>
                        <a:t>prefer</a:t>
                      </a:r>
                    </a:p>
                  </a:txBody>
                  <a:tcPr/>
                </a:tc>
                <a:tc>
                  <a:txBody>
                    <a:bodyPr/>
                    <a:lstStyle/>
                    <a:p>
                      <a:pPr algn="ctr"/>
                      <a:r>
                        <a:rPr lang="en-GB" sz="2200" b="0" i="0">
                          <a:latin typeface="OpenDyslexicAlta" pitchFamily="2" charset="77"/>
                        </a:rPr>
                        <a:t>limit</a:t>
                      </a:r>
                    </a:p>
                  </a:txBody>
                  <a:tcPr/>
                </a:tc>
                <a:tc>
                  <a:txBody>
                    <a:bodyPr/>
                    <a:lstStyle/>
                    <a:p>
                      <a:pPr algn="ctr"/>
                      <a:r>
                        <a:rPr lang="en-GB" sz="2200" b="0" i="0">
                          <a:latin typeface="OpenDyslexicAlta" pitchFamily="2" charset="77"/>
                        </a:rPr>
                        <a:t>permit</a:t>
                      </a:r>
                    </a:p>
                  </a:txBody>
                  <a:tcP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3717766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9028430" cy="1325563"/>
          </a:xfrm>
        </p:spPr>
        <p:txBody>
          <a:bodyPr>
            <a:normAutofit fontScale="90000"/>
          </a:bodyPr>
          <a:lstStyle/>
          <a:p>
            <a:pPr algn="l"/>
            <a:r>
              <a:rPr lang="en-GB" sz="2700"/>
              <a:t>Look at the root words and decide which spelling rule they should follow in order to add the suffix ‘</a:t>
            </a:r>
            <a:r>
              <a:rPr lang="en-GB" sz="2700" err="1"/>
              <a:t>ing</a:t>
            </a:r>
            <a:r>
              <a:rPr lang="en-GB" sz="2700"/>
              <a:t>’. Which box should they go in? </a:t>
            </a:r>
            <a:br>
              <a:rPr lang="en-GB" sz="2700"/>
            </a:br>
            <a:br>
              <a:rPr lang="en-GB" sz="2800"/>
            </a:br>
            <a:r>
              <a:rPr lang="en-GB" sz="2000"/>
              <a:t>(tip listen to hear if the last syllable is stressed or not)</a:t>
            </a:r>
            <a:endParaRPr lang="en-GB" sz="2800"/>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323"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308"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7267" y="5642924"/>
            <a:ext cx="1983105" cy="584775"/>
          </a:xfrm>
          <a:prstGeom prst="rect">
            <a:avLst/>
          </a:prstGeom>
          <a:noFill/>
        </p:spPr>
        <p:txBody>
          <a:bodyPr wrap="square" rtlCol="0">
            <a:spAutoFit/>
          </a:bodyPr>
          <a:lstStyle/>
          <a:p>
            <a:pPr algn="ctr"/>
            <a:r>
              <a:rPr lang="en-GB" sz="1600">
                <a:latin typeface="OpenDyslexicAlta" pitchFamily="2" charset="77"/>
              </a:rPr>
              <a:t>Double the final consonant</a:t>
            </a:r>
          </a:p>
        </p:txBody>
      </p:sp>
      <p:sp>
        <p:nvSpPr>
          <p:cNvPr id="8" name="TextBox 7">
            <a:extLst>
              <a:ext uri="{FF2B5EF4-FFF2-40B4-BE49-F238E27FC236}">
                <a16:creationId xmlns:a16="http://schemas.microsoft.com/office/drawing/2014/main" id="{03B28485-727B-4CB7-BECD-9AE4BBCB1571}"/>
              </a:ext>
            </a:extLst>
          </p:cNvPr>
          <p:cNvSpPr txBox="1"/>
          <p:nvPr/>
        </p:nvSpPr>
        <p:spPr>
          <a:xfrm>
            <a:off x="7919152" y="5642924"/>
            <a:ext cx="1983105" cy="584775"/>
          </a:xfrm>
          <a:prstGeom prst="rect">
            <a:avLst/>
          </a:prstGeom>
          <a:noFill/>
        </p:spPr>
        <p:txBody>
          <a:bodyPr wrap="square" rtlCol="0">
            <a:spAutoFit/>
          </a:bodyPr>
          <a:lstStyle/>
          <a:p>
            <a:pPr algn="ctr"/>
            <a:r>
              <a:rPr lang="en-GB" sz="1600">
                <a:latin typeface="OpenDyslexicAlta" pitchFamily="2" charset="77"/>
              </a:rPr>
              <a:t>Just add the suffix</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nvGraphicFramePr>
        <p:xfrm>
          <a:off x="618329" y="2164723"/>
          <a:ext cx="10635825" cy="1518708"/>
        </p:xfrm>
        <a:graphic>
          <a:graphicData uri="http://schemas.openxmlformats.org/drawingml/2006/table">
            <a:tbl>
              <a:tblPr firstRow="1" bandRow="1">
                <a:tableStyleId>{5940675A-B579-460E-94D1-54222C63F5DA}</a:tableStyleId>
              </a:tblPr>
              <a:tblGrid>
                <a:gridCol w="2127165">
                  <a:extLst>
                    <a:ext uri="{9D8B030D-6E8A-4147-A177-3AD203B41FA5}">
                      <a16:colId xmlns:a16="http://schemas.microsoft.com/office/drawing/2014/main" val="2909748005"/>
                    </a:ext>
                  </a:extLst>
                </a:gridCol>
                <a:gridCol w="2127165">
                  <a:extLst>
                    <a:ext uri="{9D8B030D-6E8A-4147-A177-3AD203B41FA5}">
                      <a16:colId xmlns:a16="http://schemas.microsoft.com/office/drawing/2014/main" val="1553862251"/>
                    </a:ext>
                  </a:extLst>
                </a:gridCol>
                <a:gridCol w="2127165">
                  <a:extLst>
                    <a:ext uri="{9D8B030D-6E8A-4147-A177-3AD203B41FA5}">
                      <a16:colId xmlns:a16="http://schemas.microsoft.com/office/drawing/2014/main" val="151636795"/>
                    </a:ext>
                  </a:extLst>
                </a:gridCol>
                <a:gridCol w="2127165">
                  <a:extLst>
                    <a:ext uri="{9D8B030D-6E8A-4147-A177-3AD203B41FA5}">
                      <a16:colId xmlns:a16="http://schemas.microsoft.com/office/drawing/2014/main" val="2741658550"/>
                    </a:ext>
                  </a:extLst>
                </a:gridCol>
                <a:gridCol w="2127165">
                  <a:extLst>
                    <a:ext uri="{9D8B030D-6E8A-4147-A177-3AD203B41FA5}">
                      <a16:colId xmlns:a16="http://schemas.microsoft.com/office/drawing/2014/main" val="3738969676"/>
                    </a:ext>
                  </a:extLst>
                </a:gridCol>
              </a:tblGrid>
              <a:tr h="759354">
                <a:tc>
                  <a:txBody>
                    <a:bodyPr/>
                    <a:lstStyle/>
                    <a:p>
                      <a:pPr algn="ctr"/>
                      <a:r>
                        <a:rPr lang="en-GB" sz="2200" b="0" i="0">
                          <a:latin typeface="OpenDyslexicAlta" pitchFamily="2" charset="77"/>
                        </a:rPr>
                        <a:t>develop</a:t>
                      </a:r>
                    </a:p>
                  </a:txBody>
                  <a:tcPr/>
                </a:tc>
                <a:tc>
                  <a:txBody>
                    <a:bodyPr/>
                    <a:lstStyle/>
                    <a:p>
                      <a:pPr algn="ctr"/>
                      <a:r>
                        <a:rPr lang="en-GB" sz="2200" b="0" i="0">
                          <a:latin typeface="OpenDyslexicAlta" pitchFamily="2" charset="77"/>
                        </a:rPr>
                        <a:t>forget</a:t>
                      </a:r>
                    </a:p>
                  </a:txBody>
                  <a:tcPr/>
                </a:tc>
                <a:tc>
                  <a:txBody>
                    <a:bodyPr/>
                    <a:lstStyle/>
                    <a:p>
                      <a:pPr algn="ctr"/>
                      <a:r>
                        <a:rPr lang="en-GB" sz="2200" b="0" i="0">
                          <a:latin typeface="OpenDyslexicAlta" pitchFamily="2" charset="77"/>
                        </a:rPr>
                        <a:t>listen</a:t>
                      </a:r>
                    </a:p>
                  </a:txBody>
                  <a:tcPr/>
                </a:tc>
                <a:tc>
                  <a:txBody>
                    <a:bodyPr/>
                    <a:lstStyle/>
                    <a:p>
                      <a:pPr algn="ctr"/>
                      <a:r>
                        <a:rPr lang="en-GB" sz="2200" b="0" i="0">
                          <a:latin typeface="OpenDyslexicAlta" pitchFamily="2" charset="77"/>
                        </a:rPr>
                        <a:t>begin</a:t>
                      </a:r>
                    </a:p>
                  </a:txBody>
                  <a:tcPr/>
                </a:tc>
                <a:tc>
                  <a:txBody>
                    <a:bodyPr/>
                    <a:lstStyle/>
                    <a:p>
                      <a:pPr algn="ctr"/>
                      <a:r>
                        <a:rPr lang="en-GB" sz="2200" b="0" i="0">
                          <a:latin typeface="OpenDyslexicAlta" pitchFamily="2" charset="77"/>
                        </a:rPr>
                        <a:t>cover</a:t>
                      </a:r>
                    </a:p>
                  </a:txBody>
                  <a:tcPr/>
                </a:tc>
                <a:extLst>
                  <a:ext uri="{0D108BD9-81ED-4DB2-BD59-A6C34878D82A}">
                    <a16:rowId xmlns:a16="http://schemas.microsoft.com/office/drawing/2014/main" val="3036658332"/>
                  </a:ext>
                </a:extLst>
              </a:tr>
              <a:tr h="759354">
                <a:tc>
                  <a:txBody>
                    <a:bodyPr/>
                    <a:lstStyle/>
                    <a:p>
                      <a:pPr algn="ctr"/>
                      <a:r>
                        <a:rPr lang="en-GB" sz="2200" b="0" i="0">
                          <a:latin typeface="OpenDyslexicAlta" pitchFamily="2" charset="77"/>
                        </a:rPr>
                        <a:t>garden</a:t>
                      </a:r>
                    </a:p>
                  </a:txBody>
                  <a:tcPr/>
                </a:tc>
                <a:tc>
                  <a:txBody>
                    <a:bodyPr/>
                    <a:lstStyle/>
                    <a:p>
                      <a:pPr algn="ctr"/>
                      <a:r>
                        <a:rPr lang="en-GB" sz="2200" b="0" i="0">
                          <a:latin typeface="OpenDyslexicAlta" pitchFamily="2" charset="77"/>
                        </a:rPr>
                        <a:t>forbid</a:t>
                      </a:r>
                    </a:p>
                  </a:txBody>
                  <a:tcPr/>
                </a:tc>
                <a:tc>
                  <a:txBody>
                    <a:bodyPr/>
                    <a:lstStyle/>
                    <a:p>
                      <a:pPr algn="ctr"/>
                      <a:r>
                        <a:rPr lang="en-GB" sz="2200" b="0" i="0">
                          <a:latin typeface="OpenDyslexicAlta" pitchFamily="2" charset="77"/>
                        </a:rPr>
                        <a:t>prefer</a:t>
                      </a:r>
                    </a:p>
                  </a:txBody>
                  <a:tcPr/>
                </a:tc>
                <a:tc>
                  <a:txBody>
                    <a:bodyPr/>
                    <a:lstStyle/>
                    <a:p>
                      <a:pPr algn="ctr"/>
                      <a:r>
                        <a:rPr lang="en-GB" sz="2200" b="0" i="0">
                          <a:latin typeface="OpenDyslexicAlta" pitchFamily="2" charset="77"/>
                        </a:rPr>
                        <a:t>limit</a:t>
                      </a:r>
                    </a:p>
                  </a:txBody>
                  <a:tcPr/>
                </a:tc>
                <a:tc>
                  <a:txBody>
                    <a:bodyPr/>
                    <a:lstStyle/>
                    <a:p>
                      <a:pPr algn="ctr"/>
                      <a:r>
                        <a:rPr lang="en-GB" sz="2200" b="0" i="0">
                          <a:latin typeface="OpenDyslexicAlta" pitchFamily="2" charset="77"/>
                        </a:rPr>
                        <a:t>permit</a:t>
                      </a:r>
                    </a:p>
                  </a:txBody>
                  <a:tcPr/>
                </a:tc>
                <a:extLst>
                  <a:ext uri="{0D108BD9-81ED-4DB2-BD59-A6C34878D82A}">
                    <a16:rowId xmlns:a16="http://schemas.microsoft.com/office/drawing/2014/main" val="590146265"/>
                  </a:ext>
                </a:extLst>
              </a:tr>
            </a:tbl>
          </a:graphicData>
        </a:graphic>
      </p:graphicFrame>
      <p:sp>
        <p:nvSpPr>
          <p:cNvPr id="9" name="TextBox 8">
            <a:extLst>
              <a:ext uri="{FF2B5EF4-FFF2-40B4-BE49-F238E27FC236}">
                <a16:creationId xmlns:a16="http://schemas.microsoft.com/office/drawing/2014/main" id="{0553FDE8-03D9-A24E-938A-76FBEFF614C0}"/>
              </a:ext>
            </a:extLst>
          </p:cNvPr>
          <p:cNvSpPr txBox="1"/>
          <p:nvPr/>
        </p:nvSpPr>
        <p:spPr>
          <a:xfrm>
            <a:off x="265474" y="1229661"/>
            <a:ext cx="2286000" cy="369332"/>
          </a:xfrm>
          <a:prstGeom prst="rect">
            <a:avLst/>
          </a:prstGeom>
          <a:noFill/>
        </p:spPr>
        <p:txBody>
          <a:bodyPr wrap="square" rtlCol="0">
            <a:spAutoFit/>
          </a:bodyPr>
          <a:lstStyle/>
          <a:p>
            <a:r>
              <a:rPr lang="en-GB" dirty="0">
                <a:solidFill>
                  <a:srgbClr val="FF3860"/>
                </a:solidFill>
                <a:latin typeface="Muli" panose="020B0604020202020204" charset="0"/>
              </a:rPr>
              <a:t>Answers: </a:t>
            </a:r>
          </a:p>
        </p:txBody>
      </p:sp>
      <p:sp>
        <p:nvSpPr>
          <p:cNvPr id="3" name="Rectangle 2">
            <a:extLst>
              <a:ext uri="{FF2B5EF4-FFF2-40B4-BE49-F238E27FC236}">
                <a16:creationId xmlns:a16="http://schemas.microsoft.com/office/drawing/2014/main" id="{52CC253D-DF07-5C4D-AF37-313D4AC6323D}"/>
              </a:ext>
            </a:extLst>
          </p:cNvPr>
          <p:cNvSpPr/>
          <p:nvPr/>
        </p:nvSpPr>
        <p:spPr>
          <a:xfrm>
            <a:off x="7341942" y="4119405"/>
            <a:ext cx="1154419" cy="369332"/>
          </a:xfrm>
          <a:prstGeom prst="rect">
            <a:avLst/>
          </a:prstGeom>
        </p:spPr>
        <p:txBody>
          <a:bodyPr wrap="none">
            <a:spAutoFit/>
          </a:bodyPr>
          <a:lstStyle/>
          <a:p>
            <a:pPr algn="ctr"/>
            <a:r>
              <a:rPr lang="en-GB">
                <a:solidFill>
                  <a:srgbClr val="FF3860"/>
                </a:solidFill>
                <a:latin typeface="OpenDyslexicAlta" pitchFamily="2" charset="77"/>
              </a:rPr>
              <a:t>develop</a:t>
            </a:r>
          </a:p>
        </p:txBody>
      </p:sp>
      <p:sp>
        <p:nvSpPr>
          <p:cNvPr id="6" name="Rectangle 5">
            <a:extLst>
              <a:ext uri="{FF2B5EF4-FFF2-40B4-BE49-F238E27FC236}">
                <a16:creationId xmlns:a16="http://schemas.microsoft.com/office/drawing/2014/main" id="{78219CBE-C224-F045-AE3D-38AB9E829785}"/>
              </a:ext>
            </a:extLst>
          </p:cNvPr>
          <p:cNvSpPr/>
          <p:nvPr/>
        </p:nvSpPr>
        <p:spPr>
          <a:xfrm>
            <a:off x="8279800" y="3788783"/>
            <a:ext cx="1008353" cy="369332"/>
          </a:xfrm>
          <a:prstGeom prst="rect">
            <a:avLst/>
          </a:prstGeom>
        </p:spPr>
        <p:txBody>
          <a:bodyPr wrap="none">
            <a:spAutoFit/>
          </a:bodyPr>
          <a:lstStyle/>
          <a:p>
            <a:pPr algn="ctr"/>
            <a:r>
              <a:rPr lang="en-GB">
                <a:solidFill>
                  <a:srgbClr val="FF3860"/>
                </a:solidFill>
                <a:latin typeface="OpenDyslexicAlta" pitchFamily="2" charset="77"/>
              </a:rPr>
              <a:t>garden</a:t>
            </a:r>
          </a:p>
        </p:txBody>
      </p:sp>
      <p:sp>
        <p:nvSpPr>
          <p:cNvPr id="10" name="Rectangle 9">
            <a:extLst>
              <a:ext uri="{FF2B5EF4-FFF2-40B4-BE49-F238E27FC236}">
                <a16:creationId xmlns:a16="http://schemas.microsoft.com/office/drawing/2014/main" id="{440AF59E-95EA-5142-B9C0-3FA68238E1ED}"/>
              </a:ext>
            </a:extLst>
          </p:cNvPr>
          <p:cNvSpPr/>
          <p:nvPr/>
        </p:nvSpPr>
        <p:spPr>
          <a:xfrm>
            <a:off x="1116941" y="4214432"/>
            <a:ext cx="960326" cy="369332"/>
          </a:xfrm>
          <a:prstGeom prst="rect">
            <a:avLst/>
          </a:prstGeom>
        </p:spPr>
        <p:txBody>
          <a:bodyPr wrap="none">
            <a:spAutoFit/>
          </a:bodyPr>
          <a:lstStyle/>
          <a:p>
            <a:pPr algn="ctr"/>
            <a:r>
              <a:rPr lang="en-GB">
                <a:solidFill>
                  <a:srgbClr val="FF3860"/>
                </a:solidFill>
                <a:latin typeface="OpenDyslexicAlta" pitchFamily="2" charset="77"/>
              </a:rPr>
              <a:t>forget</a:t>
            </a:r>
          </a:p>
        </p:txBody>
      </p:sp>
      <p:sp>
        <p:nvSpPr>
          <p:cNvPr id="11" name="Rectangle 10">
            <a:extLst>
              <a:ext uri="{FF2B5EF4-FFF2-40B4-BE49-F238E27FC236}">
                <a16:creationId xmlns:a16="http://schemas.microsoft.com/office/drawing/2014/main" id="{38F3949E-CA86-374F-B822-E0B24A029496}"/>
              </a:ext>
            </a:extLst>
          </p:cNvPr>
          <p:cNvSpPr/>
          <p:nvPr/>
        </p:nvSpPr>
        <p:spPr>
          <a:xfrm>
            <a:off x="2101704" y="4032816"/>
            <a:ext cx="899541" cy="369332"/>
          </a:xfrm>
          <a:prstGeom prst="rect">
            <a:avLst/>
          </a:prstGeom>
        </p:spPr>
        <p:txBody>
          <a:bodyPr wrap="none">
            <a:spAutoFit/>
          </a:bodyPr>
          <a:lstStyle/>
          <a:p>
            <a:pPr algn="ctr"/>
            <a:r>
              <a:rPr lang="en-GB">
                <a:solidFill>
                  <a:srgbClr val="FF3860"/>
                </a:solidFill>
                <a:latin typeface="OpenDyslexicAlta" pitchFamily="2" charset="77"/>
              </a:rPr>
              <a:t>forbid</a:t>
            </a:r>
          </a:p>
        </p:txBody>
      </p:sp>
      <p:sp>
        <p:nvSpPr>
          <p:cNvPr id="12" name="Rectangle 11">
            <a:extLst>
              <a:ext uri="{FF2B5EF4-FFF2-40B4-BE49-F238E27FC236}">
                <a16:creationId xmlns:a16="http://schemas.microsoft.com/office/drawing/2014/main" id="{D40B55F0-CFC9-0F4A-8A35-C2B44BF5A0FB}"/>
              </a:ext>
            </a:extLst>
          </p:cNvPr>
          <p:cNvSpPr/>
          <p:nvPr/>
        </p:nvSpPr>
        <p:spPr>
          <a:xfrm>
            <a:off x="9319235" y="3845100"/>
            <a:ext cx="859786" cy="369332"/>
          </a:xfrm>
          <a:prstGeom prst="rect">
            <a:avLst/>
          </a:prstGeom>
        </p:spPr>
        <p:txBody>
          <a:bodyPr wrap="none">
            <a:spAutoFit/>
          </a:bodyPr>
          <a:lstStyle/>
          <a:p>
            <a:pPr algn="ctr"/>
            <a:r>
              <a:rPr lang="en-GB">
                <a:solidFill>
                  <a:srgbClr val="FF3860"/>
                </a:solidFill>
                <a:latin typeface="OpenDyslexicAlta" pitchFamily="2" charset="77"/>
              </a:rPr>
              <a:t>listen</a:t>
            </a:r>
          </a:p>
        </p:txBody>
      </p:sp>
      <p:sp>
        <p:nvSpPr>
          <p:cNvPr id="13" name="Rectangle 12">
            <a:extLst>
              <a:ext uri="{FF2B5EF4-FFF2-40B4-BE49-F238E27FC236}">
                <a16:creationId xmlns:a16="http://schemas.microsoft.com/office/drawing/2014/main" id="{239334CD-301C-F348-967B-7B7B0BBCCFB3}"/>
              </a:ext>
            </a:extLst>
          </p:cNvPr>
          <p:cNvSpPr/>
          <p:nvPr/>
        </p:nvSpPr>
        <p:spPr>
          <a:xfrm>
            <a:off x="3025682" y="3836556"/>
            <a:ext cx="952825" cy="369332"/>
          </a:xfrm>
          <a:prstGeom prst="rect">
            <a:avLst/>
          </a:prstGeom>
        </p:spPr>
        <p:txBody>
          <a:bodyPr wrap="none">
            <a:spAutoFit/>
          </a:bodyPr>
          <a:lstStyle/>
          <a:p>
            <a:pPr algn="ctr"/>
            <a:r>
              <a:rPr lang="en-GB">
                <a:solidFill>
                  <a:srgbClr val="FF3860"/>
                </a:solidFill>
                <a:latin typeface="OpenDyslexicAlta" pitchFamily="2" charset="77"/>
              </a:rPr>
              <a:t>prefer</a:t>
            </a:r>
          </a:p>
        </p:txBody>
      </p:sp>
      <p:sp>
        <p:nvSpPr>
          <p:cNvPr id="14" name="Rectangle 13">
            <a:extLst>
              <a:ext uri="{FF2B5EF4-FFF2-40B4-BE49-F238E27FC236}">
                <a16:creationId xmlns:a16="http://schemas.microsoft.com/office/drawing/2014/main" id="{952D05BC-94B9-A948-92CE-5C0C73750678}"/>
              </a:ext>
            </a:extLst>
          </p:cNvPr>
          <p:cNvSpPr/>
          <p:nvPr/>
        </p:nvSpPr>
        <p:spPr>
          <a:xfrm>
            <a:off x="4060372" y="3879851"/>
            <a:ext cx="808939" cy="369332"/>
          </a:xfrm>
          <a:prstGeom prst="rect">
            <a:avLst/>
          </a:prstGeom>
        </p:spPr>
        <p:txBody>
          <a:bodyPr wrap="none">
            <a:spAutoFit/>
          </a:bodyPr>
          <a:lstStyle/>
          <a:p>
            <a:pPr algn="ctr"/>
            <a:r>
              <a:rPr lang="en-GB">
                <a:solidFill>
                  <a:srgbClr val="FF3860"/>
                </a:solidFill>
                <a:latin typeface="OpenDyslexicAlta" pitchFamily="2" charset="77"/>
              </a:rPr>
              <a:t>begin</a:t>
            </a:r>
          </a:p>
        </p:txBody>
      </p:sp>
      <p:sp>
        <p:nvSpPr>
          <p:cNvPr id="15" name="Rectangle 14">
            <a:extLst>
              <a:ext uri="{FF2B5EF4-FFF2-40B4-BE49-F238E27FC236}">
                <a16:creationId xmlns:a16="http://schemas.microsoft.com/office/drawing/2014/main" id="{024305A6-F29F-0B48-BAFB-479ECCD0E785}"/>
              </a:ext>
            </a:extLst>
          </p:cNvPr>
          <p:cNvSpPr/>
          <p:nvPr/>
        </p:nvSpPr>
        <p:spPr>
          <a:xfrm>
            <a:off x="10245160" y="3825731"/>
            <a:ext cx="721672" cy="369332"/>
          </a:xfrm>
          <a:prstGeom prst="rect">
            <a:avLst/>
          </a:prstGeom>
        </p:spPr>
        <p:txBody>
          <a:bodyPr wrap="none">
            <a:spAutoFit/>
          </a:bodyPr>
          <a:lstStyle/>
          <a:p>
            <a:pPr algn="ctr"/>
            <a:r>
              <a:rPr lang="en-GB">
                <a:solidFill>
                  <a:srgbClr val="FF3860"/>
                </a:solidFill>
                <a:latin typeface="OpenDyslexicAlta" pitchFamily="2" charset="77"/>
              </a:rPr>
              <a:t>limit</a:t>
            </a:r>
          </a:p>
        </p:txBody>
      </p:sp>
      <p:sp>
        <p:nvSpPr>
          <p:cNvPr id="16" name="Rectangle 15">
            <a:extLst>
              <a:ext uri="{FF2B5EF4-FFF2-40B4-BE49-F238E27FC236}">
                <a16:creationId xmlns:a16="http://schemas.microsoft.com/office/drawing/2014/main" id="{3DEAEA25-86CB-9C43-AC7A-B7FB4FF57F2D}"/>
              </a:ext>
            </a:extLst>
          </p:cNvPr>
          <p:cNvSpPr/>
          <p:nvPr/>
        </p:nvSpPr>
        <p:spPr>
          <a:xfrm>
            <a:off x="10820253" y="4267094"/>
            <a:ext cx="867802" cy="369332"/>
          </a:xfrm>
          <a:prstGeom prst="rect">
            <a:avLst/>
          </a:prstGeom>
        </p:spPr>
        <p:txBody>
          <a:bodyPr wrap="none">
            <a:spAutoFit/>
          </a:bodyPr>
          <a:lstStyle/>
          <a:p>
            <a:pPr algn="ctr"/>
            <a:r>
              <a:rPr lang="en-GB">
                <a:solidFill>
                  <a:srgbClr val="FF3860"/>
                </a:solidFill>
                <a:latin typeface="OpenDyslexicAlta" pitchFamily="2" charset="77"/>
              </a:rPr>
              <a:t>cover</a:t>
            </a:r>
          </a:p>
        </p:txBody>
      </p:sp>
      <p:sp>
        <p:nvSpPr>
          <p:cNvPr id="17" name="Rectangle 16">
            <a:extLst>
              <a:ext uri="{FF2B5EF4-FFF2-40B4-BE49-F238E27FC236}">
                <a16:creationId xmlns:a16="http://schemas.microsoft.com/office/drawing/2014/main" id="{C1D7F888-50D3-5749-8E0F-1F299866F3DC}"/>
              </a:ext>
            </a:extLst>
          </p:cNvPr>
          <p:cNvSpPr/>
          <p:nvPr/>
        </p:nvSpPr>
        <p:spPr>
          <a:xfrm>
            <a:off x="10895009" y="5082010"/>
            <a:ext cx="990143" cy="369332"/>
          </a:xfrm>
          <a:prstGeom prst="rect">
            <a:avLst/>
          </a:prstGeom>
        </p:spPr>
        <p:txBody>
          <a:bodyPr wrap="none">
            <a:spAutoFit/>
          </a:bodyPr>
          <a:lstStyle/>
          <a:p>
            <a:pPr algn="ctr"/>
            <a:r>
              <a:rPr lang="en-GB">
                <a:solidFill>
                  <a:srgbClr val="FF3860"/>
                </a:solidFill>
                <a:latin typeface="OpenDyslexicAlta" pitchFamily="2" charset="77"/>
              </a:rPr>
              <a:t>permit</a:t>
            </a:r>
          </a:p>
        </p:txBody>
      </p:sp>
      <p:cxnSp>
        <p:nvCxnSpPr>
          <p:cNvPr id="19" name="Straight Arrow Connector 18">
            <a:extLst>
              <a:ext uri="{FF2B5EF4-FFF2-40B4-BE49-F238E27FC236}">
                <a16:creationId xmlns:a16="http://schemas.microsoft.com/office/drawing/2014/main" id="{85696E11-CE41-234F-A699-D66BD8E39456}"/>
              </a:ext>
            </a:extLst>
          </p:cNvPr>
          <p:cNvCxnSpPr>
            <a:cxnSpLocks/>
          </p:cNvCxnSpPr>
          <p:nvPr/>
        </p:nvCxnSpPr>
        <p:spPr>
          <a:xfrm>
            <a:off x="1828800" y="4583764"/>
            <a:ext cx="738872" cy="3176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E3DCF0-232A-B14F-8786-B5BA0EA96E53}"/>
              </a:ext>
            </a:extLst>
          </p:cNvPr>
          <p:cNvCxnSpPr/>
          <p:nvPr/>
        </p:nvCxnSpPr>
        <p:spPr>
          <a:xfrm>
            <a:off x="2688092" y="4337542"/>
            <a:ext cx="313153" cy="594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F714E3-FB35-BB49-A940-DF533505EFAE}"/>
              </a:ext>
            </a:extLst>
          </p:cNvPr>
          <p:cNvCxnSpPr>
            <a:stCxn id="13" idx="2"/>
          </p:cNvCxnSpPr>
          <p:nvPr/>
        </p:nvCxnSpPr>
        <p:spPr>
          <a:xfrm flipH="1">
            <a:off x="3468627" y="4205888"/>
            <a:ext cx="33468" cy="740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458481-B7A0-DF4E-B69A-26AA52EC8FDE}"/>
              </a:ext>
            </a:extLst>
          </p:cNvPr>
          <p:cNvCxnSpPr>
            <a:stCxn id="14" idx="2"/>
          </p:cNvCxnSpPr>
          <p:nvPr/>
        </p:nvCxnSpPr>
        <p:spPr>
          <a:xfrm flipH="1">
            <a:off x="3957812" y="4249183"/>
            <a:ext cx="507030" cy="652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21A33ED-0A1F-D640-BD93-46605F437EE0}"/>
              </a:ext>
            </a:extLst>
          </p:cNvPr>
          <p:cNvCxnSpPr/>
          <p:nvPr/>
        </p:nvCxnSpPr>
        <p:spPr>
          <a:xfrm>
            <a:off x="7919151" y="4488737"/>
            <a:ext cx="790007" cy="479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AA8A4A-1099-F541-B3BA-F7E9AB95422C}"/>
              </a:ext>
            </a:extLst>
          </p:cNvPr>
          <p:cNvCxnSpPr>
            <a:cxnSpLocks/>
          </p:cNvCxnSpPr>
          <p:nvPr/>
        </p:nvCxnSpPr>
        <p:spPr>
          <a:xfrm>
            <a:off x="8910704" y="4117086"/>
            <a:ext cx="205587" cy="644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3A00189-C1DD-C44A-B951-8488B57E96BD}"/>
              </a:ext>
            </a:extLst>
          </p:cNvPr>
          <p:cNvCxnSpPr>
            <a:cxnSpLocks/>
          </p:cNvCxnSpPr>
          <p:nvPr/>
        </p:nvCxnSpPr>
        <p:spPr>
          <a:xfrm flipH="1">
            <a:off x="9490255" y="4133784"/>
            <a:ext cx="134073" cy="753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C132ABC-E832-A546-A3D9-E10DFFA5D3CC}"/>
              </a:ext>
            </a:extLst>
          </p:cNvPr>
          <p:cNvCxnSpPr>
            <a:cxnSpLocks/>
          </p:cNvCxnSpPr>
          <p:nvPr/>
        </p:nvCxnSpPr>
        <p:spPr>
          <a:xfrm flipH="1">
            <a:off x="9704931" y="4142401"/>
            <a:ext cx="721502" cy="6926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9AD0220-901D-EB44-BE0B-6E658342F989}"/>
              </a:ext>
            </a:extLst>
          </p:cNvPr>
          <p:cNvCxnSpPr>
            <a:cxnSpLocks/>
          </p:cNvCxnSpPr>
          <p:nvPr/>
        </p:nvCxnSpPr>
        <p:spPr>
          <a:xfrm flipH="1">
            <a:off x="9902257" y="4591407"/>
            <a:ext cx="1036900" cy="2436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415F52E-B6AA-504B-8994-969CAD751CBF}"/>
              </a:ext>
            </a:extLst>
          </p:cNvPr>
          <p:cNvCxnSpPr>
            <a:cxnSpLocks/>
          </p:cNvCxnSpPr>
          <p:nvPr/>
        </p:nvCxnSpPr>
        <p:spPr>
          <a:xfrm flipH="1" flipV="1">
            <a:off x="9704931" y="4968382"/>
            <a:ext cx="1190079" cy="298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122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612605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502408970"/>
                    </a:ext>
                  </a:extLst>
                </a:gridCol>
                <a:gridCol w="1858433">
                  <a:extLst>
                    <a:ext uri="{9D8B030D-6E8A-4147-A177-3AD203B41FA5}">
                      <a16:colId xmlns:a16="http://schemas.microsoft.com/office/drawing/2014/main" val="286499603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forgetting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forgotten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beginning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preferred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permitted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regretting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committed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forbidden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propelled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equipped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5062373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Adding suffixes beginning with vowel letters to words of more than one syllable.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3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8514437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The /ow/ sound spelled ‘</a:t>
                      </a:r>
                      <a:r>
                        <a:rPr lang="en-GB" sz="1400" b="0" i="0" baseline="0" err="1">
                          <a:solidFill>
                            <a:schemeClr val="tx1"/>
                          </a:solidFill>
                          <a:latin typeface="Muli" pitchFamily="2" charset="77"/>
                        </a:rPr>
                        <a:t>ou</a:t>
                      </a:r>
                      <a:r>
                        <a:rPr lang="en-GB" sz="1400" b="0" i="0" baseline="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414422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forgetting</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forgotten</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beginning</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preferred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permitted</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regretting</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committed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forbidden</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propelled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equipped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125362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Adding suffixes beginning with vowel letters to words of more than one syllable.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rot="381027">
            <a:off x="6494931" y="2199422"/>
            <a:ext cx="286521" cy="1455539"/>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pic>
        <p:nvPicPr>
          <p:cNvPr id="7" name="Picture 6"/>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90323" y="1948513"/>
            <a:ext cx="4033997" cy="3170470"/>
          </a:xfrm>
          <a:prstGeom prst="rect">
            <a:avLst/>
          </a:prstGeom>
        </p:spPr>
      </p:pic>
      <p:pic>
        <p:nvPicPr>
          <p:cNvPr id="8" name="Picture 7"/>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572458" y="5118983"/>
            <a:ext cx="1492371" cy="1375779"/>
          </a:xfrm>
          <a:prstGeom prst="rect">
            <a:avLst/>
          </a:prstGeom>
        </p:spPr>
      </p:pic>
      <p:pic>
        <p:nvPicPr>
          <p:cNvPr id="9" name="Picture 8"/>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90322" y="5105582"/>
            <a:ext cx="1382136" cy="1382136"/>
          </a:xfrm>
          <a:prstGeom prst="rect">
            <a:avLst/>
          </a:prstGeom>
        </p:spPr>
      </p:pic>
      <p:pic>
        <p:nvPicPr>
          <p:cNvPr id="10" name="Picture 9"/>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5400000">
            <a:off x="7064828" y="5115804"/>
            <a:ext cx="1382136" cy="1382136"/>
          </a:xfrm>
          <a:prstGeom prst="rect">
            <a:avLst/>
          </a:prstGeom>
        </p:spPr>
      </p:pic>
      <p:sp>
        <p:nvSpPr>
          <p:cNvPr id="11" name="Right Arrow 10"/>
          <p:cNvSpPr/>
          <p:nvPr/>
        </p:nvSpPr>
        <p:spPr>
          <a:xfrm>
            <a:off x="8672678" y="1964885"/>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Right Arrow 11"/>
          <p:cNvSpPr/>
          <p:nvPr/>
        </p:nvSpPr>
        <p:spPr>
          <a:xfrm>
            <a:off x="8672677" y="2430247"/>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Right Arrow 12"/>
          <p:cNvSpPr/>
          <p:nvPr/>
        </p:nvSpPr>
        <p:spPr>
          <a:xfrm>
            <a:off x="8650907" y="2924193"/>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Right Arrow 13"/>
          <p:cNvSpPr/>
          <p:nvPr/>
        </p:nvSpPr>
        <p:spPr>
          <a:xfrm>
            <a:off x="8650907" y="3360980"/>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5" name="Right Arrow 14"/>
          <p:cNvSpPr/>
          <p:nvPr/>
        </p:nvSpPr>
        <p:spPr>
          <a:xfrm>
            <a:off x="8650907" y="381546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6" name="Right Arrow 15"/>
          <p:cNvSpPr/>
          <p:nvPr/>
        </p:nvSpPr>
        <p:spPr>
          <a:xfrm>
            <a:off x="8650907" y="4267205"/>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7" name="Right Arrow 16"/>
          <p:cNvSpPr/>
          <p:nvPr/>
        </p:nvSpPr>
        <p:spPr>
          <a:xfrm>
            <a:off x="8672677" y="4721686"/>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8" name="Right Arrow 17"/>
          <p:cNvSpPr/>
          <p:nvPr/>
        </p:nvSpPr>
        <p:spPr>
          <a:xfrm>
            <a:off x="8672677" y="5176167"/>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9" name="Right Arrow 18"/>
          <p:cNvSpPr/>
          <p:nvPr/>
        </p:nvSpPr>
        <p:spPr>
          <a:xfrm>
            <a:off x="8672677" y="566058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0" name="Right Arrow 19"/>
          <p:cNvSpPr/>
          <p:nvPr/>
        </p:nvSpPr>
        <p:spPr>
          <a:xfrm>
            <a:off x="8650907" y="6144995"/>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1" name="Right Arrow 20"/>
          <p:cNvSpPr/>
          <p:nvPr/>
        </p:nvSpPr>
        <p:spPr>
          <a:xfrm>
            <a:off x="2993572" y="205740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2" name="Right Arrow 21"/>
          <p:cNvSpPr/>
          <p:nvPr/>
        </p:nvSpPr>
        <p:spPr>
          <a:xfrm>
            <a:off x="2993571" y="2522763"/>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3" name="Right Arrow 22"/>
          <p:cNvSpPr/>
          <p:nvPr/>
        </p:nvSpPr>
        <p:spPr>
          <a:xfrm>
            <a:off x="2971801" y="3016709"/>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4" name="Right Arrow 23"/>
          <p:cNvSpPr/>
          <p:nvPr/>
        </p:nvSpPr>
        <p:spPr>
          <a:xfrm>
            <a:off x="2971801" y="3453496"/>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5" name="Right Arrow 24"/>
          <p:cNvSpPr/>
          <p:nvPr/>
        </p:nvSpPr>
        <p:spPr>
          <a:xfrm>
            <a:off x="2971801" y="3907977"/>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6" name="Right Arrow 25"/>
          <p:cNvSpPr/>
          <p:nvPr/>
        </p:nvSpPr>
        <p:spPr>
          <a:xfrm>
            <a:off x="2971801" y="435972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7" name="Right Arrow 26"/>
          <p:cNvSpPr/>
          <p:nvPr/>
        </p:nvSpPr>
        <p:spPr>
          <a:xfrm>
            <a:off x="2993571" y="4814202"/>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8" name="Right Arrow 27"/>
          <p:cNvSpPr/>
          <p:nvPr/>
        </p:nvSpPr>
        <p:spPr>
          <a:xfrm>
            <a:off x="2993571" y="5268683"/>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9" name="Right Arrow 28"/>
          <p:cNvSpPr/>
          <p:nvPr/>
        </p:nvSpPr>
        <p:spPr>
          <a:xfrm>
            <a:off x="2993571" y="5776990"/>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30" name="Right Arrow 29"/>
          <p:cNvSpPr/>
          <p:nvPr/>
        </p:nvSpPr>
        <p:spPr>
          <a:xfrm>
            <a:off x="2971801" y="623751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graphicFrame>
        <p:nvGraphicFramePr>
          <p:cNvPr id="31" name="Table 30"/>
          <p:cNvGraphicFramePr>
            <a:graphicFrameLocks noGrp="1"/>
          </p:cNvGraphicFramePr>
          <p:nvPr/>
        </p:nvGraphicFramePr>
        <p:xfrm>
          <a:off x="9716690" y="1465562"/>
          <a:ext cx="2283650" cy="5029200"/>
        </p:xfrm>
        <a:graphic>
          <a:graphicData uri="http://schemas.openxmlformats.org/drawingml/2006/table">
            <a:tbl>
              <a:tblPr firstRow="1" bandRow="1">
                <a:tableStyleId>{5940675A-B579-460E-94D1-54222C63F5DA}</a:tableStyleId>
              </a:tblPr>
              <a:tblGrid>
                <a:gridCol w="2283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Root Word</a:t>
                      </a:r>
                    </a:p>
                  </a:txBody>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forget</a:t>
                      </a:r>
                    </a:p>
                  </a:txBody>
                  <a:tcPr/>
                </a:tc>
                <a:extLst>
                  <a:ext uri="{0D108BD9-81ED-4DB2-BD59-A6C34878D82A}">
                    <a16:rowId xmlns:a16="http://schemas.microsoft.com/office/drawing/2014/main" val="10001"/>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32" name="TextBox 31"/>
          <p:cNvSpPr txBox="1"/>
          <p:nvPr/>
        </p:nvSpPr>
        <p:spPr>
          <a:xfrm rot="424549">
            <a:off x="5414499" y="1288631"/>
            <a:ext cx="310339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a:latin typeface="OpenDyslexicAlta" pitchFamily="2" charset="77"/>
                <a:ea typeface="OpenDyslexic" charset="0"/>
                <a:cs typeface="OpenDyslexic" charset="0"/>
              </a:rPr>
              <a:t>Can you put the spelling words through the machine to turn them back into their root words?</a:t>
            </a:r>
          </a:p>
        </p:txBody>
      </p:sp>
    </p:spTree>
    <p:extLst>
      <p:ext uri="{BB962C8B-B14F-4D97-AF65-F5344CB8AC3E}">
        <p14:creationId xmlns:p14="http://schemas.microsoft.com/office/powerpoint/2010/main" val="7986246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forgetting</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forgotten</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beginning</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preferred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permitted</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regretting</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committed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forbidden</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propelled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equipped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414302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Adding suffixes beginning with vowel letters to words of more than one syllable.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solidFill>
                            <a:srgbClr val="FF3860"/>
                          </a:solidFill>
                          <a:latin typeface="Muli" pitchFamily="2" charset="77"/>
                        </a:rPr>
                        <a:t>Answers: </a:t>
                      </a:r>
                      <a:endParaRPr lang="en-GB" sz="1400" b="0" i="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rot="381027">
            <a:off x="6494931" y="2199422"/>
            <a:ext cx="286521" cy="1455539"/>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pic>
        <p:nvPicPr>
          <p:cNvPr id="7" name="Picture 6"/>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90323" y="1948513"/>
            <a:ext cx="4033997" cy="3170470"/>
          </a:xfrm>
          <a:prstGeom prst="rect">
            <a:avLst/>
          </a:prstGeom>
        </p:spPr>
      </p:pic>
      <p:pic>
        <p:nvPicPr>
          <p:cNvPr id="8" name="Picture 7"/>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572458" y="5118983"/>
            <a:ext cx="1492371" cy="1375779"/>
          </a:xfrm>
          <a:prstGeom prst="rect">
            <a:avLst/>
          </a:prstGeom>
        </p:spPr>
      </p:pic>
      <p:pic>
        <p:nvPicPr>
          <p:cNvPr id="9" name="Picture 8"/>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90322" y="5105582"/>
            <a:ext cx="1382136" cy="1382136"/>
          </a:xfrm>
          <a:prstGeom prst="rect">
            <a:avLst/>
          </a:prstGeom>
        </p:spPr>
      </p:pic>
      <p:pic>
        <p:nvPicPr>
          <p:cNvPr id="10" name="Picture 9"/>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5400000">
            <a:off x="7064828" y="5115804"/>
            <a:ext cx="1382136" cy="1382136"/>
          </a:xfrm>
          <a:prstGeom prst="rect">
            <a:avLst/>
          </a:prstGeom>
        </p:spPr>
      </p:pic>
      <p:sp>
        <p:nvSpPr>
          <p:cNvPr id="11" name="Right Arrow 10"/>
          <p:cNvSpPr/>
          <p:nvPr/>
        </p:nvSpPr>
        <p:spPr>
          <a:xfrm>
            <a:off x="8672678" y="1964885"/>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Right Arrow 11"/>
          <p:cNvSpPr/>
          <p:nvPr/>
        </p:nvSpPr>
        <p:spPr>
          <a:xfrm>
            <a:off x="8672677" y="2430247"/>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Right Arrow 12"/>
          <p:cNvSpPr/>
          <p:nvPr/>
        </p:nvSpPr>
        <p:spPr>
          <a:xfrm>
            <a:off x="8650907" y="2924193"/>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Right Arrow 13"/>
          <p:cNvSpPr/>
          <p:nvPr/>
        </p:nvSpPr>
        <p:spPr>
          <a:xfrm>
            <a:off x="8650907" y="3360980"/>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5" name="Right Arrow 14"/>
          <p:cNvSpPr/>
          <p:nvPr/>
        </p:nvSpPr>
        <p:spPr>
          <a:xfrm>
            <a:off x="8650907" y="381546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6" name="Right Arrow 15"/>
          <p:cNvSpPr/>
          <p:nvPr/>
        </p:nvSpPr>
        <p:spPr>
          <a:xfrm>
            <a:off x="8650907" y="4267205"/>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7" name="Right Arrow 16"/>
          <p:cNvSpPr/>
          <p:nvPr/>
        </p:nvSpPr>
        <p:spPr>
          <a:xfrm>
            <a:off x="8672677" y="4721686"/>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8" name="Right Arrow 17"/>
          <p:cNvSpPr/>
          <p:nvPr/>
        </p:nvSpPr>
        <p:spPr>
          <a:xfrm>
            <a:off x="8672677" y="5176167"/>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9" name="Right Arrow 18"/>
          <p:cNvSpPr/>
          <p:nvPr/>
        </p:nvSpPr>
        <p:spPr>
          <a:xfrm>
            <a:off x="8672677" y="566058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0" name="Right Arrow 19"/>
          <p:cNvSpPr/>
          <p:nvPr/>
        </p:nvSpPr>
        <p:spPr>
          <a:xfrm>
            <a:off x="8650907" y="6144995"/>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1" name="Right Arrow 20"/>
          <p:cNvSpPr/>
          <p:nvPr/>
        </p:nvSpPr>
        <p:spPr>
          <a:xfrm>
            <a:off x="2993572" y="205740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2" name="Right Arrow 21"/>
          <p:cNvSpPr/>
          <p:nvPr/>
        </p:nvSpPr>
        <p:spPr>
          <a:xfrm>
            <a:off x="2993571" y="2522763"/>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3" name="Right Arrow 22"/>
          <p:cNvSpPr/>
          <p:nvPr/>
        </p:nvSpPr>
        <p:spPr>
          <a:xfrm>
            <a:off x="2971801" y="3016709"/>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4" name="Right Arrow 23"/>
          <p:cNvSpPr/>
          <p:nvPr/>
        </p:nvSpPr>
        <p:spPr>
          <a:xfrm>
            <a:off x="2971801" y="3453496"/>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5" name="Right Arrow 24"/>
          <p:cNvSpPr/>
          <p:nvPr/>
        </p:nvSpPr>
        <p:spPr>
          <a:xfrm>
            <a:off x="2971801" y="3907977"/>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6" name="Right Arrow 25"/>
          <p:cNvSpPr/>
          <p:nvPr/>
        </p:nvSpPr>
        <p:spPr>
          <a:xfrm>
            <a:off x="2971801" y="435972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7" name="Right Arrow 26"/>
          <p:cNvSpPr/>
          <p:nvPr/>
        </p:nvSpPr>
        <p:spPr>
          <a:xfrm>
            <a:off x="2993571" y="4814202"/>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8" name="Right Arrow 27"/>
          <p:cNvSpPr/>
          <p:nvPr/>
        </p:nvSpPr>
        <p:spPr>
          <a:xfrm>
            <a:off x="2993571" y="5268683"/>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29" name="Right Arrow 28"/>
          <p:cNvSpPr/>
          <p:nvPr/>
        </p:nvSpPr>
        <p:spPr>
          <a:xfrm>
            <a:off x="2993571" y="5776990"/>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30" name="Right Arrow 29"/>
          <p:cNvSpPr/>
          <p:nvPr/>
        </p:nvSpPr>
        <p:spPr>
          <a:xfrm>
            <a:off x="2971801" y="6237511"/>
            <a:ext cx="936171" cy="359228"/>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graphicFrame>
        <p:nvGraphicFramePr>
          <p:cNvPr id="31" name="Table 30"/>
          <p:cNvGraphicFramePr>
            <a:graphicFrameLocks noGrp="1"/>
          </p:cNvGraphicFramePr>
          <p:nvPr>
            <p:extLst>
              <p:ext uri="{D42A27DB-BD31-4B8C-83A1-F6EECF244321}">
                <p14:modId xmlns:p14="http://schemas.microsoft.com/office/powerpoint/2010/main" val="4102880094"/>
              </p:ext>
            </p:extLst>
          </p:nvPr>
        </p:nvGraphicFramePr>
        <p:xfrm>
          <a:off x="9716690" y="1465562"/>
          <a:ext cx="2283650" cy="5029200"/>
        </p:xfrm>
        <a:graphic>
          <a:graphicData uri="http://schemas.openxmlformats.org/drawingml/2006/table">
            <a:tbl>
              <a:tblPr firstRow="1" bandRow="1">
                <a:tableStyleId>{5940675A-B579-460E-94D1-54222C63F5DA}</a:tableStyleId>
              </a:tblPr>
              <a:tblGrid>
                <a:gridCol w="2283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Root Word</a:t>
                      </a:r>
                    </a:p>
                  </a:txBody>
                  <a:tcPr/>
                </a:tc>
                <a:extLst>
                  <a:ext uri="{0D108BD9-81ED-4DB2-BD59-A6C34878D82A}">
                    <a16:rowId xmlns:a16="http://schemas.microsoft.com/office/drawing/2014/main" val="10000"/>
                  </a:ext>
                </a:extLst>
              </a:tr>
              <a:tr h="457200">
                <a:tc>
                  <a:txBody>
                    <a:bodyPr/>
                    <a:lstStyle/>
                    <a:p>
                      <a:r>
                        <a:rPr lang="en-GB" b="0" i="0" dirty="0">
                          <a:solidFill>
                            <a:schemeClr val="tx1"/>
                          </a:solidFill>
                          <a:latin typeface="OpenDyslexicAlta" pitchFamily="2" charset="77"/>
                          <a:ea typeface="OpenDyslexic" charset="0"/>
                          <a:cs typeface="OpenDyslexic" charset="0"/>
                        </a:rPr>
                        <a:t>forget</a:t>
                      </a:r>
                    </a:p>
                  </a:txBody>
                  <a:tcPr/>
                </a:tc>
                <a:extLst>
                  <a:ext uri="{0D108BD9-81ED-4DB2-BD59-A6C34878D82A}">
                    <a16:rowId xmlns:a16="http://schemas.microsoft.com/office/drawing/2014/main" val="10001"/>
                  </a:ext>
                </a:extLst>
              </a:tr>
              <a:tr h="457200">
                <a:tc>
                  <a:txBody>
                    <a:bodyPr/>
                    <a:lstStyle/>
                    <a:p>
                      <a:r>
                        <a:rPr lang="en-GB" b="0" i="0">
                          <a:solidFill>
                            <a:srgbClr val="FF3860"/>
                          </a:solidFill>
                          <a:latin typeface="OpenDyslexicAlta" pitchFamily="2" charset="77"/>
                          <a:ea typeface="OpenDyslexic" charset="0"/>
                          <a:cs typeface="OpenDyslexic" charset="0"/>
                        </a:rPr>
                        <a:t>forgot</a:t>
                      </a:r>
                    </a:p>
                  </a:txBody>
                  <a:tcPr/>
                </a:tc>
                <a:extLst>
                  <a:ext uri="{0D108BD9-81ED-4DB2-BD59-A6C34878D82A}">
                    <a16:rowId xmlns:a16="http://schemas.microsoft.com/office/drawing/2014/main" val="10002"/>
                  </a:ext>
                </a:extLst>
              </a:tr>
              <a:tr h="457200">
                <a:tc>
                  <a:txBody>
                    <a:bodyPr/>
                    <a:lstStyle/>
                    <a:p>
                      <a:r>
                        <a:rPr lang="en-GB" b="0" i="0">
                          <a:solidFill>
                            <a:srgbClr val="FF3860"/>
                          </a:solidFill>
                          <a:latin typeface="OpenDyslexicAlta" pitchFamily="2" charset="77"/>
                          <a:ea typeface="OpenDyslexic" charset="0"/>
                          <a:cs typeface="OpenDyslexic" charset="0"/>
                        </a:rPr>
                        <a:t>begin</a:t>
                      </a:r>
                    </a:p>
                  </a:txBody>
                  <a:tcPr/>
                </a:tc>
                <a:extLst>
                  <a:ext uri="{0D108BD9-81ED-4DB2-BD59-A6C34878D82A}">
                    <a16:rowId xmlns:a16="http://schemas.microsoft.com/office/drawing/2014/main" val="10003"/>
                  </a:ext>
                </a:extLst>
              </a:tr>
              <a:tr h="457200">
                <a:tc>
                  <a:txBody>
                    <a:bodyPr/>
                    <a:lstStyle/>
                    <a:p>
                      <a:r>
                        <a:rPr lang="en-GB" b="0" i="0">
                          <a:solidFill>
                            <a:srgbClr val="FF3860"/>
                          </a:solidFill>
                          <a:latin typeface="OpenDyslexicAlta" pitchFamily="2" charset="77"/>
                          <a:ea typeface="OpenDyslexic" charset="0"/>
                          <a:cs typeface="OpenDyslexic" charset="0"/>
                        </a:rPr>
                        <a:t>prefer</a:t>
                      </a:r>
                    </a:p>
                  </a:txBody>
                  <a:tcPr/>
                </a:tc>
                <a:extLst>
                  <a:ext uri="{0D108BD9-81ED-4DB2-BD59-A6C34878D82A}">
                    <a16:rowId xmlns:a16="http://schemas.microsoft.com/office/drawing/2014/main" val="10004"/>
                  </a:ext>
                </a:extLst>
              </a:tr>
              <a:tr h="457200">
                <a:tc>
                  <a:txBody>
                    <a:bodyPr/>
                    <a:lstStyle/>
                    <a:p>
                      <a:r>
                        <a:rPr lang="en-GB" b="0" i="0">
                          <a:solidFill>
                            <a:srgbClr val="FF3860"/>
                          </a:solidFill>
                          <a:latin typeface="OpenDyslexicAlta" pitchFamily="2" charset="77"/>
                          <a:ea typeface="OpenDyslexic" charset="0"/>
                          <a:cs typeface="OpenDyslexic" charset="0"/>
                        </a:rPr>
                        <a:t>permit</a:t>
                      </a:r>
                    </a:p>
                  </a:txBody>
                  <a:tcPr/>
                </a:tc>
                <a:extLst>
                  <a:ext uri="{0D108BD9-81ED-4DB2-BD59-A6C34878D82A}">
                    <a16:rowId xmlns:a16="http://schemas.microsoft.com/office/drawing/2014/main" val="10005"/>
                  </a:ext>
                </a:extLst>
              </a:tr>
              <a:tr h="457200">
                <a:tc>
                  <a:txBody>
                    <a:bodyPr/>
                    <a:lstStyle/>
                    <a:p>
                      <a:r>
                        <a:rPr lang="en-GB" b="0" i="0">
                          <a:solidFill>
                            <a:srgbClr val="FF3860"/>
                          </a:solidFill>
                          <a:latin typeface="OpenDyslexicAlta" pitchFamily="2" charset="77"/>
                          <a:ea typeface="OpenDyslexic" charset="0"/>
                          <a:cs typeface="OpenDyslexic" charset="0"/>
                        </a:rPr>
                        <a:t>regret</a:t>
                      </a:r>
                    </a:p>
                  </a:txBody>
                  <a:tcPr/>
                </a:tc>
                <a:extLst>
                  <a:ext uri="{0D108BD9-81ED-4DB2-BD59-A6C34878D82A}">
                    <a16:rowId xmlns:a16="http://schemas.microsoft.com/office/drawing/2014/main" val="10006"/>
                  </a:ext>
                </a:extLst>
              </a:tr>
              <a:tr h="457200">
                <a:tc>
                  <a:txBody>
                    <a:bodyPr/>
                    <a:lstStyle/>
                    <a:p>
                      <a:r>
                        <a:rPr lang="en-GB" b="0" i="0">
                          <a:solidFill>
                            <a:srgbClr val="FF3860"/>
                          </a:solidFill>
                          <a:latin typeface="OpenDyslexicAlta" pitchFamily="2" charset="77"/>
                          <a:ea typeface="OpenDyslexic" charset="0"/>
                          <a:cs typeface="OpenDyslexic" charset="0"/>
                        </a:rPr>
                        <a:t>commit</a:t>
                      </a:r>
                    </a:p>
                  </a:txBody>
                  <a:tcPr/>
                </a:tc>
                <a:extLst>
                  <a:ext uri="{0D108BD9-81ED-4DB2-BD59-A6C34878D82A}">
                    <a16:rowId xmlns:a16="http://schemas.microsoft.com/office/drawing/2014/main" val="10007"/>
                  </a:ext>
                </a:extLst>
              </a:tr>
              <a:tr h="457200">
                <a:tc>
                  <a:txBody>
                    <a:bodyPr/>
                    <a:lstStyle/>
                    <a:p>
                      <a:r>
                        <a:rPr lang="en-GB" b="0" i="0">
                          <a:solidFill>
                            <a:srgbClr val="FF3860"/>
                          </a:solidFill>
                          <a:latin typeface="OpenDyslexicAlta" pitchFamily="2" charset="77"/>
                          <a:ea typeface="OpenDyslexic" charset="0"/>
                          <a:cs typeface="OpenDyslexic" charset="0"/>
                        </a:rPr>
                        <a:t>forbid</a:t>
                      </a:r>
                    </a:p>
                  </a:txBody>
                  <a:tcPr/>
                </a:tc>
                <a:extLst>
                  <a:ext uri="{0D108BD9-81ED-4DB2-BD59-A6C34878D82A}">
                    <a16:rowId xmlns:a16="http://schemas.microsoft.com/office/drawing/2014/main" val="10008"/>
                  </a:ext>
                </a:extLst>
              </a:tr>
              <a:tr h="457200">
                <a:tc>
                  <a:txBody>
                    <a:bodyPr/>
                    <a:lstStyle/>
                    <a:p>
                      <a:r>
                        <a:rPr lang="en-GB" b="0" i="0">
                          <a:solidFill>
                            <a:srgbClr val="FF3860"/>
                          </a:solidFill>
                          <a:latin typeface="OpenDyslexicAlta" pitchFamily="2" charset="77"/>
                          <a:ea typeface="OpenDyslexic" charset="0"/>
                          <a:cs typeface="OpenDyslexic" charset="0"/>
                        </a:rPr>
                        <a:t>propel</a:t>
                      </a:r>
                    </a:p>
                  </a:txBody>
                  <a:tcPr/>
                </a:tc>
                <a:extLst>
                  <a:ext uri="{0D108BD9-81ED-4DB2-BD59-A6C34878D82A}">
                    <a16:rowId xmlns:a16="http://schemas.microsoft.com/office/drawing/2014/main" val="10009"/>
                  </a:ext>
                </a:extLst>
              </a:tr>
              <a:tr h="457200">
                <a:tc>
                  <a:txBody>
                    <a:bodyPr/>
                    <a:lstStyle/>
                    <a:p>
                      <a:r>
                        <a:rPr lang="en-GB" b="0" i="0" dirty="0">
                          <a:solidFill>
                            <a:srgbClr val="FF3860"/>
                          </a:solidFill>
                          <a:latin typeface="OpenDyslexicAlta" pitchFamily="2" charset="77"/>
                          <a:ea typeface="OpenDyslexic" charset="0"/>
                          <a:cs typeface="OpenDyslexic" charset="0"/>
                        </a:rPr>
                        <a:t>equip </a:t>
                      </a:r>
                    </a:p>
                  </a:txBody>
                  <a:tcPr/>
                </a:tc>
                <a:extLst>
                  <a:ext uri="{0D108BD9-81ED-4DB2-BD59-A6C34878D82A}">
                    <a16:rowId xmlns:a16="http://schemas.microsoft.com/office/drawing/2014/main" val="10010"/>
                  </a:ext>
                </a:extLst>
              </a:tr>
            </a:tbl>
          </a:graphicData>
        </a:graphic>
      </p:graphicFrame>
      <p:sp>
        <p:nvSpPr>
          <p:cNvPr id="32" name="TextBox 31"/>
          <p:cNvSpPr txBox="1"/>
          <p:nvPr/>
        </p:nvSpPr>
        <p:spPr>
          <a:xfrm rot="424549">
            <a:off x="5414499" y="1288631"/>
            <a:ext cx="310339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dirty="0">
                <a:latin typeface="OpenDyslexicAlta" pitchFamily="2" charset="77"/>
                <a:ea typeface="OpenDyslexic" charset="0"/>
                <a:cs typeface="OpenDyslexic" charset="0"/>
              </a:rPr>
              <a:t>Can you put the spelling words through the machine to turn them back into their root words?</a:t>
            </a:r>
          </a:p>
        </p:txBody>
      </p:sp>
    </p:spTree>
    <p:extLst>
      <p:ext uri="{BB962C8B-B14F-4D97-AF65-F5344CB8AC3E}">
        <p14:creationId xmlns:p14="http://schemas.microsoft.com/office/powerpoint/2010/main" val="1162941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12</a:t>
            </a:r>
          </a:p>
        </p:txBody>
      </p:sp>
    </p:spTree>
    <p:extLst>
      <p:ext uri="{BB962C8B-B14F-4D97-AF65-F5344CB8AC3E}">
        <p14:creationId xmlns:p14="http://schemas.microsoft.com/office/powerpoint/2010/main" val="18972354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solidFill>
                <a:srgbClr val="FF3860"/>
              </a:solidFill>
            </a:endParaRPr>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427400583"/>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centre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decide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disappear</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early</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heart</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learn</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minute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notice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therefore</a:t>
                      </a:r>
                    </a:p>
                  </a:txBody>
                  <a:tcPr/>
                </a:tc>
                <a:extLst>
                  <a:ext uri="{0D108BD9-81ED-4DB2-BD59-A6C34878D82A}">
                    <a16:rowId xmlns:a16="http://schemas.microsoft.com/office/drawing/2014/main" val="615534220"/>
                  </a:ext>
                </a:extLst>
              </a:tr>
            </a:tbl>
          </a:graphicData>
        </a:graphic>
      </p:graphicFrame>
      <p:sp>
        <p:nvSpPr>
          <p:cNvPr id="5" name="Rectangle 4"/>
          <p:cNvSpPr/>
          <p:nvPr/>
        </p:nvSpPr>
        <p:spPr>
          <a:xfrm>
            <a:off x="3467099" y="1554366"/>
            <a:ext cx="7900555" cy="923330"/>
          </a:xfrm>
          <a:prstGeom prst="rect">
            <a:avLst/>
          </a:prstGeom>
        </p:spPr>
        <p:txBody>
          <a:bodyPr wrap="square">
            <a:spAutoFit/>
          </a:bodyPr>
          <a:lstStyle/>
          <a:p>
            <a:pPr algn="ctr"/>
            <a:r>
              <a:rPr lang="en-GB" u="sng" dirty="0">
                <a:latin typeface="OpenDyslexicAlta" pitchFamily="2" charset="77"/>
                <a:ea typeface="OpenDyslexic" charset="0"/>
                <a:cs typeface="OpenDyslexic" charset="0"/>
              </a:rPr>
              <a:t>Challenge Week </a:t>
            </a:r>
          </a:p>
          <a:p>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8116865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267441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36132759"/>
                    </a:ext>
                  </a:extLst>
                </a:gridCol>
                <a:gridCol w="1858433">
                  <a:extLst>
                    <a:ext uri="{9D8B030D-6E8A-4147-A177-3AD203B41FA5}">
                      <a16:colId xmlns:a16="http://schemas.microsoft.com/office/drawing/2014/main" val="3476938537"/>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centre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decide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disappear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early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heart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learn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minute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notice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regular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therefore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902442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endParaRPr lang="en-GB" sz="1400" b="0" i="0"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1480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centre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decide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disappear</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early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heart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learn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minute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notice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therefore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3688518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3860"/>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382732" y="2257948"/>
          <a:ext cx="3487595" cy="665017"/>
        </p:xfrm>
        <a:graphic>
          <a:graphicData uri="http://schemas.openxmlformats.org/drawingml/2006/table">
            <a:tbl>
              <a:tblPr firstRow="1" bandRow="1">
                <a:tableStyleId>{5940675A-B579-460E-94D1-54222C63F5DA}</a:tableStyleId>
              </a:tblPr>
              <a:tblGrid>
                <a:gridCol w="697519">
                  <a:extLst>
                    <a:ext uri="{9D8B030D-6E8A-4147-A177-3AD203B41FA5}">
                      <a16:colId xmlns:a16="http://schemas.microsoft.com/office/drawing/2014/main" val="20000"/>
                    </a:ext>
                  </a:extLst>
                </a:gridCol>
                <a:gridCol w="697519">
                  <a:extLst>
                    <a:ext uri="{9D8B030D-6E8A-4147-A177-3AD203B41FA5}">
                      <a16:colId xmlns:a16="http://schemas.microsoft.com/office/drawing/2014/main" val="20001"/>
                    </a:ext>
                  </a:extLst>
                </a:gridCol>
                <a:gridCol w="697519">
                  <a:extLst>
                    <a:ext uri="{9D8B030D-6E8A-4147-A177-3AD203B41FA5}">
                      <a16:colId xmlns:a16="http://schemas.microsoft.com/office/drawing/2014/main" val="20002"/>
                    </a:ext>
                  </a:extLst>
                </a:gridCol>
                <a:gridCol w="697519">
                  <a:extLst>
                    <a:ext uri="{9D8B030D-6E8A-4147-A177-3AD203B41FA5}">
                      <a16:colId xmlns:a16="http://schemas.microsoft.com/office/drawing/2014/main" val="20003"/>
                    </a:ext>
                  </a:extLst>
                </a:gridCol>
                <a:gridCol w="697519">
                  <a:extLst>
                    <a:ext uri="{9D8B030D-6E8A-4147-A177-3AD203B41FA5}">
                      <a16:colId xmlns:a16="http://schemas.microsoft.com/office/drawing/2014/main" val="20004"/>
                    </a:ext>
                  </a:extLst>
                </a:gridCol>
              </a:tblGrid>
              <a:tr h="665017">
                <a:tc>
                  <a:txBody>
                    <a:bodyPr/>
                    <a:lstStyle/>
                    <a:p>
                      <a:pPr algn="ctr"/>
                      <a:r>
                        <a:rPr lang="en-GB" sz="2400" b="0" i="0" dirty="0">
                          <a:latin typeface="OpenDyslexicAlta" pitchFamily="2" charset="77"/>
                          <a:ea typeface="OpenDyslexic" charset="0"/>
                          <a:cs typeface="OpenDyslexic" charset="0"/>
                        </a:rPr>
                        <a:t>l</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3382732" y="3107016"/>
          <a:ext cx="3487595" cy="665017"/>
        </p:xfrm>
        <a:graphic>
          <a:graphicData uri="http://schemas.openxmlformats.org/drawingml/2006/table">
            <a:tbl>
              <a:tblPr firstRow="1" bandRow="1">
                <a:tableStyleId>{5940675A-B579-460E-94D1-54222C63F5DA}</a:tableStyleId>
              </a:tblPr>
              <a:tblGrid>
                <a:gridCol w="697519">
                  <a:extLst>
                    <a:ext uri="{9D8B030D-6E8A-4147-A177-3AD203B41FA5}">
                      <a16:colId xmlns:a16="http://schemas.microsoft.com/office/drawing/2014/main" val="20000"/>
                    </a:ext>
                  </a:extLst>
                </a:gridCol>
                <a:gridCol w="697519">
                  <a:extLst>
                    <a:ext uri="{9D8B030D-6E8A-4147-A177-3AD203B41FA5}">
                      <a16:colId xmlns:a16="http://schemas.microsoft.com/office/drawing/2014/main" val="20001"/>
                    </a:ext>
                  </a:extLst>
                </a:gridCol>
                <a:gridCol w="697519">
                  <a:extLst>
                    <a:ext uri="{9D8B030D-6E8A-4147-A177-3AD203B41FA5}">
                      <a16:colId xmlns:a16="http://schemas.microsoft.com/office/drawing/2014/main" val="20002"/>
                    </a:ext>
                  </a:extLst>
                </a:gridCol>
                <a:gridCol w="697519">
                  <a:extLst>
                    <a:ext uri="{9D8B030D-6E8A-4147-A177-3AD203B41FA5}">
                      <a16:colId xmlns:a16="http://schemas.microsoft.com/office/drawing/2014/main" val="20003"/>
                    </a:ext>
                  </a:extLst>
                </a:gridCol>
                <a:gridCol w="697519">
                  <a:extLst>
                    <a:ext uri="{9D8B030D-6E8A-4147-A177-3AD203B41FA5}">
                      <a16:colId xmlns:a16="http://schemas.microsoft.com/office/drawing/2014/main" val="20004"/>
                    </a:ext>
                  </a:extLst>
                </a:gridCol>
              </a:tblGrid>
              <a:tr h="665017">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a</a:t>
                      </a: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y</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7296951" y="3097411"/>
          <a:ext cx="4249452" cy="665017"/>
        </p:xfrm>
        <a:graphic>
          <a:graphicData uri="http://schemas.openxmlformats.org/drawingml/2006/table">
            <a:tbl>
              <a:tblPr firstRow="1" bandRow="1">
                <a:tableStyleId>{5940675A-B579-460E-94D1-54222C63F5DA}</a:tableStyleId>
              </a:tblPr>
              <a:tblGrid>
                <a:gridCol w="708242">
                  <a:extLst>
                    <a:ext uri="{9D8B030D-6E8A-4147-A177-3AD203B41FA5}">
                      <a16:colId xmlns:a16="http://schemas.microsoft.com/office/drawing/2014/main" val="20000"/>
                    </a:ext>
                  </a:extLst>
                </a:gridCol>
                <a:gridCol w="708242">
                  <a:extLst>
                    <a:ext uri="{9D8B030D-6E8A-4147-A177-3AD203B41FA5}">
                      <a16:colId xmlns:a16="http://schemas.microsoft.com/office/drawing/2014/main" val="20001"/>
                    </a:ext>
                  </a:extLst>
                </a:gridCol>
                <a:gridCol w="708242">
                  <a:extLst>
                    <a:ext uri="{9D8B030D-6E8A-4147-A177-3AD203B41FA5}">
                      <a16:colId xmlns:a16="http://schemas.microsoft.com/office/drawing/2014/main" val="20002"/>
                    </a:ext>
                  </a:extLst>
                </a:gridCol>
                <a:gridCol w="708242">
                  <a:extLst>
                    <a:ext uri="{9D8B030D-6E8A-4147-A177-3AD203B41FA5}">
                      <a16:colId xmlns:a16="http://schemas.microsoft.com/office/drawing/2014/main" val="20003"/>
                    </a:ext>
                  </a:extLst>
                </a:gridCol>
                <a:gridCol w="708242">
                  <a:extLst>
                    <a:ext uri="{9D8B030D-6E8A-4147-A177-3AD203B41FA5}">
                      <a16:colId xmlns:a16="http://schemas.microsoft.com/office/drawing/2014/main" val="20004"/>
                    </a:ext>
                  </a:extLst>
                </a:gridCol>
                <a:gridCol w="708242">
                  <a:extLst>
                    <a:ext uri="{9D8B030D-6E8A-4147-A177-3AD203B41FA5}">
                      <a16:colId xmlns:a16="http://schemas.microsoft.com/office/drawing/2014/main" val="20005"/>
                    </a:ext>
                  </a:extLst>
                </a:gridCol>
              </a:tblGrid>
              <a:tr h="665017">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3382736" y="1398329"/>
          <a:ext cx="3487595" cy="665017"/>
        </p:xfrm>
        <a:graphic>
          <a:graphicData uri="http://schemas.openxmlformats.org/drawingml/2006/table">
            <a:tbl>
              <a:tblPr firstRow="1" bandRow="1">
                <a:tableStyleId>{5940675A-B579-460E-94D1-54222C63F5DA}</a:tableStyleId>
              </a:tblPr>
              <a:tblGrid>
                <a:gridCol w="697519">
                  <a:extLst>
                    <a:ext uri="{9D8B030D-6E8A-4147-A177-3AD203B41FA5}">
                      <a16:colId xmlns:a16="http://schemas.microsoft.com/office/drawing/2014/main" val="20000"/>
                    </a:ext>
                  </a:extLst>
                </a:gridCol>
                <a:gridCol w="697519">
                  <a:extLst>
                    <a:ext uri="{9D8B030D-6E8A-4147-A177-3AD203B41FA5}">
                      <a16:colId xmlns:a16="http://schemas.microsoft.com/office/drawing/2014/main" val="20001"/>
                    </a:ext>
                  </a:extLst>
                </a:gridCol>
                <a:gridCol w="697519">
                  <a:extLst>
                    <a:ext uri="{9D8B030D-6E8A-4147-A177-3AD203B41FA5}">
                      <a16:colId xmlns:a16="http://schemas.microsoft.com/office/drawing/2014/main" val="20002"/>
                    </a:ext>
                  </a:extLst>
                </a:gridCol>
                <a:gridCol w="697519">
                  <a:extLst>
                    <a:ext uri="{9D8B030D-6E8A-4147-A177-3AD203B41FA5}">
                      <a16:colId xmlns:a16="http://schemas.microsoft.com/office/drawing/2014/main" val="20003"/>
                    </a:ext>
                  </a:extLst>
                </a:gridCol>
                <a:gridCol w="697519">
                  <a:extLst>
                    <a:ext uri="{9D8B030D-6E8A-4147-A177-3AD203B41FA5}">
                      <a16:colId xmlns:a16="http://schemas.microsoft.com/office/drawing/2014/main" val="20004"/>
                    </a:ext>
                  </a:extLst>
                </a:gridCol>
              </a:tblGrid>
              <a:tr h="665017">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r</a:t>
                      </a:r>
                    </a:p>
                  </a:txBody>
                  <a:tcPr/>
                </a:tc>
                <a:tc>
                  <a:txBody>
                    <a:bodyPr/>
                    <a:lstStyle/>
                    <a:p>
                      <a:pPr algn="ctr"/>
                      <a:r>
                        <a:rPr lang="en-GB" sz="2400" b="0" i="0" dirty="0">
                          <a:latin typeface="OpenDyslexicAlta" pitchFamily="2" charset="77"/>
                          <a:ea typeface="OpenDyslexic" charset="0"/>
                          <a:cs typeface="OpenDyslexic" charset="0"/>
                        </a:rPr>
                        <a:t>t</a:t>
                      </a: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7785550" y="3929960"/>
          <a:ext cx="4249452" cy="665017"/>
        </p:xfrm>
        <a:graphic>
          <a:graphicData uri="http://schemas.openxmlformats.org/drawingml/2006/table">
            <a:tbl>
              <a:tblPr firstRow="1" bandRow="1">
                <a:tableStyleId>{5940675A-B579-460E-94D1-54222C63F5DA}</a:tableStyleId>
              </a:tblPr>
              <a:tblGrid>
                <a:gridCol w="708242">
                  <a:extLst>
                    <a:ext uri="{9D8B030D-6E8A-4147-A177-3AD203B41FA5}">
                      <a16:colId xmlns:a16="http://schemas.microsoft.com/office/drawing/2014/main" val="20000"/>
                    </a:ext>
                  </a:extLst>
                </a:gridCol>
                <a:gridCol w="708242">
                  <a:extLst>
                    <a:ext uri="{9D8B030D-6E8A-4147-A177-3AD203B41FA5}">
                      <a16:colId xmlns:a16="http://schemas.microsoft.com/office/drawing/2014/main" val="20001"/>
                    </a:ext>
                  </a:extLst>
                </a:gridCol>
                <a:gridCol w="708242">
                  <a:extLst>
                    <a:ext uri="{9D8B030D-6E8A-4147-A177-3AD203B41FA5}">
                      <a16:colId xmlns:a16="http://schemas.microsoft.com/office/drawing/2014/main" val="20002"/>
                    </a:ext>
                  </a:extLst>
                </a:gridCol>
                <a:gridCol w="708242">
                  <a:extLst>
                    <a:ext uri="{9D8B030D-6E8A-4147-A177-3AD203B41FA5}">
                      <a16:colId xmlns:a16="http://schemas.microsoft.com/office/drawing/2014/main" val="20003"/>
                    </a:ext>
                  </a:extLst>
                </a:gridCol>
                <a:gridCol w="708242">
                  <a:extLst>
                    <a:ext uri="{9D8B030D-6E8A-4147-A177-3AD203B41FA5}">
                      <a16:colId xmlns:a16="http://schemas.microsoft.com/office/drawing/2014/main" val="20004"/>
                    </a:ext>
                  </a:extLst>
                </a:gridCol>
                <a:gridCol w="708242">
                  <a:extLst>
                    <a:ext uri="{9D8B030D-6E8A-4147-A177-3AD203B41FA5}">
                      <a16:colId xmlns:a16="http://schemas.microsoft.com/office/drawing/2014/main" val="20005"/>
                    </a:ext>
                  </a:extLst>
                </a:gridCol>
              </a:tblGrid>
              <a:tr h="665017">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latin typeface="OpenDyslexicAlta" pitchFamily="2" charset="77"/>
                          <a:ea typeface="OpenDyslexic" charset="0"/>
                          <a:cs typeface="OpenDyslexic" charset="0"/>
                        </a:rPr>
                        <a:t>c</a:t>
                      </a:r>
                    </a:p>
                  </a:txBody>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3382732" y="3923238"/>
          <a:ext cx="4249452" cy="665017"/>
        </p:xfrm>
        <a:graphic>
          <a:graphicData uri="http://schemas.openxmlformats.org/drawingml/2006/table">
            <a:tbl>
              <a:tblPr firstRow="1" bandRow="1">
                <a:tableStyleId>{5940675A-B579-460E-94D1-54222C63F5DA}</a:tableStyleId>
              </a:tblPr>
              <a:tblGrid>
                <a:gridCol w="708242">
                  <a:extLst>
                    <a:ext uri="{9D8B030D-6E8A-4147-A177-3AD203B41FA5}">
                      <a16:colId xmlns:a16="http://schemas.microsoft.com/office/drawing/2014/main" val="20000"/>
                    </a:ext>
                  </a:extLst>
                </a:gridCol>
                <a:gridCol w="708242">
                  <a:extLst>
                    <a:ext uri="{9D8B030D-6E8A-4147-A177-3AD203B41FA5}">
                      <a16:colId xmlns:a16="http://schemas.microsoft.com/office/drawing/2014/main" val="20001"/>
                    </a:ext>
                  </a:extLst>
                </a:gridCol>
                <a:gridCol w="708242">
                  <a:extLst>
                    <a:ext uri="{9D8B030D-6E8A-4147-A177-3AD203B41FA5}">
                      <a16:colId xmlns:a16="http://schemas.microsoft.com/office/drawing/2014/main" val="20002"/>
                    </a:ext>
                  </a:extLst>
                </a:gridCol>
                <a:gridCol w="708242">
                  <a:extLst>
                    <a:ext uri="{9D8B030D-6E8A-4147-A177-3AD203B41FA5}">
                      <a16:colId xmlns:a16="http://schemas.microsoft.com/office/drawing/2014/main" val="20003"/>
                    </a:ext>
                  </a:extLst>
                </a:gridCol>
                <a:gridCol w="708242">
                  <a:extLst>
                    <a:ext uri="{9D8B030D-6E8A-4147-A177-3AD203B41FA5}">
                      <a16:colId xmlns:a16="http://schemas.microsoft.com/office/drawing/2014/main" val="20004"/>
                    </a:ext>
                  </a:extLst>
                </a:gridCol>
                <a:gridCol w="708242">
                  <a:extLst>
                    <a:ext uri="{9D8B030D-6E8A-4147-A177-3AD203B41FA5}">
                      <a16:colId xmlns:a16="http://schemas.microsoft.com/office/drawing/2014/main" val="20005"/>
                    </a:ext>
                  </a:extLst>
                </a:gridCol>
              </a:tblGrid>
              <a:tr h="665017">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7091196" y="1426117"/>
          <a:ext cx="4237548" cy="647705"/>
        </p:xfrm>
        <a:graphic>
          <a:graphicData uri="http://schemas.openxmlformats.org/drawingml/2006/table">
            <a:tbl>
              <a:tblPr firstRow="1" bandRow="1">
                <a:tableStyleId>{5940675A-B579-460E-94D1-54222C63F5DA}</a:tableStyleId>
              </a:tblPr>
              <a:tblGrid>
                <a:gridCol w="706258">
                  <a:extLst>
                    <a:ext uri="{9D8B030D-6E8A-4147-A177-3AD203B41FA5}">
                      <a16:colId xmlns:a16="http://schemas.microsoft.com/office/drawing/2014/main" val="20000"/>
                    </a:ext>
                  </a:extLst>
                </a:gridCol>
                <a:gridCol w="706258">
                  <a:extLst>
                    <a:ext uri="{9D8B030D-6E8A-4147-A177-3AD203B41FA5}">
                      <a16:colId xmlns:a16="http://schemas.microsoft.com/office/drawing/2014/main" val="20001"/>
                    </a:ext>
                  </a:extLst>
                </a:gridCol>
                <a:gridCol w="706258">
                  <a:extLst>
                    <a:ext uri="{9D8B030D-6E8A-4147-A177-3AD203B41FA5}">
                      <a16:colId xmlns:a16="http://schemas.microsoft.com/office/drawing/2014/main" val="20002"/>
                    </a:ext>
                  </a:extLst>
                </a:gridCol>
                <a:gridCol w="706258">
                  <a:extLst>
                    <a:ext uri="{9D8B030D-6E8A-4147-A177-3AD203B41FA5}">
                      <a16:colId xmlns:a16="http://schemas.microsoft.com/office/drawing/2014/main" val="20003"/>
                    </a:ext>
                  </a:extLst>
                </a:gridCol>
                <a:gridCol w="706258">
                  <a:extLst>
                    <a:ext uri="{9D8B030D-6E8A-4147-A177-3AD203B41FA5}">
                      <a16:colId xmlns:a16="http://schemas.microsoft.com/office/drawing/2014/main" val="20004"/>
                    </a:ext>
                  </a:extLst>
                </a:gridCol>
                <a:gridCol w="706258">
                  <a:extLst>
                    <a:ext uri="{9D8B030D-6E8A-4147-A177-3AD203B41FA5}">
                      <a16:colId xmlns:a16="http://schemas.microsoft.com/office/drawing/2014/main" val="20005"/>
                    </a:ext>
                  </a:extLst>
                </a:gridCol>
              </a:tblGrid>
              <a:tr h="647705">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3382733" y="4772381"/>
          <a:ext cx="6267456" cy="647705"/>
        </p:xfrm>
        <a:graphic>
          <a:graphicData uri="http://schemas.openxmlformats.org/drawingml/2006/table">
            <a:tbl>
              <a:tblPr firstRow="1" bandRow="1">
                <a:tableStyleId>{5940675A-B579-460E-94D1-54222C63F5DA}</a:tableStyleId>
              </a:tblPr>
              <a:tblGrid>
                <a:gridCol w="696384">
                  <a:extLst>
                    <a:ext uri="{9D8B030D-6E8A-4147-A177-3AD203B41FA5}">
                      <a16:colId xmlns:a16="http://schemas.microsoft.com/office/drawing/2014/main" val="20000"/>
                    </a:ext>
                  </a:extLst>
                </a:gridCol>
                <a:gridCol w="696384">
                  <a:extLst>
                    <a:ext uri="{9D8B030D-6E8A-4147-A177-3AD203B41FA5}">
                      <a16:colId xmlns:a16="http://schemas.microsoft.com/office/drawing/2014/main" val="20001"/>
                    </a:ext>
                  </a:extLst>
                </a:gridCol>
                <a:gridCol w="696384">
                  <a:extLst>
                    <a:ext uri="{9D8B030D-6E8A-4147-A177-3AD203B41FA5}">
                      <a16:colId xmlns:a16="http://schemas.microsoft.com/office/drawing/2014/main" val="20002"/>
                    </a:ext>
                  </a:extLst>
                </a:gridCol>
                <a:gridCol w="696384">
                  <a:extLst>
                    <a:ext uri="{9D8B030D-6E8A-4147-A177-3AD203B41FA5}">
                      <a16:colId xmlns:a16="http://schemas.microsoft.com/office/drawing/2014/main" val="20003"/>
                    </a:ext>
                  </a:extLst>
                </a:gridCol>
                <a:gridCol w="696384">
                  <a:extLst>
                    <a:ext uri="{9D8B030D-6E8A-4147-A177-3AD203B41FA5}">
                      <a16:colId xmlns:a16="http://schemas.microsoft.com/office/drawing/2014/main" val="20004"/>
                    </a:ext>
                  </a:extLst>
                </a:gridCol>
                <a:gridCol w="696384">
                  <a:extLst>
                    <a:ext uri="{9D8B030D-6E8A-4147-A177-3AD203B41FA5}">
                      <a16:colId xmlns:a16="http://schemas.microsoft.com/office/drawing/2014/main" val="20005"/>
                    </a:ext>
                  </a:extLst>
                </a:gridCol>
                <a:gridCol w="696384">
                  <a:extLst>
                    <a:ext uri="{9D8B030D-6E8A-4147-A177-3AD203B41FA5}">
                      <a16:colId xmlns:a16="http://schemas.microsoft.com/office/drawing/2014/main" val="20006"/>
                    </a:ext>
                  </a:extLst>
                </a:gridCol>
                <a:gridCol w="696384">
                  <a:extLst>
                    <a:ext uri="{9D8B030D-6E8A-4147-A177-3AD203B41FA5}">
                      <a16:colId xmlns:a16="http://schemas.microsoft.com/office/drawing/2014/main" val="20007"/>
                    </a:ext>
                  </a:extLst>
                </a:gridCol>
                <a:gridCol w="696384">
                  <a:extLst>
                    <a:ext uri="{9D8B030D-6E8A-4147-A177-3AD203B41FA5}">
                      <a16:colId xmlns:a16="http://schemas.microsoft.com/office/drawing/2014/main" val="20008"/>
                    </a:ext>
                  </a:extLst>
                </a:gridCol>
              </a:tblGrid>
              <a:tr h="647705">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7081869" y="2235264"/>
          <a:ext cx="4943806" cy="647705"/>
        </p:xfrm>
        <a:graphic>
          <a:graphicData uri="http://schemas.openxmlformats.org/drawingml/2006/table">
            <a:tbl>
              <a:tblPr firstRow="1" bandRow="1">
                <a:tableStyleId>{5940675A-B579-460E-94D1-54222C63F5DA}</a:tableStyleId>
              </a:tblPr>
              <a:tblGrid>
                <a:gridCol w="706258">
                  <a:extLst>
                    <a:ext uri="{9D8B030D-6E8A-4147-A177-3AD203B41FA5}">
                      <a16:colId xmlns:a16="http://schemas.microsoft.com/office/drawing/2014/main" val="20000"/>
                    </a:ext>
                  </a:extLst>
                </a:gridCol>
                <a:gridCol w="706258">
                  <a:extLst>
                    <a:ext uri="{9D8B030D-6E8A-4147-A177-3AD203B41FA5}">
                      <a16:colId xmlns:a16="http://schemas.microsoft.com/office/drawing/2014/main" val="20001"/>
                    </a:ext>
                  </a:extLst>
                </a:gridCol>
                <a:gridCol w="706258">
                  <a:extLst>
                    <a:ext uri="{9D8B030D-6E8A-4147-A177-3AD203B41FA5}">
                      <a16:colId xmlns:a16="http://schemas.microsoft.com/office/drawing/2014/main" val="20002"/>
                    </a:ext>
                  </a:extLst>
                </a:gridCol>
                <a:gridCol w="706258">
                  <a:extLst>
                    <a:ext uri="{9D8B030D-6E8A-4147-A177-3AD203B41FA5}">
                      <a16:colId xmlns:a16="http://schemas.microsoft.com/office/drawing/2014/main" val="20003"/>
                    </a:ext>
                  </a:extLst>
                </a:gridCol>
                <a:gridCol w="706258">
                  <a:extLst>
                    <a:ext uri="{9D8B030D-6E8A-4147-A177-3AD203B41FA5}">
                      <a16:colId xmlns:a16="http://schemas.microsoft.com/office/drawing/2014/main" val="20004"/>
                    </a:ext>
                  </a:extLst>
                </a:gridCol>
                <a:gridCol w="706258">
                  <a:extLst>
                    <a:ext uri="{9D8B030D-6E8A-4147-A177-3AD203B41FA5}">
                      <a16:colId xmlns:a16="http://schemas.microsoft.com/office/drawing/2014/main" val="20005"/>
                    </a:ext>
                  </a:extLst>
                </a:gridCol>
                <a:gridCol w="706258">
                  <a:extLst>
                    <a:ext uri="{9D8B030D-6E8A-4147-A177-3AD203B41FA5}">
                      <a16:colId xmlns:a16="http://schemas.microsoft.com/office/drawing/2014/main" val="20006"/>
                    </a:ext>
                  </a:extLst>
                </a:gridCol>
              </a:tblGrid>
              <a:tr h="647705">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g</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sp>
        <p:nvSpPr>
          <p:cNvPr id="16" name="Rectangle 15"/>
          <p:cNvSpPr/>
          <p:nvPr/>
        </p:nvSpPr>
        <p:spPr>
          <a:xfrm>
            <a:off x="9748078" y="4819921"/>
            <a:ext cx="2286924" cy="1200329"/>
          </a:xfrm>
          <a:prstGeom prst="rect">
            <a:avLst/>
          </a:prstGeom>
          <a:solidFill>
            <a:schemeClr val="accent5">
              <a:lumMod val="60000"/>
              <a:lumOff val="40000"/>
            </a:schemeClr>
          </a:solidFill>
          <a:ln>
            <a:solidFill>
              <a:schemeClr val="tx1"/>
            </a:solidFill>
          </a:ln>
        </p:spPr>
        <p:txBody>
          <a:bodyPr wrap="square">
            <a:spAutoFit/>
          </a:bodyPr>
          <a:lstStyle/>
          <a:p>
            <a:pPr algn="ctr"/>
            <a:r>
              <a:rPr lang="en-GB">
                <a:latin typeface="OpenDyslexicAlta" pitchFamily="2" charset="77"/>
                <a:ea typeface="OpenDyslexic" charset="0"/>
                <a:cs typeface="OpenDyslexic" charset="0"/>
              </a:rPr>
              <a:t>Can you use your spellings to fill in the missing letters?</a:t>
            </a:r>
          </a:p>
        </p:txBody>
      </p:sp>
      <p:graphicFrame>
        <p:nvGraphicFramePr>
          <p:cNvPr id="17" name="Table 16"/>
          <p:cNvGraphicFramePr>
            <a:graphicFrameLocks noGrp="1"/>
          </p:cNvGraphicFramePr>
          <p:nvPr/>
        </p:nvGraphicFramePr>
        <p:xfrm>
          <a:off x="3382733" y="5604212"/>
          <a:ext cx="6267456" cy="647705"/>
        </p:xfrm>
        <a:graphic>
          <a:graphicData uri="http://schemas.openxmlformats.org/drawingml/2006/table">
            <a:tbl>
              <a:tblPr firstRow="1" bandRow="1">
                <a:tableStyleId>{5940675A-B579-460E-94D1-54222C63F5DA}</a:tableStyleId>
              </a:tblPr>
              <a:tblGrid>
                <a:gridCol w="696384">
                  <a:extLst>
                    <a:ext uri="{9D8B030D-6E8A-4147-A177-3AD203B41FA5}">
                      <a16:colId xmlns:a16="http://schemas.microsoft.com/office/drawing/2014/main" val="20000"/>
                    </a:ext>
                  </a:extLst>
                </a:gridCol>
                <a:gridCol w="696384">
                  <a:extLst>
                    <a:ext uri="{9D8B030D-6E8A-4147-A177-3AD203B41FA5}">
                      <a16:colId xmlns:a16="http://schemas.microsoft.com/office/drawing/2014/main" val="20001"/>
                    </a:ext>
                  </a:extLst>
                </a:gridCol>
                <a:gridCol w="696384">
                  <a:extLst>
                    <a:ext uri="{9D8B030D-6E8A-4147-A177-3AD203B41FA5}">
                      <a16:colId xmlns:a16="http://schemas.microsoft.com/office/drawing/2014/main" val="20002"/>
                    </a:ext>
                  </a:extLst>
                </a:gridCol>
                <a:gridCol w="696384">
                  <a:extLst>
                    <a:ext uri="{9D8B030D-6E8A-4147-A177-3AD203B41FA5}">
                      <a16:colId xmlns:a16="http://schemas.microsoft.com/office/drawing/2014/main" val="20003"/>
                    </a:ext>
                  </a:extLst>
                </a:gridCol>
                <a:gridCol w="696384">
                  <a:extLst>
                    <a:ext uri="{9D8B030D-6E8A-4147-A177-3AD203B41FA5}">
                      <a16:colId xmlns:a16="http://schemas.microsoft.com/office/drawing/2014/main" val="20004"/>
                    </a:ext>
                  </a:extLst>
                </a:gridCol>
                <a:gridCol w="696384">
                  <a:extLst>
                    <a:ext uri="{9D8B030D-6E8A-4147-A177-3AD203B41FA5}">
                      <a16:colId xmlns:a16="http://schemas.microsoft.com/office/drawing/2014/main" val="20005"/>
                    </a:ext>
                  </a:extLst>
                </a:gridCol>
                <a:gridCol w="696384">
                  <a:extLst>
                    <a:ext uri="{9D8B030D-6E8A-4147-A177-3AD203B41FA5}">
                      <a16:colId xmlns:a16="http://schemas.microsoft.com/office/drawing/2014/main" val="20006"/>
                    </a:ext>
                  </a:extLst>
                </a:gridCol>
                <a:gridCol w="696384">
                  <a:extLst>
                    <a:ext uri="{9D8B030D-6E8A-4147-A177-3AD203B41FA5}">
                      <a16:colId xmlns:a16="http://schemas.microsoft.com/office/drawing/2014/main" val="20007"/>
                    </a:ext>
                  </a:extLst>
                </a:gridCol>
                <a:gridCol w="696384">
                  <a:extLst>
                    <a:ext uri="{9D8B030D-6E8A-4147-A177-3AD203B41FA5}">
                      <a16:colId xmlns:a16="http://schemas.microsoft.com/office/drawing/2014/main" val="20008"/>
                    </a:ext>
                  </a:extLst>
                </a:gridCol>
              </a:tblGrid>
              <a:tr h="647705">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tc>
                  <a:txBody>
                    <a:bodyPr/>
                    <a:lstStyle/>
                    <a:p>
                      <a:pPr algn="ctr"/>
                      <a:endParaRPr lang="en-GB" sz="24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06068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centre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decide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disappear</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early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heart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learn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minute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notice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regular</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therefore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83233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386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6335433"/>
              </p:ext>
            </p:extLst>
          </p:nvPr>
        </p:nvGraphicFramePr>
        <p:xfrm>
          <a:off x="3382732" y="2257948"/>
          <a:ext cx="3487595" cy="665017"/>
        </p:xfrm>
        <a:graphic>
          <a:graphicData uri="http://schemas.openxmlformats.org/drawingml/2006/table">
            <a:tbl>
              <a:tblPr firstRow="1" bandRow="1">
                <a:tableStyleId>{5940675A-B579-460E-94D1-54222C63F5DA}</a:tableStyleId>
              </a:tblPr>
              <a:tblGrid>
                <a:gridCol w="697519">
                  <a:extLst>
                    <a:ext uri="{9D8B030D-6E8A-4147-A177-3AD203B41FA5}">
                      <a16:colId xmlns:a16="http://schemas.microsoft.com/office/drawing/2014/main" val="20000"/>
                    </a:ext>
                  </a:extLst>
                </a:gridCol>
                <a:gridCol w="697519">
                  <a:extLst>
                    <a:ext uri="{9D8B030D-6E8A-4147-A177-3AD203B41FA5}">
                      <a16:colId xmlns:a16="http://schemas.microsoft.com/office/drawing/2014/main" val="20001"/>
                    </a:ext>
                  </a:extLst>
                </a:gridCol>
                <a:gridCol w="697519">
                  <a:extLst>
                    <a:ext uri="{9D8B030D-6E8A-4147-A177-3AD203B41FA5}">
                      <a16:colId xmlns:a16="http://schemas.microsoft.com/office/drawing/2014/main" val="20002"/>
                    </a:ext>
                  </a:extLst>
                </a:gridCol>
                <a:gridCol w="697519">
                  <a:extLst>
                    <a:ext uri="{9D8B030D-6E8A-4147-A177-3AD203B41FA5}">
                      <a16:colId xmlns:a16="http://schemas.microsoft.com/office/drawing/2014/main" val="20003"/>
                    </a:ext>
                  </a:extLst>
                </a:gridCol>
                <a:gridCol w="697519">
                  <a:extLst>
                    <a:ext uri="{9D8B030D-6E8A-4147-A177-3AD203B41FA5}">
                      <a16:colId xmlns:a16="http://schemas.microsoft.com/office/drawing/2014/main" val="20004"/>
                    </a:ext>
                  </a:extLst>
                </a:gridCol>
              </a:tblGrid>
              <a:tr h="665017">
                <a:tc>
                  <a:txBody>
                    <a:bodyPr/>
                    <a:lstStyle/>
                    <a:p>
                      <a:pPr algn="ctr"/>
                      <a:r>
                        <a:rPr lang="en-GB" sz="2400" b="0" i="0" dirty="0">
                          <a:latin typeface="OpenDyslexicAlta" pitchFamily="2" charset="77"/>
                          <a:ea typeface="OpenDyslexic" charset="0"/>
                          <a:cs typeface="OpenDyslexic" charset="0"/>
                        </a:rPr>
                        <a:t>l</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84553465"/>
              </p:ext>
            </p:extLst>
          </p:nvPr>
        </p:nvGraphicFramePr>
        <p:xfrm>
          <a:off x="3382732" y="3107016"/>
          <a:ext cx="3487595" cy="665017"/>
        </p:xfrm>
        <a:graphic>
          <a:graphicData uri="http://schemas.openxmlformats.org/drawingml/2006/table">
            <a:tbl>
              <a:tblPr firstRow="1" bandRow="1">
                <a:tableStyleId>{5940675A-B579-460E-94D1-54222C63F5DA}</a:tableStyleId>
              </a:tblPr>
              <a:tblGrid>
                <a:gridCol w="697519">
                  <a:extLst>
                    <a:ext uri="{9D8B030D-6E8A-4147-A177-3AD203B41FA5}">
                      <a16:colId xmlns:a16="http://schemas.microsoft.com/office/drawing/2014/main" val="20000"/>
                    </a:ext>
                  </a:extLst>
                </a:gridCol>
                <a:gridCol w="697519">
                  <a:extLst>
                    <a:ext uri="{9D8B030D-6E8A-4147-A177-3AD203B41FA5}">
                      <a16:colId xmlns:a16="http://schemas.microsoft.com/office/drawing/2014/main" val="20001"/>
                    </a:ext>
                  </a:extLst>
                </a:gridCol>
                <a:gridCol w="697519">
                  <a:extLst>
                    <a:ext uri="{9D8B030D-6E8A-4147-A177-3AD203B41FA5}">
                      <a16:colId xmlns:a16="http://schemas.microsoft.com/office/drawing/2014/main" val="20002"/>
                    </a:ext>
                  </a:extLst>
                </a:gridCol>
                <a:gridCol w="697519">
                  <a:extLst>
                    <a:ext uri="{9D8B030D-6E8A-4147-A177-3AD203B41FA5}">
                      <a16:colId xmlns:a16="http://schemas.microsoft.com/office/drawing/2014/main" val="20003"/>
                    </a:ext>
                  </a:extLst>
                </a:gridCol>
                <a:gridCol w="697519">
                  <a:extLst>
                    <a:ext uri="{9D8B030D-6E8A-4147-A177-3AD203B41FA5}">
                      <a16:colId xmlns:a16="http://schemas.microsoft.com/office/drawing/2014/main" val="20004"/>
                    </a:ext>
                  </a:extLst>
                </a:gridCol>
              </a:tblGrid>
              <a:tr h="665017">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tc>
                  <a:txBody>
                    <a:bodyPr/>
                    <a:lstStyle/>
                    <a:p>
                      <a:pPr algn="ctr"/>
                      <a:r>
                        <a:rPr lang="en-GB" sz="2400" b="0" i="0" dirty="0">
                          <a:latin typeface="OpenDyslexicAlta" pitchFamily="2" charset="77"/>
                          <a:ea typeface="OpenDyslexic" charset="0"/>
                          <a:cs typeface="OpenDyslexic" charset="0"/>
                        </a:rPr>
                        <a:t>y</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25535963"/>
              </p:ext>
            </p:extLst>
          </p:nvPr>
        </p:nvGraphicFramePr>
        <p:xfrm>
          <a:off x="7296951" y="3097411"/>
          <a:ext cx="4249452" cy="665017"/>
        </p:xfrm>
        <a:graphic>
          <a:graphicData uri="http://schemas.openxmlformats.org/drawingml/2006/table">
            <a:tbl>
              <a:tblPr firstRow="1" bandRow="1">
                <a:tableStyleId>{5940675A-B579-460E-94D1-54222C63F5DA}</a:tableStyleId>
              </a:tblPr>
              <a:tblGrid>
                <a:gridCol w="708242">
                  <a:extLst>
                    <a:ext uri="{9D8B030D-6E8A-4147-A177-3AD203B41FA5}">
                      <a16:colId xmlns:a16="http://schemas.microsoft.com/office/drawing/2014/main" val="20000"/>
                    </a:ext>
                  </a:extLst>
                </a:gridCol>
                <a:gridCol w="708242">
                  <a:extLst>
                    <a:ext uri="{9D8B030D-6E8A-4147-A177-3AD203B41FA5}">
                      <a16:colId xmlns:a16="http://schemas.microsoft.com/office/drawing/2014/main" val="20001"/>
                    </a:ext>
                  </a:extLst>
                </a:gridCol>
                <a:gridCol w="708242">
                  <a:extLst>
                    <a:ext uri="{9D8B030D-6E8A-4147-A177-3AD203B41FA5}">
                      <a16:colId xmlns:a16="http://schemas.microsoft.com/office/drawing/2014/main" val="20002"/>
                    </a:ext>
                  </a:extLst>
                </a:gridCol>
                <a:gridCol w="708242">
                  <a:extLst>
                    <a:ext uri="{9D8B030D-6E8A-4147-A177-3AD203B41FA5}">
                      <a16:colId xmlns:a16="http://schemas.microsoft.com/office/drawing/2014/main" val="20003"/>
                    </a:ext>
                  </a:extLst>
                </a:gridCol>
                <a:gridCol w="708242">
                  <a:extLst>
                    <a:ext uri="{9D8B030D-6E8A-4147-A177-3AD203B41FA5}">
                      <a16:colId xmlns:a16="http://schemas.microsoft.com/office/drawing/2014/main" val="20004"/>
                    </a:ext>
                  </a:extLst>
                </a:gridCol>
                <a:gridCol w="708242">
                  <a:extLst>
                    <a:ext uri="{9D8B030D-6E8A-4147-A177-3AD203B41FA5}">
                      <a16:colId xmlns:a16="http://schemas.microsoft.com/office/drawing/2014/main" val="20005"/>
                    </a:ext>
                  </a:extLst>
                </a:gridCol>
              </a:tblGrid>
              <a:tr h="665017">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18988566"/>
              </p:ext>
            </p:extLst>
          </p:nvPr>
        </p:nvGraphicFramePr>
        <p:xfrm>
          <a:off x="3382736" y="1398329"/>
          <a:ext cx="3487595" cy="665017"/>
        </p:xfrm>
        <a:graphic>
          <a:graphicData uri="http://schemas.openxmlformats.org/drawingml/2006/table">
            <a:tbl>
              <a:tblPr firstRow="1" bandRow="1">
                <a:tableStyleId>{5940675A-B579-460E-94D1-54222C63F5DA}</a:tableStyleId>
              </a:tblPr>
              <a:tblGrid>
                <a:gridCol w="697519">
                  <a:extLst>
                    <a:ext uri="{9D8B030D-6E8A-4147-A177-3AD203B41FA5}">
                      <a16:colId xmlns:a16="http://schemas.microsoft.com/office/drawing/2014/main" val="20000"/>
                    </a:ext>
                  </a:extLst>
                </a:gridCol>
                <a:gridCol w="697519">
                  <a:extLst>
                    <a:ext uri="{9D8B030D-6E8A-4147-A177-3AD203B41FA5}">
                      <a16:colId xmlns:a16="http://schemas.microsoft.com/office/drawing/2014/main" val="20001"/>
                    </a:ext>
                  </a:extLst>
                </a:gridCol>
                <a:gridCol w="697519">
                  <a:extLst>
                    <a:ext uri="{9D8B030D-6E8A-4147-A177-3AD203B41FA5}">
                      <a16:colId xmlns:a16="http://schemas.microsoft.com/office/drawing/2014/main" val="20002"/>
                    </a:ext>
                  </a:extLst>
                </a:gridCol>
                <a:gridCol w="697519">
                  <a:extLst>
                    <a:ext uri="{9D8B030D-6E8A-4147-A177-3AD203B41FA5}">
                      <a16:colId xmlns:a16="http://schemas.microsoft.com/office/drawing/2014/main" val="20003"/>
                    </a:ext>
                  </a:extLst>
                </a:gridCol>
                <a:gridCol w="697519">
                  <a:extLst>
                    <a:ext uri="{9D8B030D-6E8A-4147-A177-3AD203B41FA5}">
                      <a16:colId xmlns:a16="http://schemas.microsoft.com/office/drawing/2014/main" val="20004"/>
                    </a:ext>
                  </a:extLst>
                </a:gridCol>
              </a:tblGrid>
              <a:tr h="665017">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latin typeface="OpenDyslexicAlta" pitchFamily="2" charset="77"/>
                          <a:ea typeface="OpenDyslexic" charset="0"/>
                          <a:cs typeface="OpenDyslexic" charset="0"/>
                        </a:rPr>
                        <a:t>r</a:t>
                      </a:r>
                    </a:p>
                  </a:txBody>
                  <a:tcPr/>
                </a:tc>
                <a:tc>
                  <a:txBody>
                    <a:bodyPr/>
                    <a:lstStyle/>
                    <a:p>
                      <a:pPr algn="ctr"/>
                      <a:r>
                        <a:rPr lang="en-GB" sz="2400" b="0" i="0" dirty="0">
                          <a:latin typeface="OpenDyslexicAlta" pitchFamily="2" charset="77"/>
                          <a:ea typeface="OpenDyslexic" charset="0"/>
                          <a:cs typeface="OpenDyslexic" charset="0"/>
                        </a:rPr>
                        <a:t>t</a:t>
                      </a: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43223409"/>
              </p:ext>
            </p:extLst>
          </p:nvPr>
        </p:nvGraphicFramePr>
        <p:xfrm>
          <a:off x="7785550" y="3929960"/>
          <a:ext cx="4249452" cy="665017"/>
        </p:xfrm>
        <a:graphic>
          <a:graphicData uri="http://schemas.openxmlformats.org/drawingml/2006/table">
            <a:tbl>
              <a:tblPr firstRow="1" bandRow="1">
                <a:tableStyleId>{5940675A-B579-460E-94D1-54222C63F5DA}</a:tableStyleId>
              </a:tblPr>
              <a:tblGrid>
                <a:gridCol w="708242">
                  <a:extLst>
                    <a:ext uri="{9D8B030D-6E8A-4147-A177-3AD203B41FA5}">
                      <a16:colId xmlns:a16="http://schemas.microsoft.com/office/drawing/2014/main" val="20000"/>
                    </a:ext>
                  </a:extLst>
                </a:gridCol>
                <a:gridCol w="708242">
                  <a:extLst>
                    <a:ext uri="{9D8B030D-6E8A-4147-A177-3AD203B41FA5}">
                      <a16:colId xmlns:a16="http://schemas.microsoft.com/office/drawing/2014/main" val="20001"/>
                    </a:ext>
                  </a:extLst>
                </a:gridCol>
                <a:gridCol w="708242">
                  <a:extLst>
                    <a:ext uri="{9D8B030D-6E8A-4147-A177-3AD203B41FA5}">
                      <a16:colId xmlns:a16="http://schemas.microsoft.com/office/drawing/2014/main" val="20002"/>
                    </a:ext>
                  </a:extLst>
                </a:gridCol>
                <a:gridCol w="708242">
                  <a:extLst>
                    <a:ext uri="{9D8B030D-6E8A-4147-A177-3AD203B41FA5}">
                      <a16:colId xmlns:a16="http://schemas.microsoft.com/office/drawing/2014/main" val="20003"/>
                    </a:ext>
                  </a:extLst>
                </a:gridCol>
                <a:gridCol w="708242">
                  <a:extLst>
                    <a:ext uri="{9D8B030D-6E8A-4147-A177-3AD203B41FA5}">
                      <a16:colId xmlns:a16="http://schemas.microsoft.com/office/drawing/2014/main" val="20004"/>
                    </a:ext>
                  </a:extLst>
                </a:gridCol>
                <a:gridCol w="708242">
                  <a:extLst>
                    <a:ext uri="{9D8B030D-6E8A-4147-A177-3AD203B41FA5}">
                      <a16:colId xmlns:a16="http://schemas.microsoft.com/office/drawing/2014/main" val="20005"/>
                    </a:ext>
                  </a:extLst>
                </a:gridCol>
              </a:tblGrid>
              <a:tr h="665017">
                <a:tc>
                  <a:txBody>
                    <a:bodyPr/>
                    <a:lstStyle/>
                    <a:p>
                      <a:pPr algn="ctr"/>
                      <a:r>
                        <a:rPr lang="en-GB" sz="2400" b="0" i="0" dirty="0">
                          <a:solidFill>
                            <a:srgbClr val="FF3860"/>
                          </a:solidFill>
                          <a:latin typeface="OpenDyslexicAlta" pitchFamily="2" charset="77"/>
                          <a:ea typeface="OpenDyslexic" charset="0"/>
                          <a:cs typeface="OpenDyslexic" charset="0"/>
                        </a:rPr>
                        <a:t>d</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c</a:t>
                      </a:r>
                    </a:p>
                  </a:txBody>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tc>
                <a:tc>
                  <a:txBody>
                    <a:bodyPr/>
                    <a:lstStyle/>
                    <a:p>
                      <a:pPr algn="ctr"/>
                      <a:r>
                        <a:rPr lang="en-GB" sz="2400" b="0" i="0" dirty="0">
                          <a:solidFill>
                            <a:srgbClr val="FF3860"/>
                          </a:solidFill>
                          <a:latin typeface="OpenDyslexicAlta" pitchFamily="2" charset="77"/>
                          <a:ea typeface="OpenDyslexic" charset="0"/>
                          <a:cs typeface="OpenDyslexic" charset="0"/>
                        </a:rPr>
                        <a:t>d</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42719457"/>
              </p:ext>
            </p:extLst>
          </p:nvPr>
        </p:nvGraphicFramePr>
        <p:xfrm>
          <a:off x="3382732" y="3923238"/>
          <a:ext cx="4249452" cy="665017"/>
        </p:xfrm>
        <a:graphic>
          <a:graphicData uri="http://schemas.openxmlformats.org/drawingml/2006/table">
            <a:tbl>
              <a:tblPr firstRow="1" bandRow="1">
                <a:tableStyleId>{5940675A-B579-460E-94D1-54222C63F5DA}</a:tableStyleId>
              </a:tblPr>
              <a:tblGrid>
                <a:gridCol w="708242">
                  <a:extLst>
                    <a:ext uri="{9D8B030D-6E8A-4147-A177-3AD203B41FA5}">
                      <a16:colId xmlns:a16="http://schemas.microsoft.com/office/drawing/2014/main" val="20000"/>
                    </a:ext>
                  </a:extLst>
                </a:gridCol>
                <a:gridCol w="708242">
                  <a:extLst>
                    <a:ext uri="{9D8B030D-6E8A-4147-A177-3AD203B41FA5}">
                      <a16:colId xmlns:a16="http://schemas.microsoft.com/office/drawing/2014/main" val="20001"/>
                    </a:ext>
                  </a:extLst>
                </a:gridCol>
                <a:gridCol w="708242">
                  <a:extLst>
                    <a:ext uri="{9D8B030D-6E8A-4147-A177-3AD203B41FA5}">
                      <a16:colId xmlns:a16="http://schemas.microsoft.com/office/drawing/2014/main" val="20002"/>
                    </a:ext>
                  </a:extLst>
                </a:gridCol>
                <a:gridCol w="708242">
                  <a:extLst>
                    <a:ext uri="{9D8B030D-6E8A-4147-A177-3AD203B41FA5}">
                      <a16:colId xmlns:a16="http://schemas.microsoft.com/office/drawing/2014/main" val="20003"/>
                    </a:ext>
                  </a:extLst>
                </a:gridCol>
                <a:gridCol w="708242">
                  <a:extLst>
                    <a:ext uri="{9D8B030D-6E8A-4147-A177-3AD203B41FA5}">
                      <a16:colId xmlns:a16="http://schemas.microsoft.com/office/drawing/2014/main" val="20004"/>
                    </a:ext>
                  </a:extLst>
                </a:gridCol>
                <a:gridCol w="708242">
                  <a:extLst>
                    <a:ext uri="{9D8B030D-6E8A-4147-A177-3AD203B41FA5}">
                      <a16:colId xmlns:a16="http://schemas.microsoft.com/office/drawing/2014/main" val="20005"/>
                    </a:ext>
                  </a:extLst>
                </a:gridCol>
              </a:tblGrid>
              <a:tr h="665017">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0302155"/>
              </p:ext>
            </p:extLst>
          </p:nvPr>
        </p:nvGraphicFramePr>
        <p:xfrm>
          <a:off x="7091196" y="1426117"/>
          <a:ext cx="4237548" cy="647705"/>
        </p:xfrm>
        <a:graphic>
          <a:graphicData uri="http://schemas.openxmlformats.org/drawingml/2006/table">
            <a:tbl>
              <a:tblPr firstRow="1" bandRow="1">
                <a:tableStyleId>{5940675A-B579-460E-94D1-54222C63F5DA}</a:tableStyleId>
              </a:tblPr>
              <a:tblGrid>
                <a:gridCol w="706258">
                  <a:extLst>
                    <a:ext uri="{9D8B030D-6E8A-4147-A177-3AD203B41FA5}">
                      <a16:colId xmlns:a16="http://schemas.microsoft.com/office/drawing/2014/main" val="20000"/>
                    </a:ext>
                  </a:extLst>
                </a:gridCol>
                <a:gridCol w="706258">
                  <a:extLst>
                    <a:ext uri="{9D8B030D-6E8A-4147-A177-3AD203B41FA5}">
                      <a16:colId xmlns:a16="http://schemas.microsoft.com/office/drawing/2014/main" val="20001"/>
                    </a:ext>
                  </a:extLst>
                </a:gridCol>
                <a:gridCol w="706258">
                  <a:extLst>
                    <a:ext uri="{9D8B030D-6E8A-4147-A177-3AD203B41FA5}">
                      <a16:colId xmlns:a16="http://schemas.microsoft.com/office/drawing/2014/main" val="20002"/>
                    </a:ext>
                  </a:extLst>
                </a:gridCol>
                <a:gridCol w="706258">
                  <a:extLst>
                    <a:ext uri="{9D8B030D-6E8A-4147-A177-3AD203B41FA5}">
                      <a16:colId xmlns:a16="http://schemas.microsoft.com/office/drawing/2014/main" val="20003"/>
                    </a:ext>
                  </a:extLst>
                </a:gridCol>
                <a:gridCol w="706258">
                  <a:extLst>
                    <a:ext uri="{9D8B030D-6E8A-4147-A177-3AD203B41FA5}">
                      <a16:colId xmlns:a16="http://schemas.microsoft.com/office/drawing/2014/main" val="20004"/>
                    </a:ext>
                  </a:extLst>
                </a:gridCol>
                <a:gridCol w="706258">
                  <a:extLst>
                    <a:ext uri="{9D8B030D-6E8A-4147-A177-3AD203B41FA5}">
                      <a16:colId xmlns:a16="http://schemas.microsoft.com/office/drawing/2014/main" val="20005"/>
                    </a:ext>
                  </a:extLst>
                </a:gridCol>
              </a:tblGrid>
              <a:tr h="647705">
                <a:tc>
                  <a:txBody>
                    <a:bodyPr/>
                    <a:lstStyle/>
                    <a:p>
                      <a:pPr algn="ctr"/>
                      <a:r>
                        <a:rPr lang="en-GB" sz="2400" b="0" i="0" dirty="0">
                          <a:solidFill>
                            <a:srgbClr val="FF3860"/>
                          </a:solidFill>
                          <a:latin typeface="OpenDyslexicAlta" pitchFamily="2" charset="77"/>
                          <a:ea typeface="OpenDyslexic" charset="0"/>
                          <a:cs typeface="OpenDyslexic" charset="0"/>
                        </a:rPr>
                        <a:t>m</a:t>
                      </a:r>
                    </a:p>
                  </a:txBody>
                  <a:tcPr/>
                </a:tc>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14548130"/>
              </p:ext>
            </p:extLst>
          </p:nvPr>
        </p:nvGraphicFramePr>
        <p:xfrm>
          <a:off x="3382733" y="4772381"/>
          <a:ext cx="6267456" cy="647705"/>
        </p:xfrm>
        <a:graphic>
          <a:graphicData uri="http://schemas.openxmlformats.org/drawingml/2006/table">
            <a:tbl>
              <a:tblPr firstRow="1" bandRow="1">
                <a:tableStyleId>{5940675A-B579-460E-94D1-54222C63F5DA}</a:tableStyleId>
              </a:tblPr>
              <a:tblGrid>
                <a:gridCol w="696384">
                  <a:extLst>
                    <a:ext uri="{9D8B030D-6E8A-4147-A177-3AD203B41FA5}">
                      <a16:colId xmlns:a16="http://schemas.microsoft.com/office/drawing/2014/main" val="20000"/>
                    </a:ext>
                  </a:extLst>
                </a:gridCol>
                <a:gridCol w="696384">
                  <a:extLst>
                    <a:ext uri="{9D8B030D-6E8A-4147-A177-3AD203B41FA5}">
                      <a16:colId xmlns:a16="http://schemas.microsoft.com/office/drawing/2014/main" val="20001"/>
                    </a:ext>
                  </a:extLst>
                </a:gridCol>
                <a:gridCol w="696384">
                  <a:extLst>
                    <a:ext uri="{9D8B030D-6E8A-4147-A177-3AD203B41FA5}">
                      <a16:colId xmlns:a16="http://schemas.microsoft.com/office/drawing/2014/main" val="20002"/>
                    </a:ext>
                  </a:extLst>
                </a:gridCol>
                <a:gridCol w="696384">
                  <a:extLst>
                    <a:ext uri="{9D8B030D-6E8A-4147-A177-3AD203B41FA5}">
                      <a16:colId xmlns:a16="http://schemas.microsoft.com/office/drawing/2014/main" val="20003"/>
                    </a:ext>
                  </a:extLst>
                </a:gridCol>
                <a:gridCol w="696384">
                  <a:extLst>
                    <a:ext uri="{9D8B030D-6E8A-4147-A177-3AD203B41FA5}">
                      <a16:colId xmlns:a16="http://schemas.microsoft.com/office/drawing/2014/main" val="20004"/>
                    </a:ext>
                  </a:extLst>
                </a:gridCol>
                <a:gridCol w="696384">
                  <a:extLst>
                    <a:ext uri="{9D8B030D-6E8A-4147-A177-3AD203B41FA5}">
                      <a16:colId xmlns:a16="http://schemas.microsoft.com/office/drawing/2014/main" val="20005"/>
                    </a:ext>
                  </a:extLst>
                </a:gridCol>
                <a:gridCol w="696384">
                  <a:extLst>
                    <a:ext uri="{9D8B030D-6E8A-4147-A177-3AD203B41FA5}">
                      <a16:colId xmlns:a16="http://schemas.microsoft.com/office/drawing/2014/main" val="20006"/>
                    </a:ext>
                  </a:extLst>
                </a:gridCol>
                <a:gridCol w="696384">
                  <a:extLst>
                    <a:ext uri="{9D8B030D-6E8A-4147-A177-3AD203B41FA5}">
                      <a16:colId xmlns:a16="http://schemas.microsoft.com/office/drawing/2014/main" val="20007"/>
                    </a:ext>
                  </a:extLst>
                </a:gridCol>
                <a:gridCol w="696384">
                  <a:extLst>
                    <a:ext uri="{9D8B030D-6E8A-4147-A177-3AD203B41FA5}">
                      <a16:colId xmlns:a16="http://schemas.microsoft.com/office/drawing/2014/main" val="20008"/>
                    </a:ext>
                  </a:extLst>
                </a:gridCol>
              </a:tblGrid>
              <a:tr h="647705">
                <a:tc>
                  <a:txBody>
                    <a:bodyPr/>
                    <a:lstStyle/>
                    <a:p>
                      <a:pPr algn="ctr"/>
                      <a:r>
                        <a:rPr lang="en-GB" sz="2400" b="0" i="0" dirty="0">
                          <a:solidFill>
                            <a:srgbClr val="FF3860"/>
                          </a:solidFill>
                          <a:latin typeface="OpenDyslexicAlta" pitchFamily="2" charset="77"/>
                          <a:ea typeface="OpenDyslexic" charset="0"/>
                          <a:cs typeface="OpenDyslexic" charset="0"/>
                        </a:rPr>
                        <a:t>d</a:t>
                      </a:r>
                    </a:p>
                  </a:txBody>
                  <a:tcPr/>
                </a:tc>
                <a:tc>
                  <a:txBody>
                    <a:bodyPr/>
                    <a:lstStyle/>
                    <a:p>
                      <a:pPr algn="ctr"/>
                      <a:r>
                        <a:rPr lang="en-GB" sz="2400" b="0" i="0" err="1">
                          <a:latin typeface="OpenDyslexicAlta" pitchFamily="2" charset="77"/>
                          <a:ea typeface="OpenDyslexic" charset="0"/>
                          <a:cs typeface="OpenDyslexic" charset="0"/>
                        </a:rPr>
                        <a:t>i</a:t>
                      </a:r>
                      <a:endParaRPr lang="en-GB" sz="2400" b="0" i="0">
                        <a:latin typeface="OpenDyslexicAlta" pitchFamily="2" charset="77"/>
                        <a:ea typeface="OpenDyslexic" charset="0"/>
                        <a:cs typeface="OpenDyslexic" charset="0"/>
                      </a:endParaRPr>
                    </a:p>
                  </a:txBody>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p</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51258343"/>
              </p:ext>
            </p:extLst>
          </p:nvPr>
        </p:nvGraphicFramePr>
        <p:xfrm>
          <a:off x="7081869" y="2235264"/>
          <a:ext cx="4943806" cy="647705"/>
        </p:xfrm>
        <a:graphic>
          <a:graphicData uri="http://schemas.openxmlformats.org/drawingml/2006/table">
            <a:tbl>
              <a:tblPr firstRow="1" bandRow="1">
                <a:tableStyleId>{5940675A-B579-460E-94D1-54222C63F5DA}</a:tableStyleId>
              </a:tblPr>
              <a:tblGrid>
                <a:gridCol w="706258">
                  <a:extLst>
                    <a:ext uri="{9D8B030D-6E8A-4147-A177-3AD203B41FA5}">
                      <a16:colId xmlns:a16="http://schemas.microsoft.com/office/drawing/2014/main" val="20000"/>
                    </a:ext>
                  </a:extLst>
                </a:gridCol>
                <a:gridCol w="706258">
                  <a:extLst>
                    <a:ext uri="{9D8B030D-6E8A-4147-A177-3AD203B41FA5}">
                      <a16:colId xmlns:a16="http://schemas.microsoft.com/office/drawing/2014/main" val="20001"/>
                    </a:ext>
                  </a:extLst>
                </a:gridCol>
                <a:gridCol w="706258">
                  <a:extLst>
                    <a:ext uri="{9D8B030D-6E8A-4147-A177-3AD203B41FA5}">
                      <a16:colId xmlns:a16="http://schemas.microsoft.com/office/drawing/2014/main" val="20002"/>
                    </a:ext>
                  </a:extLst>
                </a:gridCol>
                <a:gridCol w="706258">
                  <a:extLst>
                    <a:ext uri="{9D8B030D-6E8A-4147-A177-3AD203B41FA5}">
                      <a16:colId xmlns:a16="http://schemas.microsoft.com/office/drawing/2014/main" val="20003"/>
                    </a:ext>
                  </a:extLst>
                </a:gridCol>
                <a:gridCol w="706258">
                  <a:extLst>
                    <a:ext uri="{9D8B030D-6E8A-4147-A177-3AD203B41FA5}">
                      <a16:colId xmlns:a16="http://schemas.microsoft.com/office/drawing/2014/main" val="20004"/>
                    </a:ext>
                  </a:extLst>
                </a:gridCol>
                <a:gridCol w="706258">
                  <a:extLst>
                    <a:ext uri="{9D8B030D-6E8A-4147-A177-3AD203B41FA5}">
                      <a16:colId xmlns:a16="http://schemas.microsoft.com/office/drawing/2014/main" val="20005"/>
                    </a:ext>
                  </a:extLst>
                </a:gridCol>
                <a:gridCol w="706258">
                  <a:extLst>
                    <a:ext uri="{9D8B030D-6E8A-4147-A177-3AD203B41FA5}">
                      <a16:colId xmlns:a16="http://schemas.microsoft.com/office/drawing/2014/main" val="20006"/>
                    </a:ext>
                  </a:extLst>
                </a:gridCol>
              </a:tblGrid>
              <a:tr h="647705">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g</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bl>
          </a:graphicData>
        </a:graphic>
      </p:graphicFrame>
      <p:sp>
        <p:nvSpPr>
          <p:cNvPr id="16" name="Rectangle 15"/>
          <p:cNvSpPr/>
          <p:nvPr/>
        </p:nvSpPr>
        <p:spPr>
          <a:xfrm>
            <a:off x="9748078" y="4819921"/>
            <a:ext cx="2286924" cy="1200329"/>
          </a:xfrm>
          <a:prstGeom prst="rect">
            <a:avLst/>
          </a:prstGeom>
          <a:solidFill>
            <a:schemeClr val="accent5">
              <a:lumMod val="60000"/>
              <a:lumOff val="40000"/>
            </a:schemeClr>
          </a:solidFill>
          <a:ln>
            <a:solidFill>
              <a:schemeClr val="tx1"/>
            </a:solidFill>
          </a:ln>
        </p:spPr>
        <p:txBody>
          <a:bodyPr wrap="square">
            <a:spAutoFit/>
          </a:bodyPr>
          <a:lstStyle/>
          <a:p>
            <a:pPr algn="ctr"/>
            <a:r>
              <a:rPr lang="en-GB">
                <a:latin typeface="OpenDyslexicAlta" pitchFamily="2" charset="77"/>
                <a:ea typeface="OpenDyslexic" charset="0"/>
                <a:cs typeface="OpenDyslexic" charset="0"/>
              </a:rPr>
              <a:t>Can you use your spellings to fill in the missing letters?</a:t>
            </a:r>
          </a:p>
        </p:txBody>
      </p:sp>
      <p:graphicFrame>
        <p:nvGraphicFramePr>
          <p:cNvPr id="17" name="Table 16"/>
          <p:cNvGraphicFramePr>
            <a:graphicFrameLocks noGrp="1"/>
          </p:cNvGraphicFramePr>
          <p:nvPr>
            <p:extLst>
              <p:ext uri="{D42A27DB-BD31-4B8C-83A1-F6EECF244321}">
                <p14:modId xmlns:p14="http://schemas.microsoft.com/office/powerpoint/2010/main" val="1431882392"/>
              </p:ext>
            </p:extLst>
          </p:nvPr>
        </p:nvGraphicFramePr>
        <p:xfrm>
          <a:off x="3382733" y="5604212"/>
          <a:ext cx="6267456" cy="647705"/>
        </p:xfrm>
        <a:graphic>
          <a:graphicData uri="http://schemas.openxmlformats.org/drawingml/2006/table">
            <a:tbl>
              <a:tblPr firstRow="1" bandRow="1">
                <a:tableStyleId>{5940675A-B579-460E-94D1-54222C63F5DA}</a:tableStyleId>
              </a:tblPr>
              <a:tblGrid>
                <a:gridCol w="696384">
                  <a:extLst>
                    <a:ext uri="{9D8B030D-6E8A-4147-A177-3AD203B41FA5}">
                      <a16:colId xmlns:a16="http://schemas.microsoft.com/office/drawing/2014/main" val="20000"/>
                    </a:ext>
                  </a:extLst>
                </a:gridCol>
                <a:gridCol w="696384">
                  <a:extLst>
                    <a:ext uri="{9D8B030D-6E8A-4147-A177-3AD203B41FA5}">
                      <a16:colId xmlns:a16="http://schemas.microsoft.com/office/drawing/2014/main" val="20001"/>
                    </a:ext>
                  </a:extLst>
                </a:gridCol>
                <a:gridCol w="696384">
                  <a:extLst>
                    <a:ext uri="{9D8B030D-6E8A-4147-A177-3AD203B41FA5}">
                      <a16:colId xmlns:a16="http://schemas.microsoft.com/office/drawing/2014/main" val="20002"/>
                    </a:ext>
                  </a:extLst>
                </a:gridCol>
                <a:gridCol w="696384">
                  <a:extLst>
                    <a:ext uri="{9D8B030D-6E8A-4147-A177-3AD203B41FA5}">
                      <a16:colId xmlns:a16="http://schemas.microsoft.com/office/drawing/2014/main" val="20003"/>
                    </a:ext>
                  </a:extLst>
                </a:gridCol>
                <a:gridCol w="696384">
                  <a:extLst>
                    <a:ext uri="{9D8B030D-6E8A-4147-A177-3AD203B41FA5}">
                      <a16:colId xmlns:a16="http://schemas.microsoft.com/office/drawing/2014/main" val="20004"/>
                    </a:ext>
                  </a:extLst>
                </a:gridCol>
                <a:gridCol w="696384">
                  <a:extLst>
                    <a:ext uri="{9D8B030D-6E8A-4147-A177-3AD203B41FA5}">
                      <a16:colId xmlns:a16="http://schemas.microsoft.com/office/drawing/2014/main" val="20005"/>
                    </a:ext>
                  </a:extLst>
                </a:gridCol>
                <a:gridCol w="696384">
                  <a:extLst>
                    <a:ext uri="{9D8B030D-6E8A-4147-A177-3AD203B41FA5}">
                      <a16:colId xmlns:a16="http://schemas.microsoft.com/office/drawing/2014/main" val="20006"/>
                    </a:ext>
                  </a:extLst>
                </a:gridCol>
                <a:gridCol w="696384">
                  <a:extLst>
                    <a:ext uri="{9D8B030D-6E8A-4147-A177-3AD203B41FA5}">
                      <a16:colId xmlns:a16="http://schemas.microsoft.com/office/drawing/2014/main" val="20007"/>
                    </a:ext>
                  </a:extLst>
                </a:gridCol>
                <a:gridCol w="696384">
                  <a:extLst>
                    <a:ext uri="{9D8B030D-6E8A-4147-A177-3AD203B41FA5}">
                      <a16:colId xmlns:a16="http://schemas.microsoft.com/office/drawing/2014/main" val="20008"/>
                    </a:ext>
                  </a:extLst>
                </a:gridCol>
              </a:tblGrid>
              <a:tr h="647705">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e</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522372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long vowel /a/ sound spelled ‘ai’ </a:t>
            </a:r>
          </a:p>
          <a:p>
            <a:pPr>
              <a:lnSpc>
                <a:spcPct val="150000"/>
              </a:lnSpc>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13</a:t>
            </a:r>
          </a:p>
        </p:txBody>
      </p:sp>
    </p:spTree>
    <p:extLst>
      <p:ext uri="{BB962C8B-B14F-4D97-AF65-F5344CB8AC3E}">
        <p14:creationId xmlns:p14="http://schemas.microsoft.com/office/powerpoint/2010/main" val="29651673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long vowel /a/ sound spelled ‘ai’ </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705961019"/>
              </p:ext>
            </p:extLst>
          </p:nvPr>
        </p:nvGraphicFramePr>
        <p:xfrm>
          <a:off x="3429000" y="1311276"/>
          <a:ext cx="8363607" cy="522115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236394">
                <a:tc>
                  <a:txBody>
                    <a:bodyPr/>
                    <a:lstStyle/>
                    <a:p>
                      <a:r>
                        <a:rPr lang="en-GB" sz="1700" b="0" i="0">
                          <a:latin typeface="Muli" pitchFamily="2" charset="77"/>
                        </a:rPr>
                        <a:t>Introduction</a:t>
                      </a:r>
                    </a:p>
                  </a:txBody>
                  <a:tcPr/>
                </a:tc>
                <a:tc>
                  <a:txBody>
                    <a:bodyPr/>
                    <a:lstStyle/>
                    <a:p>
                      <a:r>
                        <a:rPr lang="en-GB" sz="1700" b="0" i="0">
                          <a:latin typeface="Muli" pitchFamily="2" charset="77"/>
                        </a:rPr>
                        <a:t>Today children will look at the long vowel /a/ spelled with the digraph ‘ai’.  Ask children if they can correctly identify any words with the long vowel /a/ sound. Write down the words they say with the ‘ai’ spelling and ask them if they can identify what digraph is making the sound.</a:t>
                      </a:r>
                    </a:p>
                  </a:txBody>
                  <a:tcPr/>
                </a:tc>
                <a:extLst>
                  <a:ext uri="{0D108BD9-81ED-4DB2-BD59-A6C34878D82A}">
                    <a16:rowId xmlns:a16="http://schemas.microsoft.com/office/drawing/2014/main" val="10000"/>
                  </a:ext>
                </a:extLst>
              </a:tr>
              <a:tr h="1698344">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Show children the power point slide with the images and ask them to write down on their white board what each image is. </a:t>
                      </a:r>
                    </a:p>
                    <a:p>
                      <a:endParaRPr lang="en-GB" sz="1700" b="0" i="0" baseline="0">
                        <a:latin typeface="Muli" pitchFamily="2" charset="77"/>
                      </a:endParaRPr>
                    </a:p>
                    <a:p>
                      <a:r>
                        <a:rPr lang="en-GB" sz="1700" b="0" i="0" baseline="0">
                          <a:latin typeface="Muli" pitchFamily="2" charset="77"/>
                        </a:rPr>
                        <a:t>If they need support then you can click once to make some of the letters for each word appear.</a:t>
                      </a:r>
                    </a:p>
                    <a:p>
                      <a:endParaRPr lang="en-GB" sz="1700" b="0" i="0" baseline="0">
                        <a:latin typeface="Muli" pitchFamily="2" charset="77"/>
                      </a:endParaRPr>
                    </a:p>
                    <a:p>
                      <a:r>
                        <a:rPr lang="en-GB" sz="1700" b="0" i="0" baseline="0">
                          <a:latin typeface="Muli" pitchFamily="2" charset="77"/>
                        </a:rPr>
                        <a:t>Share the answers together.</a:t>
                      </a:r>
                    </a:p>
                  </a:txBody>
                  <a:tcPr/>
                </a:tc>
                <a:extLst>
                  <a:ext uri="{0D108BD9-81ED-4DB2-BD59-A6C34878D82A}">
                    <a16:rowId xmlns:a16="http://schemas.microsoft.com/office/drawing/2014/main" val="10001"/>
                  </a:ext>
                </a:extLst>
              </a:tr>
              <a:tr h="1929318">
                <a:tc>
                  <a:txBody>
                    <a:bodyPr/>
                    <a:lstStyle/>
                    <a:p>
                      <a:r>
                        <a:rPr lang="en-GB" sz="1700" b="0" i="0">
                          <a:latin typeface="Muli" pitchFamily="2" charset="77"/>
                        </a:rPr>
                        <a:t>Independent Activity</a:t>
                      </a:r>
                    </a:p>
                  </a:txBody>
                  <a:tcPr/>
                </a:tc>
                <a:tc>
                  <a:txBody>
                    <a:bodyPr/>
                    <a:lstStyle/>
                    <a:p>
                      <a:r>
                        <a:rPr lang="en-GB" sz="1700" b="0" i="0">
                          <a:latin typeface="Muli" pitchFamily="2" charset="77"/>
                        </a:rPr>
                        <a:t>Using the spelling list words get children to work in pairs to try and find two new words that they can make from each word. For example:</a:t>
                      </a:r>
                      <a:br>
                        <a:rPr lang="en-GB" sz="1700" b="0" i="0">
                          <a:latin typeface="Muli" pitchFamily="2" charset="77"/>
                        </a:rPr>
                      </a:br>
                      <a:br>
                        <a:rPr lang="en-GB" sz="1700" b="0" i="0">
                          <a:latin typeface="Muli" pitchFamily="2" charset="77"/>
                        </a:rPr>
                      </a:br>
                      <a:r>
                        <a:rPr lang="en-GB" sz="1700" b="0" i="0">
                          <a:latin typeface="Muli" pitchFamily="2" charset="77"/>
                        </a:rPr>
                        <a:t>straight – rats – this</a:t>
                      </a:r>
                    </a:p>
                    <a:p>
                      <a:r>
                        <a:rPr lang="en-GB" sz="1700" b="0" i="0">
                          <a:latin typeface="Muli" pitchFamily="2" charset="77"/>
                        </a:rPr>
                        <a:t>strainer – rain – rent</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225519300"/>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straight</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painter</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fainted</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waist</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strainer</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chained</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claimed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failure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snail</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waiter</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646442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err="1">
                <a:latin typeface="OpenDyslexicAlta" pitchFamily="2" charset="77"/>
              </a:rPr>
              <a:t>ch</a:t>
            </a:r>
            <a:r>
              <a:rPr lang="en-GB">
                <a:latin typeface="OpenDyslexicAlta" pitchFamily="2" charset="77"/>
              </a:rPr>
              <a:t> _ _ _</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327082" y="3525599"/>
            <a:ext cx="1912347" cy="369332"/>
          </a:xfrm>
          <a:prstGeom prst="rect">
            <a:avLst/>
          </a:prstGeom>
          <a:noFill/>
        </p:spPr>
        <p:txBody>
          <a:bodyPr wrap="square" rtlCol="0">
            <a:spAutoFit/>
          </a:bodyPr>
          <a:lstStyle/>
          <a:p>
            <a:r>
              <a:rPr lang="en-GB" dirty="0" err="1">
                <a:latin typeface="OpenDyslexicAlta" pitchFamily="2" charset="77"/>
              </a:rPr>
              <a:t>st</a:t>
            </a:r>
            <a:r>
              <a:rPr lang="en-GB" dirty="0">
                <a:latin typeface="OpenDyslexicAlta" pitchFamily="2" charset="77"/>
              </a:rPr>
              <a:t> _ _ _ _ _ t</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755865" cy="369332"/>
          </a:xfrm>
          <a:prstGeom prst="rect">
            <a:avLst/>
          </a:prstGeom>
          <a:noFill/>
        </p:spPr>
        <p:txBody>
          <a:bodyPr wrap="square" rtlCol="0">
            <a:spAutoFit/>
          </a:bodyPr>
          <a:lstStyle/>
          <a:p>
            <a:r>
              <a:rPr lang="en-GB" dirty="0">
                <a:latin typeface="OpenDyslexicAlta" pitchFamily="2" charset="77"/>
              </a:rPr>
              <a:t>w _ _ _ _ r</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a:latin typeface="OpenDyslexicAlta" pitchFamily="2" charset="77"/>
              </a:rPr>
              <a:t>w _ _ s _</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369332"/>
          </a:xfrm>
          <a:prstGeom prst="rect">
            <a:avLst/>
          </a:prstGeom>
          <a:noFill/>
        </p:spPr>
        <p:txBody>
          <a:bodyPr wrap="square" rtlCol="0">
            <a:spAutoFit/>
          </a:bodyPr>
          <a:lstStyle/>
          <a:p>
            <a:r>
              <a:rPr lang="en-GB">
                <a:latin typeface="OpenDyslexicAlta" pitchFamily="2" charset="77"/>
              </a:rPr>
              <a:t>_ a _ _ t</a:t>
            </a: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dirty="0">
                <a:latin typeface="OpenDyslexicAlta" pitchFamily="2" charset="77"/>
              </a:rPr>
              <a:t>f _  _ n t</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a:latin typeface="OpenDyslexicAlta" pitchFamily="2" charset="77"/>
              </a:rPr>
              <a:t>s _ _ _ l</a:t>
            </a:r>
          </a:p>
        </p:txBody>
      </p:sp>
      <p:pic>
        <p:nvPicPr>
          <p:cNvPr id="10242" name="Picture 2" descr="Street Highway Road Straight Road Road Roa">
            <a:extLst>
              <a:ext uri="{FF2B5EF4-FFF2-40B4-BE49-F238E27FC236}">
                <a16:creationId xmlns:a16="http://schemas.microsoft.com/office/drawing/2014/main" id="{308D5008-4C50-4730-98CE-12CC5277DC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2078" y="2103536"/>
            <a:ext cx="2974578" cy="14872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aint, Color, Brush, Painter, Bucket">
            <a:extLst>
              <a:ext uri="{FF2B5EF4-FFF2-40B4-BE49-F238E27FC236}">
                <a16:creationId xmlns:a16="http://schemas.microsoft.com/office/drawing/2014/main" id="{246E27CD-AC3D-42C0-95D6-890D7250BE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583" y="1882292"/>
            <a:ext cx="1842416" cy="205384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Edward Lear Sketch Vintage Victorian Old F">
            <a:extLst>
              <a:ext uri="{FF2B5EF4-FFF2-40B4-BE49-F238E27FC236}">
                <a16:creationId xmlns:a16="http://schemas.microsoft.com/office/drawing/2014/main" id="{31040BE7-C698-4B58-90A9-0C70F07CA7B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4324" y="4903750"/>
            <a:ext cx="2232964" cy="136058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igure Person Stick Standing Slim Fit Wais">
            <a:extLst>
              <a:ext uri="{FF2B5EF4-FFF2-40B4-BE49-F238E27FC236}">
                <a16:creationId xmlns:a16="http://schemas.microsoft.com/office/drawing/2014/main" id="{70C979D9-9ED3-42A7-B6F5-D6979FFD88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27287" y="2086359"/>
            <a:ext cx="1262508" cy="205384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49F12E7-8413-47B5-AD75-B0919F271263}"/>
              </a:ext>
            </a:extLst>
          </p:cNvPr>
          <p:cNvCxnSpPr>
            <a:cxnSpLocks/>
          </p:cNvCxnSpPr>
          <p:nvPr/>
        </p:nvCxnSpPr>
        <p:spPr>
          <a:xfrm flipH="1">
            <a:off x="4251002" y="3114972"/>
            <a:ext cx="7387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50" name="Picture 10" descr="Chain Metal Chain Link Links Of The Chain">
            <a:extLst>
              <a:ext uri="{FF2B5EF4-FFF2-40B4-BE49-F238E27FC236}">
                <a16:creationId xmlns:a16="http://schemas.microsoft.com/office/drawing/2014/main" id="{BCB916D5-EB5A-4D7F-AF76-FFDBEC7E775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48939" y="2511749"/>
            <a:ext cx="2143216" cy="12064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52" name="Picture 12" descr="Snail Animal Fun Surprised Snail Shell She">
            <a:extLst>
              <a:ext uri="{FF2B5EF4-FFF2-40B4-BE49-F238E27FC236}">
                <a16:creationId xmlns:a16="http://schemas.microsoft.com/office/drawing/2014/main" id="{6899E585-5281-4ABA-B871-2BD5E60F04C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38662" y="4903750"/>
            <a:ext cx="1912348" cy="1316191"/>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Waiter Service Character Cute Happy Job Ma">
            <a:extLst>
              <a:ext uri="{FF2B5EF4-FFF2-40B4-BE49-F238E27FC236}">
                <a16:creationId xmlns:a16="http://schemas.microsoft.com/office/drawing/2014/main" id="{95B8A2F8-E3D9-44C0-AE0B-0D73E008DA9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49111" y="4387979"/>
            <a:ext cx="1755865" cy="169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80">
                                          <p:stCondLst>
                                            <p:cond delay="0"/>
                                          </p:stCondLst>
                                        </p:cTn>
                                        <p:tgtEl>
                                          <p:spTgt spid="18"/>
                                        </p:tgtEl>
                                      </p:cBhvr>
                                    </p:animEffect>
                                    <p:anim calcmode="lin" valueType="num">
                                      <p:cBhvr>
                                        <p:cTn id="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7" dur="26">
                                          <p:stCondLst>
                                            <p:cond delay="650"/>
                                          </p:stCondLst>
                                        </p:cTn>
                                        <p:tgtEl>
                                          <p:spTgt spid="18"/>
                                        </p:tgtEl>
                                      </p:cBhvr>
                                      <p:to x="100000" y="60000"/>
                                    </p:animScale>
                                    <p:animScale>
                                      <p:cBhvr>
                                        <p:cTn id="78" dur="166" decel="50000">
                                          <p:stCondLst>
                                            <p:cond delay="676"/>
                                          </p:stCondLst>
                                        </p:cTn>
                                        <p:tgtEl>
                                          <p:spTgt spid="18"/>
                                        </p:tgtEl>
                                      </p:cBhvr>
                                      <p:to x="100000" y="100000"/>
                                    </p:animScale>
                                    <p:animScale>
                                      <p:cBhvr>
                                        <p:cTn id="79" dur="26">
                                          <p:stCondLst>
                                            <p:cond delay="1312"/>
                                          </p:stCondLst>
                                        </p:cTn>
                                        <p:tgtEl>
                                          <p:spTgt spid="18"/>
                                        </p:tgtEl>
                                      </p:cBhvr>
                                      <p:to x="100000" y="80000"/>
                                    </p:animScale>
                                    <p:animScale>
                                      <p:cBhvr>
                                        <p:cTn id="80" dur="166" decel="50000">
                                          <p:stCondLst>
                                            <p:cond delay="1338"/>
                                          </p:stCondLst>
                                        </p:cTn>
                                        <p:tgtEl>
                                          <p:spTgt spid="18"/>
                                        </p:tgtEl>
                                      </p:cBhvr>
                                      <p:to x="100000" y="100000"/>
                                    </p:animScale>
                                    <p:animScale>
                                      <p:cBhvr>
                                        <p:cTn id="81" dur="26">
                                          <p:stCondLst>
                                            <p:cond delay="1642"/>
                                          </p:stCondLst>
                                        </p:cTn>
                                        <p:tgtEl>
                                          <p:spTgt spid="18"/>
                                        </p:tgtEl>
                                      </p:cBhvr>
                                      <p:to x="100000" y="90000"/>
                                    </p:animScale>
                                    <p:animScale>
                                      <p:cBhvr>
                                        <p:cTn id="82" dur="166" decel="50000">
                                          <p:stCondLst>
                                            <p:cond delay="1668"/>
                                          </p:stCondLst>
                                        </p:cTn>
                                        <p:tgtEl>
                                          <p:spTgt spid="18"/>
                                        </p:tgtEl>
                                      </p:cBhvr>
                                      <p:to x="100000" y="100000"/>
                                    </p:animScale>
                                    <p:animScale>
                                      <p:cBhvr>
                                        <p:cTn id="83" dur="26">
                                          <p:stCondLst>
                                            <p:cond delay="1808"/>
                                          </p:stCondLst>
                                        </p:cTn>
                                        <p:tgtEl>
                                          <p:spTgt spid="18"/>
                                        </p:tgtEl>
                                      </p:cBhvr>
                                      <p:to x="100000" y="95000"/>
                                    </p:animScale>
                                    <p:animScale>
                                      <p:cBhvr>
                                        <p:cTn id="84" dur="166" decel="50000">
                                          <p:stCondLst>
                                            <p:cond delay="1834"/>
                                          </p:stCondLst>
                                        </p:cTn>
                                        <p:tgtEl>
                                          <p:spTgt spid="18"/>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80">
                                          <p:stCondLst>
                                            <p:cond delay="0"/>
                                          </p:stCondLst>
                                        </p:cTn>
                                        <p:tgtEl>
                                          <p:spTgt spid="15"/>
                                        </p:tgtEl>
                                      </p:cBhvr>
                                    </p:animEffect>
                                    <p:anim calcmode="lin" valueType="num">
                                      <p:cBhvr>
                                        <p:cTn id="10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9" dur="26">
                                          <p:stCondLst>
                                            <p:cond delay="650"/>
                                          </p:stCondLst>
                                        </p:cTn>
                                        <p:tgtEl>
                                          <p:spTgt spid="15"/>
                                        </p:tgtEl>
                                      </p:cBhvr>
                                      <p:to x="100000" y="60000"/>
                                    </p:animScale>
                                    <p:animScale>
                                      <p:cBhvr>
                                        <p:cTn id="110" dur="166" decel="50000">
                                          <p:stCondLst>
                                            <p:cond delay="676"/>
                                          </p:stCondLst>
                                        </p:cTn>
                                        <p:tgtEl>
                                          <p:spTgt spid="15"/>
                                        </p:tgtEl>
                                      </p:cBhvr>
                                      <p:to x="100000" y="100000"/>
                                    </p:animScale>
                                    <p:animScale>
                                      <p:cBhvr>
                                        <p:cTn id="111" dur="26">
                                          <p:stCondLst>
                                            <p:cond delay="1312"/>
                                          </p:stCondLst>
                                        </p:cTn>
                                        <p:tgtEl>
                                          <p:spTgt spid="15"/>
                                        </p:tgtEl>
                                      </p:cBhvr>
                                      <p:to x="100000" y="80000"/>
                                    </p:animScale>
                                    <p:animScale>
                                      <p:cBhvr>
                                        <p:cTn id="112" dur="166" decel="50000">
                                          <p:stCondLst>
                                            <p:cond delay="1338"/>
                                          </p:stCondLst>
                                        </p:cTn>
                                        <p:tgtEl>
                                          <p:spTgt spid="15"/>
                                        </p:tgtEl>
                                      </p:cBhvr>
                                      <p:to x="100000" y="100000"/>
                                    </p:animScale>
                                    <p:animScale>
                                      <p:cBhvr>
                                        <p:cTn id="113" dur="26">
                                          <p:stCondLst>
                                            <p:cond delay="1642"/>
                                          </p:stCondLst>
                                        </p:cTn>
                                        <p:tgtEl>
                                          <p:spTgt spid="15"/>
                                        </p:tgtEl>
                                      </p:cBhvr>
                                      <p:to x="100000" y="90000"/>
                                    </p:animScale>
                                    <p:animScale>
                                      <p:cBhvr>
                                        <p:cTn id="114" dur="166" decel="50000">
                                          <p:stCondLst>
                                            <p:cond delay="1668"/>
                                          </p:stCondLst>
                                        </p:cTn>
                                        <p:tgtEl>
                                          <p:spTgt spid="15"/>
                                        </p:tgtEl>
                                      </p:cBhvr>
                                      <p:to x="100000" y="100000"/>
                                    </p:animScale>
                                    <p:animScale>
                                      <p:cBhvr>
                                        <p:cTn id="115" dur="26">
                                          <p:stCondLst>
                                            <p:cond delay="1808"/>
                                          </p:stCondLst>
                                        </p:cTn>
                                        <p:tgtEl>
                                          <p:spTgt spid="15"/>
                                        </p:tgtEl>
                                      </p:cBhvr>
                                      <p:to x="100000" y="95000"/>
                                    </p:animScale>
                                    <p:animScale>
                                      <p:cBhvr>
                                        <p:cTn id="11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15264</TotalTime>
  <Words>20284</Words>
  <Application>Microsoft Macintosh PowerPoint</Application>
  <PresentationFormat>Widescreen</PresentationFormat>
  <Paragraphs>6496</Paragraphs>
  <Slides>273</Slides>
  <Notes>112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273</vt:i4>
      </vt:variant>
    </vt:vector>
  </HeadingPairs>
  <TitlesOfParts>
    <vt:vector size="279" baseType="lpstr">
      <vt:lpstr>Cookies</vt:lpstr>
      <vt:lpstr>OpenDyslexicAlta</vt:lpstr>
      <vt:lpstr>Calibri</vt:lpstr>
      <vt:lpstr>Muli</vt:lpstr>
      <vt:lpstr>Arial</vt:lpstr>
      <vt:lpstr>Office Theme</vt:lpstr>
      <vt:lpstr>PowerPoint Presentation</vt:lpstr>
      <vt:lpstr>PowerPoint Presentation</vt:lpstr>
      <vt:lpstr>Spelling lists – Stage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Sort the spellings in to two boxes. Words with an /i/ sound that are spelled with an ‘i’ and words with an /i/ sound that are spelled with a ‘y’.</vt:lpstr>
      <vt:lpstr>Sort the spellings in to two boxes. Words with an /i/ sound that are spelled with an ‘i’ and words with an /i/ sound that are spelled with a ‘y’.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Tic Tac Toe  In pairs, each choose a word from the spelling list and try to write it correctly in a row of three. The winner gets three words in a line and then choose a new word and start again!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Add ‘re’ to the word below, write it on your white board as quickly as you can and hold it up!</vt:lpstr>
      <vt:lpstr>Print one set of cards for each pair</vt:lpstr>
      <vt:lpstr>PowerPoint Presentation</vt:lpstr>
      <vt:lpstr>PowerPoint Presentation</vt:lpstr>
      <vt:lpstr>PowerPoint Presentation</vt:lpstr>
      <vt:lpstr>PowerPoint Presentation</vt:lpstr>
      <vt:lpstr>PowerPoint Presentation</vt:lpstr>
      <vt:lpstr>Find the opposite of these words by adding the prefix ‘dis’</vt:lpstr>
      <vt:lpstr>Find the opposite of these words by adding the prefix ‘dis’</vt:lpstr>
      <vt:lpstr>PowerPoint Presentation</vt:lpstr>
      <vt:lpstr>PowerPoint Presentation</vt:lpstr>
      <vt:lpstr>PowerPoint Presentation</vt:lpstr>
      <vt:lpstr>PowerPoint Presentation</vt:lpstr>
      <vt:lpstr>PowerPoint Presentation</vt:lpstr>
      <vt:lpstr>PowerPoint Presentation</vt:lpstr>
      <vt:lpstr>Print out and cut up the word cards. One set for each pair.</vt:lpstr>
      <vt:lpstr>PowerPoint Presentation</vt:lpstr>
      <vt:lpstr>PowerPoint Presentation</vt:lpstr>
      <vt:lpstr>PowerPoint Presentation</vt:lpstr>
      <vt:lpstr>PowerPoint Presentation</vt:lpstr>
      <vt:lpstr>PowerPoint Presentation</vt:lpstr>
      <vt:lpstr>Add ‘ing’ and ‘ed’ to each of the words below</vt:lpstr>
      <vt:lpstr>PowerPoint Presentation</vt:lpstr>
      <vt:lpstr>PowerPoint Presentation</vt:lpstr>
      <vt:lpstr>PowerPoint Presentation</vt:lpstr>
      <vt:lpstr>PowerPoint Presentation</vt:lpstr>
      <vt:lpstr>PowerPoint Presentation</vt:lpstr>
      <vt:lpstr>PowerPoint Presentation</vt:lpstr>
      <vt:lpstr>Look at the root words and decide which spelling rule they should follow in order to add the suffix ‘ing’. Which box should they go in?   (tip listen to hear if the last syllable is stressed or not)</vt:lpstr>
      <vt:lpstr>Look at the root words and decide which spelling rule they should follow in order to add the suffix ‘ing’. Which box should they go in?   (tip listen to hear if the last syllable is stressed or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football match was ____ last night!</vt:lpstr>
      <vt:lpstr>The football match was _great_ last night!</vt:lpstr>
      <vt:lpstr>My children are all ____ up now.</vt:lpstr>
      <vt:lpstr>My children are all _grown_ up now.</vt:lpstr>
      <vt:lpstr>The horse’s _____ was beautiful and long.</vt:lpstr>
      <vt:lpstr>The horse’s _mane_ was beautiful and long.</vt:lpstr>
      <vt:lpstr>Where should we _____ up tomorrow morning?</vt:lpstr>
      <vt:lpstr>Where should we _meet_ up tomorrow morning?</vt:lpstr>
      <vt:lpstr>It was early morning and the _____ was swirling around the boats.</vt:lpstr>
      <vt:lpstr>It was early morning and the _mist_ was swirling around the boats.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at the root words and decide which spelling rule they should follow and which box they should go in to when adding ‘al’:</vt:lpstr>
      <vt:lpstr>Look at the root words and decide which spelling rule they should follow and which box they should go in to when adding ‘al’: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‘ly’ to this word using the spelling rule we have learnt today:  gentle</vt:lpstr>
      <vt:lpstr>Add ‘ly’ to this word using the spelling rule we have learnt today:  simple</vt:lpstr>
      <vt:lpstr>Add ‘ly’ to this word using the spelling rule we have learnt today:  possible</vt:lpstr>
      <vt:lpstr>Add ‘ly’ to this word using the spelling rule we have learnt today:  wrinkle</vt:lpstr>
      <vt:lpstr>Add ‘ly’ to this word using the spelling rule we have learnt today:  incredible</vt:lpstr>
      <vt:lpstr>Look for the errors in Jacob’s homework below, can  you rewrite the paragraph correctly?   There are 8 mistakes.</vt:lpstr>
      <vt:lpstr>Look for the errors in Jacob’s homework below, can  you rewrite the paragraph correctly?   There are 8 mistakes.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Divide the spelling list depending on their end sounds and spellings.</vt:lpstr>
      <vt:lpstr>Divide the spelling list depending on their end sounds and spellings.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 threw the ____ up in the air and then caught it.</vt:lpstr>
      <vt:lpstr>He threw the ball up in the air and then caught it.</vt:lpstr>
      <vt:lpstr>The pirate said he would ______ the treasure to keep it safe.</vt:lpstr>
      <vt:lpstr>The pirate said he would bury the treasure to keep it safe.</vt:lpstr>
      <vt:lpstr>I had to slam the ______ on when a dog ran in front of my bike!</vt:lpstr>
      <vt:lpstr>I had to slam the brake on when a dog ran in front of my bike!</vt:lpstr>
      <vt:lpstr>“It isn’t ______”, shouted the little girl</vt:lpstr>
      <vt:lpstr>“It isn’t fair”, shouted the little girl</vt:lpstr>
      <vt:lpstr>These are the ______ toilets, girls can’t use them!</vt:lpstr>
      <vt:lpstr>These are the male toilets, girls can’t use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at these words and decide which words have ‘-sion’ pronounced like: “vision” and which do not.</vt:lpstr>
      <vt:lpstr>Look at these words and decide which words have ‘-sion’ pronounced like: “vision” and which do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292</cp:revision>
  <cp:lastPrinted>2018-09-05T20:54:15Z</cp:lastPrinted>
  <dcterms:created xsi:type="dcterms:W3CDTF">2018-08-06T08:16:18Z</dcterms:created>
  <dcterms:modified xsi:type="dcterms:W3CDTF">2020-03-04T15:28:48Z</dcterms:modified>
</cp:coreProperties>
</file>